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88497" autoAdjust="0"/>
  </p:normalViewPr>
  <p:slideViewPr>
    <p:cSldViewPr snapToGrid="0">
      <p:cViewPr>
        <p:scale>
          <a:sx n="60" d="100"/>
          <a:sy n="60" d="100"/>
        </p:scale>
        <p:origin x="-9726" y="-959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089020122484689E-2"/>
          <c:y val="3.4513888888888886E-2"/>
          <c:w val="0.89694272590926138"/>
          <c:h val="0.88784776902887141"/>
        </c:manualLayout>
      </c:layout>
      <c:barChart>
        <c:barDir val="col"/>
        <c:grouping val="clustered"/>
        <c:varyColors val="0"/>
        <c:ser>
          <c:idx val="0"/>
          <c:order val="0"/>
          <c:tx>
            <c:strRef>
              <c:f>Sheet1!$B$1</c:f>
              <c:strCache>
                <c:ptCount val="1"/>
                <c:pt idx="0">
                  <c:v>Higher Education</c:v>
                </c:pt>
              </c:strCache>
            </c:strRef>
          </c:tx>
          <c:spPr>
            <a:solidFill>
              <a:schemeClr val="accent1">
                <a:alpha val="70000"/>
              </a:schemeClr>
            </a:solidFill>
            <a:ln>
              <a:noFill/>
            </a:ln>
            <a:effectLst/>
          </c:spPr>
          <c:invertIfNegative val="0"/>
          <c:cat>
            <c:strRef>
              <c:f>Sheet1!$A$2:$A$3</c:f>
              <c:strCache>
                <c:ptCount val="2"/>
                <c:pt idx="0">
                  <c:v>PPD</c:v>
                </c:pt>
                <c:pt idx="1">
                  <c:v>No PPD</c:v>
                </c:pt>
              </c:strCache>
            </c:strRef>
          </c:cat>
          <c:val>
            <c:numRef>
              <c:f>Sheet1!$B$2:$B$3</c:f>
              <c:numCache>
                <c:formatCode>0.00%</c:formatCode>
                <c:ptCount val="2"/>
                <c:pt idx="0">
                  <c:v>0.32600000000000001</c:v>
                </c:pt>
                <c:pt idx="1">
                  <c:v>0.42099999999999999</c:v>
                </c:pt>
              </c:numCache>
            </c:numRef>
          </c:val>
          <c:extLst>
            <c:ext xmlns:c16="http://schemas.microsoft.com/office/drawing/2014/chart" uri="{C3380CC4-5D6E-409C-BE32-E72D297353CC}">
              <c16:uniqueId val="{00000000-4D63-45E2-8013-6519B814EA01}"/>
            </c:ext>
          </c:extLst>
        </c:ser>
        <c:ser>
          <c:idx val="1"/>
          <c:order val="1"/>
          <c:tx>
            <c:strRef>
              <c:f>Sheet1!$C$1</c:f>
              <c:strCache>
                <c:ptCount val="1"/>
                <c:pt idx="0">
                  <c:v>Married </c:v>
                </c:pt>
              </c:strCache>
            </c:strRef>
          </c:tx>
          <c:spPr>
            <a:solidFill>
              <a:schemeClr val="accent2">
                <a:alpha val="70000"/>
              </a:schemeClr>
            </a:solidFill>
            <a:ln>
              <a:noFill/>
            </a:ln>
            <a:effectLst/>
          </c:spPr>
          <c:invertIfNegative val="0"/>
          <c:cat>
            <c:strRef>
              <c:f>Sheet1!$A$2:$A$3</c:f>
              <c:strCache>
                <c:ptCount val="2"/>
                <c:pt idx="0">
                  <c:v>PPD</c:v>
                </c:pt>
                <c:pt idx="1">
                  <c:v>No PPD</c:v>
                </c:pt>
              </c:strCache>
            </c:strRef>
          </c:cat>
          <c:val>
            <c:numRef>
              <c:f>Sheet1!$C$2:$C$3</c:f>
              <c:numCache>
                <c:formatCode>0.00%</c:formatCode>
                <c:ptCount val="2"/>
                <c:pt idx="0">
                  <c:v>0.55100000000000005</c:v>
                </c:pt>
                <c:pt idx="1">
                  <c:v>0.67900000000000005</c:v>
                </c:pt>
              </c:numCache>
            </c:numRef>
          </c:val>
          <c:extLst>
            <c:ext xmlns:c16="http://schemas.microsoft.com/office/drawing/2014/chart" uri="{C3380CC4-5D6E-409C-BE32-E72D297353CC}">
              <c16:uniqueId val="{00000001-4D63-45E2-8013-6519B814EA01}"/>
            </c:ext>
          </c:extLst>
        </c:ser>
        <c:ser>
          <c:idx val="2"/>
          <c:order val="2"/>
          <c:tx>
            <c:strRef>
              <c:f>Sheet1!$D$1</c:f>
              <c:strCache>
                <c:ptCount val="1"/>
                <c:pt idx="0">
                  <c:v>Poor Educated</c:v>
                </c:pt>
              </c:strCache>
            </c:strRef>
          </c:tx>
          <c:spPr>
            <a:solidFill>
              <a:schemeClr val="accent3">
                <a:alpha val="70000"/>
              </a:schemeClr>
            </a:solidFill>
            <a:ln>
              <a:noFill/>
            </a:ln>
            <a:effectLst/>
          </c:spPr>
          <c:invertIfNegative val="0"/>
          <c:cat>
            <c:strRef>
              <c:f>Sheet1!$A$2:$A$3</c:f>
              <c:strCache>
                <c:ptCount val="2"/>
                <c:pt idx="0">
                  <c:v>PPD</c:v>
                </c:pt>
                <c:pt idx="1">
                  <c:v>No PPD</c:v>
                </c:pt>
              </c:strCache>
            </c:strRef>
          </c:cat>
          <c:val>
            <c:numRef>
              <c:f>Sheet1!$D$2:$D$3</c:f>
              <c:numCache>
                <c:formatCode>0.00%</c:formatCode>
                <c:ptCount val="2"/>
                <c:pt idx="0">
                  <c:v>0.67400000000000004</c:v>
                </c:pt>
                <c:pt idx="1">
                  <c:v>0.57899999999999996</c:v>
                </c:pt>
              </c:numCache>
            </c:numRef>
          </c:val>
          <c:extLst>
            <c:ext xmlns:c16="http://schemas.microsoft.com/office/drawing/2014/chart" uri="{C3380CC4-5D6E-409C-BE32-E72D297353CC}">
              <c16:uniqueId val="{00000002-4D63-45E2-8013-6519B814EA01}"/>
            </c:ext>
          </c:extLst>
        </c:ser>
        <c:ser>
          <c:idx val="3"/>
          <c:order val="3"/>
          <c:tx>
            <c:strRef>
              <c:f>Sheet1!$E$1</c:f>
              <c:strCache>
                <c:ptCount val="1"/>
                <c:pt idx="0">
                  <c:v>Single</c:v>
                </c:pt>
              </c:strCache>
            </c:strRef>
          </c:tx>
          <c:spPr>
            <a:solidFill>
              <a:schemeClr val="accent4">
                <a:alpha val="70000"/>
              </a:schemeClr>
            </a:solidFill>
            <a:ln>
              <a:noFill/>
            </a:ln>
            <a:effectLst/>
          </c:spPr>
          <c:invertIfNegative val="0"/>
          <c:cat>
            <c:strRef>
              <c:f>Sheet1!$A$2:$A$3</c:f>
              <c:strCache>
                <c:ptCount val="2"/>
                <c:pt idx="0">
                  <c:v>PPD</c:v>
                </c:pt>
                <c:pt idx="1">
                  <c:v>No PPD</c:v>
                </c:pt>
              </c:strCache>
            </c:strRef>
          </c:cat>
          <c:val>
            <c:numRef>
              <c:f>Sheet1!$E$2:$E$3</c:f>
              <c:numCache>
                <c:formatCode>0.00%</c:formatCode>
                <c:ptCount val="2"/>
                <c:pt idx="0">
                  <c:v>5.0999999999999997E-2</c:v>
                </c:pt>
                <c:pt idx="1">
                  <c:v>2.8000000000000001E-2</c:v>
                </c:pt>
              </c:numCache>
            </c:numRef>
          </c:val>
          <c:extLst>
            <c:ext xmlns:c16="http://schemas.microsoft.com/office/drawing/2014/chart" uri="{C3380CC4-5D6E-409C-BE32-E72D297353CC}">
              <c16:uniqueId val="{00000003-4D63-45E2-8013-6519B814EA01}"/>
            </c:ext>
          </c:extLst>
        </c:ser>
        <c:dLbls>
          <c:showLegendKey val="0"/>
          <c:showVal val="0"/>
          <c:showCatName val="0"/>
          <c:showSerName val="0"/>
          <c:showPercent val="0"/>
          <c:showBubbleSize val="0"/>
        </c:dLbls>
        <c:gapWidth val="80"/>
        <c:overlap val="25"/>
        <c:axId val="205261872"/>
        <c:axId val="205269664"/>
      </c:barChart>
      <c:catAx>
        <c:axId val="20526187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tx1">
                    <a:lumMod val="65000"/>
                    <a:lumOff val="35000"/>
                  </a:schemeClr>
                </a:solidFill>
                <a:latin typeface="+mn-lt"/>
                <a:ea typeface="+mn-ea"/>
                <a:cs typeface="+mn-cs"/>
              </a:defRPr>
            </a:pPr>
            <a:endParaRPr lang="en-US"/>
          </a:p>
        </c:txPr>
        <c:crossAx val="205269664"/>
        <c:crosses val="autoZero"/>
        <c:auto val="1"/>
        <c:lblAlgn val="ctr"/>
        <c:lblOffset val="100"/>
        <c:noMultiLvlLbl val="0"/>
      </c:catAx>
      <c:valAx>
        <c:axId val="205269664"/>
        <c:scaling>
          <c:orientation val="minMax"/>
        </c:scaling>
        <c:delete val="0"/>
        <c:axPos val="l"/>
        <c:majorGridlines>
          <c:spPr>
            <a:ln w="9525" cap="flat" cmpd="sng" algn="ctr">
              <a:solidFill>
                <a:schemeClr val="tx1">
                  <a:lumMod val="5000"/>
                  <a:lumOff val="9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CA" sz="2200" dirty="0"/>
                  <a:t> </a:t>
                </a:r>
                <a:r>
                  <a:rPr lang="en-CA" sz="2000" dirty="0"/>
                  <a:t>p.p.d %</a:t>
                </a:r>
                <a:r>
                  <a:rPr lang="en-CA" sz="2000" baseline="0" dirty="0"/>
                  <a:t>  </a:t>
                </a:r>
                <a:endParaRPr lang="en-CA" sz="2000" dirty="0"/>
              </a:p>
            </c:rich>
          </c:tx>
          <c:layout>
            <c:manualLayout>
              <c:xMode val="edge"/>
              <c:yMode val="edge"/>
              <c:x val="0"/>
              <c:y val="0.33815562117235348"/>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en-US"/>
          </a:p>
        </c:txPr>
        <c:crossAx val="205261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128" b="0" i="0" u="none" strike="noStrike" kern="1200" cap="none" spc="50" normalizeH="0" baseline="0">
                <a:solidFill>
                  <a:srgbClr val="000000">
                    <a:lumMod val="65000"/>
                    <a:lumOff val="35000"/>
                  </a:srgbClr>
                </a:solidFill>
                <a:latin typeface="+mj-lt"/>
                <a:ea typeface="+mj-ea"/>
                <a:cs typeface="+mj-cs"/>
              </a:defRPr>
            </a:pPr>
            <a:r>
              <a:rPr lang="en-US" sz="2000" b="1" i="0" baseline="0" dirty="0">
                <a:effectLst/>
              </a:rPr>
              <a:t>Pre-Pregnancy BMI </a:t>
            </a:r>
            <a:r>
              <a:rPr lang="en-US" sz="2000" b="1" i="0" baseline="0" dirty="0">
                <a:solidFill>
                  <a:srgbClr val="FF0000"/>
                </a:solidFill>
                <a:effectLst/>
              </a:rPr>
              <a:t>VS</a:t>
            </a:r>
            <a:r>
              <a:rPr lang="en-US" sz="2000" b="1" i="0" baseline="0" dirty="0">
                <a:effectLst/>
              </a:rPr>
              <a:t> Post-Partum Depression </a:t>
            </a:r>
            <a:endParaRPr lang="en-CA" sz="2000" dirty="0">
              <a:effectLst/>
            </a:endParaRPr>
          </a:p>
        </c:rich>
      </c:tx>
      <c:layout>
        <c:manualLayout>
          <c:xMode val="edge"/>
          <c:yMode val="edge"/>
          <c:x val="0.27773809523809523"/>
          <c:y val="3.125E-2"/>
        </c:manualLayout>
      </c:layout>
      <c:overlay val="1"/>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128" b="0" i="0" u="none" strike="noStrike" kern="1200" cap="none" spc="50" normalizeH="0" baseline="0">
              <a:solidFill>
                <a:srgbClr val="000000">
                  <a:lumMod val="65000"/>
                  <a:lumOff val="35000"/>
                </a:srgbClr>
              </a:solidFill>
              <a:latin typeface="+mj-lt"/>
              <a:ea typeface="+mj-ea"/>
              <a:cs typeface="+mj-cs"/>
            </a:defRPr>
          </a:pPr>
          <a:endParaRPr lang="en-US"/>
        </a:p>
      </c:txPr>
    </c:title>
    <c:autoTitleDeleted val="0"/>
    <c:plotArea>
      <c:layout>
        <c:manualLayout>
          <c:layoutTarget val="inner"/>
          <c:xMode val="edge"/>
          <c:yMode val="edge"/>
          <c:x val="9.9089020122484689E-2"/>
          <c:y val="3.4513888888888886E-2"/>
          <c:w val="0.89694272590926138"/>
          <c:h val="0.88784776902887141"/>
        </c:manualLayout>
      </c:layout>
      <c:barChart>
        <c:barDir val="col"/>
        <c:grouping val="clustered"/>
        <c:varyColors val="0"/>
        <c:ser>
          <c:idx val="0"/>
          <c:order val="0"/>
          <c:tx>
            <c:strRef>
              <c:f>Sheet1!$B$1</c:f>
              <c:strCache>
                <c:ptCount val="1"/>
                <c:pt idx="0">
                  <c:v>With PPD</c:v>
                </c:pt>
              </c:strCache>
            </c:strRef>
          </c:tx>
          <c:spPr>
            <a:solidFill>
              <a:schemeClr val="accent1">
                <a:alpha val="70000"/>
              </a:schemeClr>
            </a:solidFill>
            <a:ln>
              <a:noFill/>
            </a:ln>
            <a:effectLst/>
          </c:spPr>
          <c:invertIfNegative val="0"/>
          <c:cat>
            <c:strRef>
              <c:f>Sheet1!$A$2:$A$4</c:f>
              <c:strCache>
                <c:ptCount val="3"/>
                <c:pt idx="0">
                  <c:v>18.5-24.9kg/m</c:v>
                </c:pt>
                <c:pt idx="1">
                  <c:v>25.0-29.9kg/m</c:v>
                </c:pt>
                <c:pt idx="2">
                  <c:v>30.0-40.0kg/m</c:v>
                </c:pt>
              </c:strCache>
            </c:strRef>
          </c:cat>
          <c:val>
            <c:numRef>
              <c:f>Sheet1!$B$2:$B$4</c:f>
              <c:numCache>
                <c:formatCode>0.00%</c:formatCode>
                <c:ptCount val="3"/>
                <c:pt idx="0">
                  <c:v>0.53600000000000003</c:v>
                </c:pt>
                <c:pt idx="1">
                  <c:v>0.29699999999999999</c:v>
                </c:pt>
                <c:pt idx="2">
                  <c:v>0.16700000000000001</c:v>
                </c:pt>
              </c:numCache>
            </c:numRef>
          </c:val>
          <c:extLst>
            <c:ext xmlns:c16="http://schemas.microsoft.com/office/drawing/2014/chart" uri="{C3380CC4-5D6E-409C-BE32-E72D297353CC}">
              <c16:uniqueId val="{00000000-FC58-48BA-8898-1A88574A2BB7}"/>
            </c:ext>
          </c:extLst>
        </c:ser>
        <c:ser>
          <c:idx val="1"/>
          <c:order val="1"/>
          <c:tx>
            <c:strRef>
              <c:f>Sheet1!$C$1</c:f>
              <c:strCache>
                <c:ptCount val="1"/>
                <c:pt idx="0">
                  <c:v>No PPD</c:v>
                </c:pt>
              </c:strCache>
            </c:strRef>
          </c:tx>
          <c:spPr>
            <a:solidFill>
              <a:schemeClr val="accent2">
                <a:alpha val="70000"/>
              </a:schemeClr>
            </a:solidFill>
            <a:ln>
              <a:noFill/>
            </a:ln>
            <a:effectLst/>
          </c:spPr>
          <c:invertIfNegative val="0"/>
          <c:cat>
            <c:strRef>
              <c:f>Sheet1!$A$2:$A$4</c:f>
              <c:strCache>
                <c:ptCount val="3"/>
                <c:pt idx="0">
                  <c:v>18.5-24.9kg/m</c:v>
                </c:pt>
                <c:pt idx="1">
                  <c:v>25.0-29.9kg/m</c:v>
                </c:pt>
                <c:pt idx="2">
                  <c:v>30.0-40.0kg/m</c:v>
                </c:pt>
              </c:strCache>
            </c:strRef>
          </c:cat>
          <c:val>
            <c:numRef>
              <c:f>Sheet1!$C$2:$C$4</c:f>
              <c:numCache>
                <c:formatCode>0.00%</c:formatCode>
                <c:ptCount val="3"/>
                <c:pt idx="0">
                  <c:v>0.67300000000000004</c:v>
                </c:pt>
                <c:pt idx="1">
                  <c:v>0.215</c:v>
                </c:pt>
                <c:pt idx="2">
                  <c:v>0.111</c:v>
                </c:pt>
              </c:numCache>
            </c:numRef>
          </c:val>
          <c:extLst>
            <c:ext xmlns:c16="http://schemas.microsoft.com/office/drawing/2014/chart" uri="{C3380CC4-5D6E-409C-BE32-E72D297353CC}">
              <c16:uniqueId val="{00000001-FC58-48BA-8898-1A88574A2BB7}"/>
            </c:ext>
          </c:extLst>
        </c:ser>
        <c:dLbls>
          <c:showLegendKey val="0"/>
          <c:showVal val="0"/>
          <c:showCatName val="0"/>
          <c:showSerName val="0"/>
          <c:showPercent val="0"/>
          <c:showBubbleSize val="0"/>
        </c:dLbls>
        <c:gapWidth val="80"/>
        <c:overlap val="25"/>
        <c:axId val="205261872"/>
        <c:axId val="205269664"/>
      </c:barChart>
      <c:catAx>
        <c:axId val="205261872"/>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tx1">
                    <a:lumMod val="65000"/>
                    <a:lumOff val="35000"/>
                  </a:schemeClr>
                </a:solidFill>
                <a:latin typeface="+mn-lt"/>
                <a:ea typeface="+mn-ea"/>
                <a:cs typeface="+mn-cs"/>
              </a:defRPr>
            </a:pPr>
            <a:endParaRPr lang="en-US"/>
          </a:p>
        </c:txPr>
        <c:crossAx val="205269664"/>
        <c:crosses val="autoZero"/>
        <c:auto val="1"/>
        <c:lblAlgn val="ctr"/>
        <c:lblOffset val="100"/>
        <c:noMultiLvlLbl val="0"/>
      </c:catAx>
      <c:valAx>
        <c:axId val="205269664"/>
        <c:scaling>
          <c:orientation val="minMax"/>
        </c:scaling>
        <c:delete val="0"/>
        <c:axPos val="l"/>
        <c:majorGridlines>
          <c:spPr>
            <a:ln w="9525" cap="flat" cmpd="sng" algn="ctr">
              <a:solidFill>
                <a:schemeClr val="tx1">
                  <a:lumMod val="5000"/>
                  <a:lumOff val="9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CA" sz="2200" dirty="0"/>
                  <a:t>p.p.d</a:t>
                </a:r>
                <a:r>
                  <a:rPr lang="en-CA" sz="2200" baseline="0" dirty="0"/>
                  <a:t>  %  </a:t>
                </a:r>
                <a:endParaRPr lang="en-CA" sz="2200" dirty="0"/>
              </a:p>
            </c:rich>
          </c:tx>
          <c:layout>
            <c:manualLayout>
              <c:xMode val="edge"/>
              <c:yMode val="edge"/>
              <c:x val="0"/>
              <c:y val="0.42669728783902011"/>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en-US"/>
          </a:p>
        </c:txPr>
        <c:crossAx val="205261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6/12/2022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dirty="0"/>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6/12/2022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dirty="0"/>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poster, replace our sample content with your own. Or, if you'd rather start from a clean slate, press the New Slide button on the Home tab to insert a new page. Now enter your text and pictures in the empty placeholders. If you need more placeholders for titles, subtitles or body text, copy any of the existing placeholders, then drag the new one into place.</a:t>
            </a:r>
          </a:p>
        </p:txBody>
      </p:sp>
      <p:sp>
        <p:nvSpPr>
          <p:cNvPr id="4" name="Slide Number Placeholder 3"/>
          <p:cNvSpPr>
            <a:spLocks noGrp="1"/>
          </p:cNvSpPr>
          <p:nvPr>
            <p:ph type="sldNum" sz="quarter" idx="10"/>
          </p:nvPr>
        </p:nvSpPr>
        <p:spPr/>
        <p:txBody>
          <a:bodyPr/>
          <a:lstStyle/>
          <a:p>
            <a:fld id="{37C7F044-5458-4B2E-BFA0-52AAA1C529D4}" type="slidenum">
              <a:rPr lang="en-US" smtClean="0"/>
              <a:t>1</a:t>
            </a:fld>
            <a:endParaRPr lang="en-US" dirty="0"/>
          </a:p>
        </p:txBody>
      </p:sp>
    </p:spTree>
    <p:extLst>
      <p:ext uri="{BB962C8B-B14F-4D97-AF65-F5344CB8AC3E}">
        <p14:creationId xmlns:p14="http://schemas.microsoft.com/office/powerpoint/2010/main" val="3872615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1" name="Text Placeholder 6"/>
          <p:cNvSpPr>
            <a:spLocks noGrp="1"/>
          </p:cNvSpPr>
          <p:nvPr>
            <p:ph type="body" sz="quarter" idx="36"/>
          </p:nvPr>
        </p:nvSpPr>
        <p:spPr bwMode="auto">
          <a:xfrm>
            <a:off x="1158240" y="4093905"/>
            <a:ext cx="30174412" cy="646331"/>
          </a:xfrm>
        </p:spPr>
        <p:txBody>
          <a:bodyPr anchor="ctr">
            <a:noAutofit/>
          </a:bodyPr>
          <a:lstStyle>
            <a:lvl1pPr marL="0" indent="0">
              <a:spcBef>
                <a:spcPts val="0"/>
              </a:spcBef>
              <a:buNone/>
              <a:defRPr sz="3600">
                <a:solidFill>
                  <a:schemeClr val="bg1">
                    <a:lumMod val="75000"/>
                  </a:schemeClr>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en-US"/>
              <a:t>Click to edit Master text styles</a:t>
            </a:r>
          </a:p>
        </p:txBody>
      </p:sp>
      <p:sp>
        <p:nvSpPr>
          <p:cNvPr id="7" name="Text Placeholder 6"/>
          <p:cNvSpPr>
            <a:spLocks noGrp="1"/>
          </p:cNvSpPr>
          <p:nvPr>
            <p:ph type="body" sz="quarter" idx="13" hasCustomPrompt="1"/>
          </p:nvPr>
        </p:nvSpPr>
        <p:spPr>
          <a:xfrm>
            <a:off x="1143000" y="5669280"/>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9" name="Text Placeholder 8"/>
          <p:cNvSpPr>
            <a:spLocks noGrp="1"/>
          </p:cNvSpPr>
          <p:nvPr>
            <p:ph type="body" sz="quarter" idx="39" hasCustomPrompt="1"/>
          </p:nvPr>
        </p:nvSpPr>
        <p:spPr bwMode="ltGray">
          <a:xfrm>
            <a:off x="1143000" y="7114032"/>
            <a:ext cx="12801600" cy="2732574"/>
          </a:xfrm>
          <a:solidFill>
            <a:schemeClr val="tx2">
              <a:lumMod val="10000"/>
              <a:lumOff val="90000"/>
            </a:schemeClr>
          </a:solidFill>
        </p:spPr>
        <p:txBody>
          <a:bodyPr lIns="365760" rIns="365760" anchor="ctr">
            <a:noAutofit/>
          </a:bodyPr>
          <a:lstStyle>
            <a:lvl1pPr marL="0" indent="0">
              <a:spcBef>
                <a:spcPts val="1200"/>
              </a:spcBef>
              <a:buFont typeface="Arial" panose="020B0604020202020204" pitchFamily="34" charset="0"/>
              <a:buNone/>
              <a:defRPr sz="4400" baseline="0"/>
            </a:lvl1pPr>
            <a:lvl2pPr marL="571500" indent="-571500">
              <a:spcBef>
                <a:spcPts val="1200"/>
              </a:spcBef>
              <a:buFont typeface="Arial" panose="020B0604020202020204" pitchFamily="34" charset="0"/>
              <a:buChar char="•"/>
              <a:defRPr sz="4400"/>
            </a:lvl2pPr>
            <a:lvl3pPr marL="571500" indent="-571500">
              <a:spcBef>
                <a:spcPts val="1200"/>
              </a:spcBef>
              <a:buFont typeface="Arial" panose="020B0604020202020204" pitchFamily="34" charset="0"/>
              <a:buChar char="•"/>
              <a:defRPr sz="4400"/>
            </a:lvl3pPr>
            <a:lvl4pPr marL="0" indent="0">
              <a:spcBef>
                <a:spcPts val="1200"/>
              </a:spcBef>
              <a:buNone/>
              <a:defRPr sz="4400"/>
            </a:lvl4pPr>
            <a:lvl5pPr marL="0" indent="0">
              <a:spcBef>
                <a:spcPts val="1200"/>
              </a:spcBef>
              <a:buNone/>
              <a:defRPr sz="4400"/>
            </a:lvl5pPr>
            <a:lvl6pPr marL="0" indent="0">
              <a:spcBef>
                <a:spcPts val="1200"/>
              </a:spcBef>
              <a:buNone/>
              <a:defRPr sz="4400"/>
            </a:lvl6pPr>
            <a:lvl7pPr marL="0" indent="0">
              <a:spcBef>
                <a:spcPts val="1200"/>
              </a:spcBef>
              <a:buNone/>
              <a:defRPr sz="4400"/>
            </a:lvl7pPr>
            <a:lvl8pPr marL="0" indent="0">
              <a:spcBef>
                <a:spcPts val="1200"/>
              </a:spcBef>
              <a:buNone/>
              <a:defRPr sz="4400"/>
            </a:lvl8pPr>
            <a:lvl9pPr marL="0" indent="0">
              <a:spcBef>
                <a:spcPts val="1200"/>
              </a:spcBef>
              <a:buNone/>
              <a:defRPr sz="4400"/>
            </a:lvl9pPr>
          </a:lstStyle>
          <a:p>
            <a:pPr lvl="0"/>
            <a:r>
              <a:rPr lang="en-US" dirty="0"/>
              <a:t>Add your question or a statement of the problem here</a:t>
            </a:r>
          </a:p>
        </p:txBody>
      </p:sp>
      <p:sp>
        <p:nvSpPr>
          <p:cNvPr id="36" name="Text Placeholder 6"/>
          <p:cNvSpPr>
            <a:spLocks noGrp="1"/>
          </p:cNvSpPr>
          <p:nvPr>
            <p:ph type="body" sz="quarter" idx="37" hasCustomPrompt="1"/>
          </p:nvPr>
        </p:nvSpPr>
        <p:spPr>
          <a:xfrm>
            <a:off x="1143000" y="10497312"/>
            <a:ext cx="12801600" cy="128016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7" name="Content Placeholder 17"/>
          <p:cNvSpPr>
            <a:spLocks noGrp="1"/>
          </p:cNvSpPr>
          <p:nvPr>
            <p:ph sz="quarter" idx="38" hasCustomPrompt="1"/>
          </p:nvPr>
        </p:nvSpPr>
        <p:spPr>
          <a:xfrm>
            <a:off x="1143000" y="11868912"/>
            <a:ext cx="12801600" cy="280750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11" name="Text Placeholder 6"/>
          <p:cNvSpPr>
            <a:spLocks noGrp="1"/>
          </p:cNvSpPr>
          <p:nvPr>
            <p:ph type="body" sz="quarter" idx="17" hasCustomPrompt="1"/>
          </p:nvPr>
        </p:nvSpPr>
        <p:spPr>
          <a:xfrm>
            <a:off x="1143000" y="1495044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1143000" y="16440912"/>
            <a:ext cx="12801600" cy="6027461"/>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11430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11430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1554480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15544800" y="7114032"/>
            <a:ext cx="12801600" cy="679555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8" name="Text Placeholder 6"/>
          <p:cNvSpPr>
            <a:spLocks noGrp="1"/>
          </p:cNvSpPr>
          <p:nvPr>
            <p:ph type="body" sz="quarter" idx="40" hasCustomPrompt="1"/>
          </p:nvPr>
        </p:nvSpPr>
        <p:spPr>
          <a:xfrm>
            <a:off x="15544800" y="14328648"/>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18" name="Content Placeholder 17"/>
          <p:cNvSpPr>
            <a:spLocks noGrp="1"/>
          </p:cNvSpPr>
          <p:nvPr>
            <p:ph sz="quarter" idx="23" hasCustomPrompt="1"/>
          </p:nvPr>
        </p:nvSpPr>
        <p:spPr>
          <a:xfrm>
            <a:off x="15544800" y="15773399"/>
            <a:ext cx="12801600" cy="6694973"/>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4" name="Text Placeholder 6"/>
          <p:cNvSpPr>
            <a:spLocks noGrp="1"/>
          </p:cNvSpPr>
          <p:nvPr>
            <p:ph type="body" sz="quarter" idx="29" hasCustomPrompt="1"/>
          </p:nvPr>
        </p:nvSpPr>
        <p:spPr>
          <a:xfrm>
            <a:off x="15544800" y="2288743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15544800" y="24332184"/>
            <a:ext cx="12801600" cy="729691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29900880" y="5669280"/>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29900880" y="7114032"/>
            <a:ext cx="12801600" cy="731520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29900880" y="14914834"/>
            <a:ext cx="12801600" cy="4538610"/>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39" name="Text Placeholder 6"/>
          <p:cNvSpPr>
            <a:spLocks noGrp="1"/>
          </p:cNvSpPr>
          <p:nvPr>
            <p:ph type="body" sz="quarter" idx="41" hasCustomPrompt="1"/>
          </p:nvPr>
        </p:nvSpPr>
        <p:spPr>
          <a:xfrm>
            <a:off x="29900880" y="19767596"/>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40" name="Content Placeholder 17"/>
          <p:cNvSpPr>
            <a:spLocks noGrp="1"/>
          </p:cNvSpPr>
          <p:nvPr>
            <p:ph sz="quarter" idx="42" hasCustomPrompt="1"/>
          </p:nvPr>
        </p:nvSpPr>
        <p:spPr>
          <a:xfrm>
            <a:off x="29900880" y="21212348"/>
            <a:ext cx="12801600" cy="4344786"/>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29" name="Text Placeholder 6"/>
          <p:cNvSpPr>
            <a:spLocks noGrp="1"/>
          </p:cNvSpPr>
          <p:nvPr>
            <p:ph type="body" sz="quarter" idx="34" hasCustomPrompt="1"/>
          </p:nvPr>
        </p:nvSpPr>
        <p:spPr>
          <a:xfrm>
            <a:off x="29900880" y="25722072"/>
            <a:ext cx="12801600" cy="1219200"/>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400" cap="none"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29900880" y="27166824"/>
            <a:ext cx="12801600" cy="4462272"/>
          </a:xfrm>
        </p:spPr>
        <p:txBody>
          <a:bodyPr lIns="91440" tIns="182880"/>
          <a:lstStyle>
            <a:lvl1pPr>
              <a:defRPr sz="3200" baseline="0"/>
            </a:lvl1pPr>
            <a:lvl2pPr>
              <a:defRPr sz="2800"/>
            </a:lvl2pPr>
            <a:lvl3pPr>
              <a:defRPr sz="2800"/>
            </a:lvl3pPr>
            <a:lvl4pPr>
              <a:defRPr sz="2800"/>
            </a:lvl4pPr>
            <a:lvl5pPr>
              <a:defRPr sz="2800"/>
            </a:lvl5pPr>
            <a:lvl6pPr>
              <a:defRPr sz="2800"/>
            </a:lvl6pPr>
            <a:lvl7pPr>
              <a:defRPr sz="2800"/>
            </a:lvl7pPr>
            <a:lvl8pPr>
              <a:defRPr sz="2800"/>
            </a:lvl8pPr>
            <a:lvl9pPr>
              <a:defRPr sz="2800"/>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p:txBody>
      </p:sp>
      <p:sp>
        <p:nvSpPr>
          <p:cNvPr id="3" name="Date Placeholder 2"/>
          <p:cNvSpPr>
            <a:spLocks noGrp="1"/>
          </p:cNvSpPr>
          <p:nvPr>
            <p:ph type="dt" sz="half" idx="10"/>
          </p:nvPr>
        </p:nvSpPr>
        <p:spPr/>
        <p:txBody>
          <a:bodyPr/>
          <a:lstStyle/>
          <a:p>
            <a:fld id="{ECAA57DF-1C19-4726-AB84-014692BAD8F5}" type="datetimeFigureOut">
              <a:rPr lang="en-US" smtClean="0"/>
              <a:t>6/12/2022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dirty="0"/>
          </a:p>
        </p:txBody>
      </p:sp>
      <p:sp>
        <p:nvSpPr>
          <p:cNvPr id="8" name="Picture Placeholder 7"/>
          <p:cNvSpPr>
            <a:spLocks noGrp="1"/>
          </p:cNvSpPr>
          <p:nvPr>
            <p:ph type="pic" sz="quarter" idx="43"/>
          </p:nvPr>
        </p:nvSpPr>
        <p:spPr>
          <a:xfrm>
            <a:off x="32270700" y="0"/>
            <a:ext cx="11620500" cy="3842445"/>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en-US" dirty="0"/>
              <a:t>Click icon to add picture</a:t>
            </a:r>
          </a:p>
        </p:txBody>
      </p:sp>
    </p:spTree>
    <p:extLst>
      <p:ext uri="{BB962C8B-B14F-4D97-AF65-F5344CB8AC3E}">
        <p14:creationId xmlns:p14="http://schemas.microsoft.com/office/powerpoint/2010/main" val="145907722"/>
      </p:ext>
    </p:extLst>
  </p:cSld>
  <p:clrMapOvr>
    <a:masterClrMapping/>
  </p:clrMapOvr>
  <p:extLst>
    <p:ext uri="{DCECCB84-F9BA-43D5-87BE-67443E8EF086}">
      <p15:sldGuideLst xmlns:p15="http://schemas.microsoft.com/office/powerpoint/2012/main">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ltGray">
          <a:xfrm>
            <a:off x="0" y="0"/>
            <a:ext cx="43891200" cy="5029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bwMode="auto">
          <a:xfrm>
            <a:off x="1158240" y="685860"/>
            <a:ext cx="30175200" cy="297174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158240" y="6019800"/>
            <a:ext cx="41589960" cy="236296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3000" y="32114698"/>
            <a:ext cx="9875520" cy="457200"/>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6/12/2022</a:t>
            </a:fld>
            <a:endParaRPr lang="en-US" dirty="0"/>
          </a:p>
        </p:txBody>
      </p:sp>
      <p:sp>
        <p:nvSpPr>
          <p:cNvPr id="5" name="Footer Placeholder 4"/>
          <p:cNvSpPr>
            <a:spLocks noGrp="1"/>
          </p:cNvSpPr>
          <p:nvPr>
            <p:ph type="ftr" sz="quarter" idx="3"/>
          </p:nvPr>
        </p:nvSpPr>
        <p:spPr>
          <a:xfrm>
            <a:off x="11018520" y="32114698"/>
            <a:ext cx="21854160" cy="457200"/>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2114698"/>
            <a:ext cx="9875520" cy="457200"/>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dirty="0"/>
          </a:p>
        </p:txBody>
      </p:sp>
      <p:sp>
        <p:nvSpPr>
          <p:cNvPr id="8" name="Rectangle 7"/>
          <p:cNvSpPr/>
          <p:nvPr userDrawn="1"/>
        </p:nvSpPr>
        <p:spPr bwMode="gray">
          <a:xfrm>
            <a:off x="0" y="3886200"/>
            <a:ext cx="438912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0" y="3886200"/>
            <a:ext cx="4389120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0" eaLnBrk="1" latinLnBrk="0" hangingPunct="1">
        <a:lnSpc>
          <a:spcPct val="90000"/>
        </a:lnSpc>
        <a:spcBef>
          <a:spcPct val="0"/>
        </a:spcBef>
        <a:buNone/>
        <a:defRPr sz="11500" b="0" kern="1200">
          <a:solidFill>
            <a:schemeClr val="bg1"/>
          </a:solidFill>
          <a:latin typeface="+mj-lt"/>
          <a:ea typeface="+mj-ea"/>
          <a:cs typeface="+mj-cs"/>
        </a:defRPr>
      </a:lvl1pPr>
    </p:titleStyle>
    <p:bodyStyle>
      <a:lvl1pPr marL="45720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17797" y="359374"/>
            <a:ext cx="35784692" cy="3459447"/>
          </a:xfrm>
        </p:spPr>
        <p:txBody>
          <a:bodyPr>
            <a:normAutofit fontScale="90000"/>
          </a:bodyPr>
          <a:lstStyle/>
          <a:p>
            <a:pPr algn="ctr"/>
            <a:r>
              <a:rPr lang="en-US" sz="10600" dirty="0"/>
              <a:t>I am over-weight, does that mean I will develop depression</a:t>
            </a:r>
            <a:r>
              <a:rPr lang="en-CA" sz="10600" dirty="0"/>
              <a:t>?</a:t>
            </a:r>
            <a:br>
              <a:rPr lang="en-CA" dirty="0"/>
            </a:br>
            <a:r>
              <a:rPr lang="en-CA" sz="5000" dirty="0"/>
              <a:t>Relation between Gestational Weight Gain (GWG), and Pre-pregnancy BMI with Post-Partum Depression.</a:t>
            </a:r>
            <a:br>
              <a:rPr lang="en-CA" sz="5000" dirty="0"/>
            </a:br>
            <a:r>
              <a:rPr lang="en-CA" sz="5000" dirty="0"/>
              <a:t>Saad El Gaoud, Aisha 3141</a:t>
            </a:r>
            <a:br>
              <a:rPr lang="en-CA" sz="5000" dirty="0"/>
            </a:br>
            <a:r>
              <a:rPr lang="en-CA" sz="5000" dirty="0"/>
              <a:t>Supervised by: Dr. Marwa </a:t>
            </a:r>
            <a:endParaRPr lang="en-US" sz="5000" dirty="0"/>
          </a:p>
        </p:txBody>
      </p:sp>
      <p:sp>
        <p:nvSpPr>
          <p:cNvPr id="67" name="Text Placeholder 66"/>
          <p:cNvSpPr>
            <a:spLocks noGrp="1"/>
          </p:cNvSpPr>
          <p:nvPr>
            <p:ph type="body" sz="quarter" idx="13"/>
          </p:nvPr>
        </p:nvSpPr>
        <p:spPr>
          <a:xfrm>
            <a:off x="1234440" y="5371732"/>
            <a:ext cx="12801600" cy="1280160"/>
          </a:xfrm>
        </p:spPr>
        <p:txBody>
          <a:bodyPr/>
          <a:lstStyle/>
          <a:p>
            <a:r>
              <a:rPr lang="en-US" dirty="0"/>
              <a:t>Introduction</a:t>
            </a:r>
          </a:p>
        </p:txBody>
      </p:sp>
      <p:sp>
        <p:nvSpPr>
          <p:cNvPr id="69" name="Text Placeholder 68"/>
          <p:cNvSpPr>
            <a:spLocks noGrp="1"/>
          </p:cNvSpPr>
          <p:nvPr>
            <p:ph type="body" sz="quarter" idx="39"/>
          </p:nvPr>
        </p:nvSpPr>
        <p:spPr>
          <a:xfrm>
            <a:off x="1205636" y="6917691"/>
            <a:ext cx="12847320" cy="12326443"/>
          </a:xfrm>
          <a:solidFill>
            <a:schemeClr val="bg1">
              <a:lumMod val="95000"/>
            </a:schemeClr>
          </a:solidFill>
        </p:spPr>
        <p:txBody>
          <a:bodyPr/>
          <a:lstStyle/>
          <a:p>
            <a:endParaRPr lang="en-CA" sz="2000" dirty="0"/>
          </a:p>
          <a:p>
            <a:endParaRPr lang="en-CA" sz="3200" dirty="0"/>
          </a:p>
          <a:p>
            <a:r>
              <a:rPr lang="en-CA" sz="3200" dirty="0"/>
              <a:t>Postpartum depression (PPD) is a mental health complication that can occur after childbirth with prevalence estimates ranging from 10 to 15% worldwide. PPD is characterised by the mother’s fear of failure to take care of her child, low mood, emotional ambivalence, and inability to experience pleasure, which are often presented with additional symptoms of major depressive disorders. </a:t>
            </a:r>
          </a:p>
          <a:p>
            <a:r>
              <a:rPr lang="en-CA" sz="3200" dirty="0"/>
              <a:t>Gestational Weight Gain (GWG) is a term used to describe the normal condition in which a pregnant female gains weight throughout her pregnancy period. While obesity is defined as abnormal or excessive fat accumulation that presents a risk to health. Obesity is usually measured using a Body Mass Index (BMI) which is a measure of body fat based on height and weight</a:t>
            </a:r>
          </a:p>
          <a:p>
            <a:pPr marL="342900" indent="-342900">
              <a:buFont typeface="Arial" panose="020B0604020202020204" pitchFamily="34" charset="0"/>
              <a:buChar char="•"/>
            </a:pPr>
            <a:r>
              <a:rPr lang="en-CA" sz="3200" dirty="0"/>
              <a:t>BMI of </a:t>
            </a:r>
          </a:p>
          <a:p>
            <a:pPr marL="914400" lvl="1" indent="-342900"/>
            <a:r>
              <a:rPr lang="en-CA" sz="3200" dirty="0"/>
              <a:t> ≤ 18, underweight</a:t>
            </a:r>
          </a:p>
          <a:p>
            <a:pPr marL="914400" lvl="1" indent="-342900"/>
            <a:r>
              <a:rPr lang="en-CA" sz="3200" dirty="0"/>
              <a:t> 20-25, normal</a:t>
            </a:r>
          </a:p>
          <a:p>
            <a:pPr marL="914400" lvl="1" indent="-342900"/>
            <a:r>
              <a:rPr lang="en-CA" sz="3200" dirty="0"/>
              <a:t> 25-30 overweight</a:t>
            </a:r>
          </a:p>
          <a:p>
            <a:pPr marL="914400" lvl="1" indent="-342900"/>
            <a:r>
              <a:rPr lang="en-CA" sz="3200" dirty="0"/>
              <a:t>over 30 is obese</a:t>
            </a:r>
          </a:p>
          <a:p>
            <a:pPr marL="342900" lvl="3" indent="-342900"/>
            <a:r>
              <a:rPr lang="en-CA" sz="3200" dirty="0"/>
              <a:t>The aim of this study is to study the relationship between Gestational Weight Gain and the risk of developing Post-Partum Depression.. </a:t>
            </a:r>
          </a:p>
          <a:p>
            <a:pPr marL="342900" lvl="3" indent="-342900"/>
            <a:r>
              <a:rPr lang="en-CA" sz="3200" dirty="0"/>
              <a:t>Hypothesis: the higher the gestational weight gain levels the higher are the chances of developing post partum depression.</a:t>
            </a:r>
          </a:p>
          <a:p>
            <a:endParaRPr lang="en-CA" sz="2000" dirty="0"/>
          </a:p>
          <a:p>
            <a:endParaRPr lang="en-US" sz="2000" dirty="0"/>
          </a:p>
        </p:txBody>
      </p:sp>
      <p:sp>
        <p:nvSpPr>
          <p:cNvPr id="7" name="Text Placeholder 6"/>
          <p:cNvSpPr>
            <a:spLocks noGrp="1"/>
          </p:cNvSpPr>
          <p:nvPr>
            <p:ph type="body" sz="quarter" idx="17"/>
          </p:nvPr>
        </p:nvSpPr>
        <p:spPr>
          <a:xfrm>
            <a:off x="1234440" y="19509933"/>
            <a:ext cx="12801600" cy="1219200"/>
          </a:xfrm>
        </p:spPr>
        <p:txBody>
          <a:bodyPr/>
          <a:lstStyle/>
          <a:p>
            <a:r>
              <a:rPr lang="en-US" dirty="0"/>
              <a:t>Methodology</a:t>
            </a:r>
          </a:p>
        </p:txBody>
      </p:sp>
      <p:sp>
        <p:nvSpPr>
          <p:cNvPr id="16" name="Text Placeholder 15"/>
          <p:cNvSpPr>
            <a:spLocks noGrp="1"/>
          </p:cNvSpPr>
          <p:nvPr>
            <p:ph type="body" sz="quarter" idx="29"/>
          </p:nvPr>
        </p:nvSpPr>
        <p:spPr>
          <a:xfrm>
            <a:off x="15228693" y="5386373"/>
            <a:ext cx="13965140" cy="1276351"/>
          </a:xfrm>
        </p:spPr>
        <p:txBody>
          <a:bodyPr/>
          <a:lstStyle/>
          <a:p>
            <a:r>
              <a:rPr lang="en-US" dirty="0"/>
              <a:t>Results </a:t>
            </a:r>
          </a:p>
        </p:txBody>
      </p:sp>
      <p:sp>
        <p:nvSpPr>
          <p:cNvPr id="18" name="Text Placeholder 17"/>
          <p:cNvSpPr>
            <a:spLocks noGrp="1"/>
          </p:cNvSpPr>
          <p:nvPr>
            <p:ph type="body" sz="quarter" idx="31"/>
          </p:nvPr>
        </p:nvSpPr>
        <p:spPr>
          <a:xfrm>
            <a:off x="15227573" y="12924493"/>
            <a:ext cx="13965140" cy="1388848"/>
          </a:xfrm>
        </p:spPr>
        <p:txBody>
          <a:bodyPr/>
          <a:lstStyle/>
          <a:p>
            <a:r>
              <a:rPr lang="en-US" dirty="0"/>
              <a:t>Results</a:t>
            </a:r>
          </a:p>
        </p:txBody>
      </p:sp>
      <p:sp>
        <p:nvSpPr>
          <p:cNvPr id="6" name="Content Placeholder 5"/>
          <p:cNvSpPr>
            <a:spLocks noGrp="1"/>
          </p:cNvSpPr>
          <p:nvPr>
            <p:ph sz="quarter" idx="33"/>
          </p:nvPr>
        </p:nvSpPr>
        <p:spPr>
          <a:xfrm>
            <a:off x="15144590" y="23888879"/>
            <a:ext cx="15200302" cy="1158767"/>
          </a:xfrm>
        </p:spPr>
        <p:txBody>
          <a:bodyPr>
            <a:noAutofit/>
          </a:bodyPr>
          <a:lstStyle/>
          <a:p>
            <a:pPr marL="0" indent="0">
              <a:buNone/>
            </a:pPr>
            <a:r>
              <a:rPr lang="en-US" sz="2000" b="1" dirty="0">
                <a:solidFill>
                  <a:srgbClr val="0070C0"/>
                </a:solidFill>
              </a:rPr>
              <a:t>Table 1: </a:t>
            </a:r>
            <a:r>
              <a:rPr lang="en-US" sz="2000" dirty="0"/>
              <a:t>showing the relations between Pre-pregnancy BMI, Demographic factors (educational levels) and the incidence of PPD. </a:t>
            </a:r>
          </a:p>
          <a:p>
            <a:pPr marL="0" indent="0">
              <a:buNone/>
            </a:pPr>
            <a:r>
              <a:rPr lang="en-US" sz="2000" dirty="0"/>
              <a:t>**Note: the full chart can be found on page 6 of the main article (linked in reference) </a:t>
            </a:r>
          </a:p>
        </p:txBody>
      </p:sp>
      <p:sp>
        <p:nvSpPr>
          <p:cNvPr id="71" name="Text Placeholder 70"/>
          <p:cNvSpPr>
            <a:spLocks noGrp="1"/>
          </p:cNvSpPr>
          <p:nvPr>
            <p:ph type="body" sz="quarter" idx="41"/>
          </p:nvPr>
        </p:nvSpPr>
        <p:spPr>
          <a:xfrm>
            <a:off x="30344892" y="14442023"/>
            <a:ext cx="12847320" cy="1435221"/>
          </a:xfrm>
        </p:spPr>
        <p:txBody>
          <a:bodyPr/>
          <a:lstStyle/>
          <a:p>
            <a:r>
              <a:rPr lang="en-US" dirty="0"/>
              <a:t>Conclusion</a:t>
            </a:r>
          </a:p>
        </p:txBody>
      </p:sp>
      <p:sp>
        <p:nvSpPr>
          <p:cNvPr id="15" name="Content Placeholder 14"/>
          <p:cNvSpPr>
            <a:spLocks noGrp="1"/>
          </p:cNvSpPr>
          <p:nvPr>
            <p:ph sz="quarter" idx="42"/>
          </p:nvPr>
        </p:nvSpPr>
        <p:spPr>
          <a:xfrm>
            <a:off x="15873301" y="32319088"/>
            <a:ext cx="13110886" cy="683288"/>
          </a:xfrm>
        </p:spPr>
        <p:txBody>
          <a:bodyPr>
            <a:normAutofit/>
          </a:bodyPr>
          <a:lstStyle/>
          <a:p>
            <a:pPr marL="0" indent="0">
              <a:buNone/>
            </a:pPr>
            <a:r>
              <a:rPr lang="en-US" sz="2000" b="1" dirty="0">
                <a:solidFill>
                  <a:srgbClr val="0070C0"/>
                </a:solidFill>
              </a:rPr>
              <a:t>Figure 1: </a:t>
            </a:r>
            <a:r>
              <a:rPr lang="en-US" sz="2000" dirty="0"/>
              <a:t>shows the graphical relation between different BMI ranges and the percentages of developing PPD.</a:t>
            </a:r>
          </a:p>
        </p:txBody>
      </p:sp>
      <p:sp>
        <p:nvSpPr>
          <p:cNvPr id="21" name="Text Placeholder 20"/>
          <p:cNvSpPr>
            <a:spLocks noGrp="1"/>
          </p:cNvSpPr>
          <p:nvPr>
            <p:ph type="body" sz="quarter" idx="34"/>
          </p:nvPr>
        </p:nvSpPr>
        <p:spPr>
          <a:xfrm>
            <a:off x="30344892" y="27411628"/>
            <a:ext cx="12801600" cy="1219200"/>
          </a:xfrm>
        </p:spPr>
        <p:txBody>
          <a:bodyPr/>
          <a:lstStyle/>
          <a:p>
            <a:r>
              <a:rPr lang="en-US" dirty="0"/>
              <a:t>Works Cited</a:t>
            </a:r>
          </a:p>
        </p:txBody>
      </p:sp>
      <p:sp>
        <p:nvSpPr>
          <p:cNvPr id="22" name="Content Placeholder 21"/>
          <p:cNvSpPr>
            <a:spLocks noGrp="1"/>
          </p:cNvSpPr>
          <p:nvPr>
            <p:ph sz="quarter" idx="35"/>
          </p:nvPr>
        </p:nvSpPr>
        <p:spPr>
          <a:xfrm>
            <a:off x="30033411" y="28630828"/>
            <a:ext cx="12801600" cy="3439618"/>
          </a:xfrm>
        </p:spPr>
        <p:txBody>
          <a:bodyPr>
            <a:normAutofit/>
          </a:bodyPr>
          <a:lstStyle/>
          <a:p>
            <a:r>
              <a:rPr lang="en-CA" sz="2800" b="0" i="0" dirty="0">
                <a:solidFill>
                  <a:srgbClr val="000000"/>
                </a:solidFill>
                <a:effectLst/>
                <a:latin typeface="Open Sans" panose="020B0606030504020204" pitchFamily="34" charset="0"/>
              </a:rPr>
              <a:t>1. Johar H, Hoffmann J, Günther J et al. Evaluation of antenatal risk factors for postpartum depression: a secondary cohort analysis of the cluster-randomised GeliS trial. </a:t>
            </a:r>
            <a:r>
              <a:rPr lang="en-CA" sz="2800" b="0" i="1" dirty="0">
                <a:solidFill>
                  <a:srgbClr val="000000"/>
                </a:solidFill>
                <a:effectLst/>
                <a:latin typeface="Open Sans" panose="020B0606030504020204" pitchFamily="34" charset="0"/>
              </a:rPr>
              <a:t>BMC Med</a:t>
            </a:r>
            <a:r>
              <a:rPr lang="en-CA" sz="2800" b="0" i="0" dirty="0">
                <a:solidFill>
                  <a:srgbClr val="000000"/>
                </a:solidFill>
                <a:effectLst/>
                <a:latin typeface="Open Sans" panose="020B0606030504020204" pitchFamily="34" charset="0"/>
              </a:rPr>
              <a:t>. 2020;18(1). doi:10.1186/s12916-020-01679-7</a:t>
            </a:r>
          </a:p>
          <a:p>
            <a:r>
              <a:rPr lang="en-CA" sz="2800" b="0" i="0" dirty="0">
                <a:solidFill>
                  <a:srgbClr val="000000"/>
                </a:solidFill>
                <a:effectLst/>
                <a:latin typeface="Open Sans" panose="020B0606030504020204" pitchFamily="34" charset="0"/>
              </a:rPr>
              <a:t>2. LaCoursiere D, Baksh L, Bloebaum L, Varner M. Maternal Body Mass Index and Self-Reported Postpartum Depressive Symptoms. </a:t>
            </a:r>
            <a:r>
              <a:rPr lang="en-CA" sz="2800" b="0" i="1" dirty="0">
                <a:solidFill>
                  <a:srgbClr val="000000"/>
                </a:solidFill>
                <a:effectLst/>
                <a:latin typeface="Open Sans" panose="020B0606030504020204" pitchFamily="34" charset="0"/>
              </a:rPr>
              <a:t>Matern Child Health J</a:t>
            </a:r>
            <a:r>
              <a:rPr lang="en-CA" sz="2800" b="0" i="0" dirty="0">
                <a:solidFill>
                  <a:srgbClr val="000000"/>
                </a:solidFill>
                <a:effectLst/>
                <a:latin typeface="Open Sans" panose="020B0606030504020204" pitchFamily="34" charset="0"/>
              </a:rPr>
              <a:t>. 2006;10(4):385-390. doi:10.1007/s10995-006-0075-1</a:t>
            </a:r>
            <a:endParaRPr lang="en-CA" sz="2800" dirty="0"/>
          </a:p>
        </p:txBody>
      </p:sp>
      <p:sp>
        <p:nvSpPr>
          <p:cNvPr id="34" name="Text Placeholder 68">
            <a:extLst>
              <a:ext uri="{FF2B5EF4-FFF2-40B4-BE49-F238E27FC236}">
                <a16:creationId xmlns:a16="http://schemas.microsoft.com/office/drawing/2014/main" id="{4BD1E1C7-F9DD-40E6-F17E-9A5117DD6000}"/>
              </a:ext>
            </a:extLst>
          </p:cNvPr>
          <p:cNvSpPr txBox="1">
            <a:spLocks/>
          </p:cNvSpPr>
          <p:nvPr/>
        </p:nvSpPr>
        <p:spPr bwMode="ltGray">
          <a:xfrm>
            <a:off x="1234440" y="21260731"/>
            <a:ext cx="12801600" cy="11510313"/>
          </a:xfrm>
          <a:prstGeom prst="rect">
            <a:avLst/>
          </a:prstGeom>
          <a:solidFill>
            <a:schemeClr val="bg1">
              <a:lumMod val="95000"/>
            </a:schemeClr>
          </a:solidFill>
        </p:spPr>
        <p:txBody>
          <a:bodyPr vert="horz" lIns="365760" tIns="45720" rIns="365760" bIns="45720" rtlCol="0" anchor="ctr">
            <a:noAutofit/>
          </a:bodyPr>
          <a:lstStyle>
            <a:lvl1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baseline="0">
                <a:solidFill>
                  <a:schemeClr val="tx1"/>
                </a:solidFill>
                <a:latin typeface="+mn-lt"/>
                <a:ea typeface="+mn-ea"/>
                <a:cs typeface="+mn-cs"/>
              </a:defRPr>
            </a:lvl1pPr>
            <a:lvl2pPr marL="571500" indent="-5715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4400" kern="1200">
                <a:solidFill>
                  <a:schemeClr val="tx1"/>
                </a:solidFill>
                <a:latin typeface="+mn-lt"/>
                <a:ea typeface="+mn-ea"/>
                <a:cs typeface="+mn-cs"/>
              </a:defRPr>
            </a:lvl2pPr>
            <a:lvl3pPr marL="571500" indent="-5715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4400" kern="1200">
                <a:solidFill>
                  <a:schemeClr val="tx1"/>
                </a:solidFill>
                <a:latin typeface="+mn-lt"/>
                <a:ea typeface="+mn-ea"/>
                <a:cs typeface="+mn-cs"/>
              </a:defRPr>
            </a:lvl3pPr>
            <a:lvl4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4pPr>
            <a:lvl5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5pPr>
            <a:lvl6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6pPr>
            <a:lvl7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7pPr>
            <a:lvl8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8pPr>
            <a:lvl9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9pPr>
          </a:lstStyle>
          <a:p>
            <a:endParaRPr lang="en-US" dirty="0"/>
          </a:p>
        </p:txBody>
      </p:sp>
      <p:sp>
        <p:nvSpPr>
          <p:cNvPr id="31" name="TextBox 30">
            <a:extLst>
              <a:ext uri="{FF2B5EF4-FFF2-40B4-BE49-F238E27FC236}">
                <a16:creationId xmlns:a16="http://schemas.microsoft.com/office/drawing/2014/main" id="{F9F2A491-095E-BA2B-E36A-2012CE6E99E2}"/>
              </a:ext>
            </a:extLst>
          </p:cNvPr>
          <p:cNvSpPr txBox="1"/>
          <p:nvPr/>
        </p:nvSpPr>
        <p:spPr>
          <a:xfrm>
            <a:off x="1432141" y="21497755"/>
            <a:ext cx="12297048" cy="11910953"/>
          </a:xfrm>
          <a:prstGeom prst="rect">
            <a:avLst/>
          </a:prstGeom>
          <a:noFill/>
        </p:spPr>
        <p:txBody>
          <a:bodyPr wrap="square" rtlCol="0">
            <a:spAutoFit/>
          </a:bodyPr>
          <a:lstStyle/>
          <a:p>
            <a:r>
              <a:rPr lang="en-CA" sz="3200" dirty="0"/>
              <a:t>In brief, using a questionnaire women with:</a:t>
            </a:r>
          </a:p>
          <a:p>
            <a:pPr marL="457200" indent="-457200">
              <a:buFont typeface="Arial" panose="020B0604020202020204" pitchFamily="34" charset="0"/>
              <a:buChar char="•"/>
            </a:pPr>
            <a:r>
              <a:rPr lang="en-CA" sz="3200" dirty="0"/>
              <a:t>A pre-pregnancy BMI between ≥ 18.5 kg/m2 and ≤ 40.0 kg/m2</a:t>
            </a:r>
          </a:p>
          <a:p>
            <a:pPr marL="457200" indent="-457200">
              <a:buFont typeface="Arial" panose="020B0604020202020204" pitchFamily="34" charset="0"/>
              <a:buChar char="•"/>
            </a:pPr>
            <a:r>
              <a:rPr lang="en-CA" sz="3200" dirty="0"/>
              <a:t>A singleton pregnancy </a:t>
            </a:r>
          </a:p>
          <a:p>
            <a:pPr marL="457200" indent="-457200">
              <a:buFont typeface="Arial" panose="020B0604020202020204" pitchFamily="34" charset="0"/>
              <a:buChar char="•"/>
            </a:pPr>
            <a:r>
              <a:rPr lang="en-CA" sz="3200" dirty="0"/>
              <a:t>Age between 18 and 43 years </a:t>
            </a:r>
          </a:p>
          <a:p>
            <a:pPr marL="457200" indent="-457200">
              <a:buFont typeface="Arial" panose="020B0604020202020204" pitchFamily="34" charset="0"/>
              <a:buChar char="•"/>
            </a:pPr>
            <a:r>
              <a:rPr lang="en-CA" sz="3200" dirty="0"/>
              <a:t>Pregnancy stage (before the end of the 12th week of gestation) (years 2013 and 2015). </a:t>
            </a:r>
          </a:p>
          <a:p>
            <a:r>
              <a:rPr lang="en-CA" sz="3200" dirty="0"/>
              <a:t>Note: The recruitment was conducted in gynaecological and midwifery practices.</a:t>
            </a:r>
          </a:p>
          <a:p>
            <a:pPr marL="457200" indent="-457200">
              <a:buFont typeface="Arial" panose="020B0604020202020204" pitchFamily="34" charset="0"/>
              <a:buChar char="•"/>
            </a:pPr>
            <a:r>
              <a:rPr lang="en-CA" sz="3200" dirty="0"/>
              <a:t>Pre-pregnancy BMI was calculated and weight was measured.</a:t>
            </a:r>
          </a:p>
          <a:p>
            <a:pPr marL="457200" indent="-457200">
              <a:buFont typeface="Arial" panose="020B0604020202020204" pitchFamily="34" charset="0"/>
              <a:buChar char="•"/>
            </a:pPr>
            <a:r>
              <a:rPr lang="en-CA" sz="3200" dirty="0"/>
              <a:t>During the course of pregnancy weight was continuously recorded at gynaecological clinics to record GWG.</a:t>
            </a:r>
          </a:p>
          <a:p>
            <a:r>
              <a:rPr lang="en-CA" sz="3200" dirty="0"/>
              <a:t>Note: GWG was defined as the difference between the last measured weight before delivery and the first time measured weight at the time of recruitment </a:t>
            </a:r>
          </a:p>
          <a:p>
            <a:pPr marL="457200" indent="-457200">
              <a:buFont typeface="Arial" panose="020B0604020202020204" pitchFamily="34" charset="0"/>
              <a:buChar char="•"/>
            </a:pPr>
            <a:r>
              <a:rPr lang="en-CA" sz="3200" dirty="0"/>
              <a:t>Threshold for GWG guidelines provided by US Institute Of Medicine (IOM) were as the following:</a:t>
            </a:r>
          </a:p>
          <a:p>
            <a:pPr marL="2300630" lvl="1" indent="-457200">
              <a:buFont typeface="Arial" panose="020B0604020202020204" pitchFamily="34" charset="0"/>
              <a:buChar char="•"/>
            </a:pPr>
            <a:r>
              <a:rPr lang="en-CA" sz="3200" dirty="0"/>
              <a:t>The optimal GWG ranges for women with normal weight were 11.5–16.0 kg,</a:t>
            </a:r>
          </a:p>
          <a:p>
            <a:pPr marL="2300630" lvl="1" indent="-457200">
              <a:buFont typeface="Arial" panose="020B0604020202020204" pitchFamily="34" charset="0"/>
              <a:buChar char="•"/>
            </a:pPr>
            <a:r>
              <a:rPr lang="en-CA" sz="3200" dirty="0"/>
              <a:t>Women with overweight 7.0–11.5 kg</a:t>
            </a:r>
          </a:p>
          <a:p>
            <a:pPr marL="2300630" lvl="1" indent="-457200">
              <a:buFont typeface="Arial" panose="020B0604020202020204" pitchFamily="34" charset="0"/>
              <a:buChar char="•"/>
            </a:pPr>
            <a:r>
              <a:rPr lang="en-CA" sz="3200" dirty="0"/>
              <a:t>Women with obesity 5.0–9.0 kg</a:t>
            </a:r>
          </a:p>
          <a:p>
            <a:pPr marL="457200" indent="-457200">
              <a:buFont typeface="Arial" panose="020B0604020202020204" pitchFamily="34" charset="0"/>
              <a:buChar char="•"/>
            </a:pPr>
            <a:r>
              <a:rPr lang="en-CA" sz="3200" dirty="0"/>
              <a:t>6-8 weeks post-partum symptoms of depression was assessed using the Edinburgh Postnatal Depression Scale (EDPS)</a:t>
            </a:r>
          </a:p>
          <a:p>
            <a:pPr marL="457200" indent="-457200">
              <a:buFont typeface="Arial" panose="020B0604020202020204" pitchFamily="34" charset="0"/>
              <a:buChar char="•"/>
            </a:pPr>
            <a:r>
              <a:rPr lang="en-CA" sz="3200" dirty="0"/>
              <a:t>Having a score ≥ to 13 indicated PPD</a:t>
            </a:r>
          </a:p>
          <a:p>
            <a:endParaRPr lang="en-CA" sz="3200" dirty="0"/>
          </a:p>
        </p:txBody>
      </p:sp>
      <p:sp>
        <p:nvSpPr>
          <p:cNvPr id="25" name="Text Placeholder 68">
            <a:extLst>
              <a:ext uri="{FF2B5EF4-FFF2-40B4-BE49-F238E27FC236}">
                <a16:creationId xmlns:a16="http://schemas.microsoft.com/office/drawing/2014/main" id="{5DF1F9A8-9F89-89BA-FEBA-E2E9195638CB}"/>
              </a:ext>
            </a:extLst>
          </p:cNvPr>
          <p:cNvSpPr txBox="1">
            <a:spLocks/>
          </p:cNvSpPr>
          <p:nvPr/>
        </p:nvSpPr>
        <p:spPr bwMode="ltGray">
          <a:xfrm>
            <a:off x="15227573" y="6973898"/>
            <a:ext cx="13965140" cy="5582121"/>
          </a:xfrm>
          <a:prstGeom prst="rect">
            <a:avLst/>
          </a:prstGeom>
          <a:solidFill>
            <a:schemeClr val="bg1">
              <a:lumMod val="95000"/>
            </a:schemeClr>
          </a:solidFill>
        </p:spPr>
        <p:txBody>
          <a:bodyPr vert="horz" lIns="365760" tIns="45720" rIns="365760" bIns="45720" rtlCol="0" anchor="ctr">
            <a:noAutofit/>
          </a:bodyPr>
          <a:lstStyle>
            <a:lvl1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baseline="0">
                <a:solidFill>
                  <a:schemeClr val="tx1"/>
                </a:solidFill>
                <a:latin typeface="+mn-lt"/>
                <a:ea typeface="+mn-ea"/>
                <a:cs typeface="+mn-cs"/>
              </a:defRPr>
            </a:lvl1pPr>
            <a:lvl2pPr marL="571500" indent="-5715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4400" kern="1200">
                <a:solidFill>
                  <a:schemeClr val="tx1"/>
                </a:solidFill>
                <a:latin typeface="+mn-lt"/>
                <a:ea typeface="+mn-ea"/>
                <a:cs typeface="+mn-cs"/>
              </a:defRPr>
            </a:lvl2pPr>
            <a:lvl3pPr marL="571500" indent="-5715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4400" kern="1200">
                <a:solidFill>
                  <a:schemeClr val="tx1"/>
                </a:solidFill>
                <a:latin typeface="+mn-lt"/>
                <a:ea typeface="+mn-ea"/>
                <a:cs typeface="+mn-cs"/>
              </a:defRPr>
            </a:lvl3pPr>
            <a:lvl4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4pPr>
            <a:lvl5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5pPr>
            <a:lvl6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6pPr>
            <a:lvl7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7pPr>
            <a:lvl8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8pPr>
            <a:lvl9pPr marL="0" indent="0" algn="l" defTabSz="4389120" rtl="0" eaLnBrk="1" latinLnBrk="0" hangingPunct="1">
              <a:lnSpc>
                <a:spcPct val="100000"/>
              </a:lnSpc>
              <a:spcBef>
                <a:spcPts val="1200"/>
              </a:spcBef>
              <a:buClr>
                <a:schemeClr val="bg1">
                  <a:lumMod val="65000"/>
                </a:schemeClr>
              </a:buClr>
              <a:buFont typeface="Arial" panose="020B0604020202020204" pitchFamily="34" charset="0"/>
              <a:buNone/>
              <a:defRPr sz="4400" kern="1200">
                <a:solidFill>
                  <a:schemeClr val="tx1"/>
                </a:solidFill>
                <a:latin typeface="+mn-lt"/>
                <a:ea typeface="+mn-ea"/>
                <a:cs typeface="+mn-cs"/>
              </a:defRPr>
            </a:lvl9pPr>
          </a:lstStyle>
          <a:p>
            <a:endParaRPr lang="en-US" dirty="0"/>
          </a:p>
        </p:txBody>
      </p:sp>
      <p:sp>
        <p:nvSpPr>
          <p:cNvPr id="13" name="TextBox 12">
            <a:extLst>
              <a:ext uri="{FF2B5EF4-FFF2-40B4-BE49-F238E27FC236}">
                <a16:creationId xmlns:a16="http://schemas.microsoft.com/office/drawing/2014/main" id="{1ABA19AC-A682-5592-04B0-76F65BC74E0F}"/>
              </a:ext>
            </a:extLst>
          </p:cNvPr>
          <p:cNvSpPr txBox="1"/>
          <p:nvPr/>
        </p:nvSpPr>
        <p:spPr>
          <a:xfrm>
            <a:off x="15436099" y="7164907"/>
            <a:ext cx="13548088" cy="5509200"/>
          </a:xfrm>
          <a:prstGeom prst="rect">
            <a:avLst/>
          </a:prstGeom>
          <a:noFill/>
        </p:spPr>
        <p:txBody>
          <a:bodyPr wrap="square" rtlCol="0">
            <a:spAutoFit/>
          </a:bodyPr>
          <a:lstStyle/>
          <a:p>
            <a:r>
              <a:rPr lang="en-CA" sz="3200" dirty="0"/>
              <a:t>Overall about 2286 women were enrolled in the study. </a:t>
            </a:r>
          </a:p>
          <a:p>
            <a:pPr marL="457200" indent="-457200">
              <a:buFont typeface="Arial" panose="020B0604020202020204" pitchFamily="34" charset="0"/>
              <a:buChar char="•"/>
            </a:pPr>
            <a:r>
              <a:rPr lang="en-CA" sz="3200" dirty="0"/>
              <a:t>In the postpartum period, 7.9% (n = 138)</a:t>
            </a:r>
          </a:p>
          <a:p>
            <a:r>
              <a:rPr lang="en-CA" sz="3200" dirty="0"/>
              <a:t>participants had PPD among whom</a:t>
            </a:r>
          </a:p>
          <a:p>
            <a:pPr marL="457200" indent="-457200">
              <a:buFont typeface="Arial" panose="020B0604020202020204" pitchFamily="34" charset="0"/>
              <a:buChar char="•"/>
            </a:pPr>
            <a:r>
              <a:rPr lang="en-CA" sz="3200" dirty="0"/>
              <a:t>16.7% (n = 23) had obesity </a:t>
            </a:r>
          </a:p>
          <a:p>
            <a:pPr marL="457200" indent="-457200">
              <a:buFont typeface="Arial" panose="020B0604020202020204" pitchFamily="34" charset="0"/>
              <a:buChar char="•"/>
            </a:pPr>
            <a:r>
              <a:rPr lang="en-CA" sz="3200" dirty="0"/>
              <a:t>53.6% (n = 74) had excessive GWG</a:t>
            </a:r>
          </a:p>
          <a:p>
            <a:pPr marL="457200" indent="-457200">
              <a:buFont typeface="Arial" panose="020B0604020202020204" pitchFamily="34" charset="0"/>
              <a:buChar char="•"/>
            </a:pPr>
            <a:r>
              <a:rPr lang="en-CA" sz="3200" dirty="0"/>
              <a:t>The prevalence of overweight and obesity was higher in the</a:t>
            </a:r>
          </a:p>
          <a:p>
            <a:r>
              <a:rPr lang="en-CA" sz="3200" dirty="0"/>
              <a:t>subgroup of women with PPD compared to women</a:t>
            </a:r>
          </a:p>
          <a:p>
            <a:r>
              <a:rPr lang="en-CA" sz="3200" dirty="0"/>
              <a:t>without PPD.</a:t>
            </a:r>
          </a:p>
          <a:p>
            <a:pPr marL="457200" indent="-457200">
              <a:buFont typeface="Arial" panose="020B0604020202020204" pitchFamily="34" charset="0"/>
              <a:buChar char="•"/>
            </a:pPr>
            <a:r>
              <a:rPr lang="en-CA" sz="3200" dirty="0"/>
              <a:t>The prevalence increased when other factors such as demographic, education levels, marriage status were added.</a:t>
            </a:r>
          </a:p>
          <a:p>
            <a:r>
              <a:rPr lang="en-CA" sz="3200" dirty="0"/>
              <a:t> </a:t>
            </a:r>
          </a:p>
        </p:txBody>
      </p:sp>
      <p:graphicFrame>
        <p:nvGraphicFramePr>
          <p:cNvPr id="11" name="Table 11">
            <a:extLst>
              <a:ext uri="{FF2B5EF4-FFF2-40B4-BE49-F238E27FC236}">
                <a16:creationId xmlns:a16="http://schemas.microsoft.com/office/drawing/2014/main" id="{7561F87E-26DF-B723-8FAA-72FFD55E0C3E}"/>
              </a:ext>
            </a:extLst>
          </p:cNvPr>
          <p:cNvGraphicFramePr>
            <a:graphicFrameLocks noGrp="1"/>
          </p:cNvGraphicFramePr>
          <p:nvPr>
            <p:ph sz="quarter" idx="23"/>
            <p:extLst>
              <p:ext uri="{D42A27DB-BD31-4B8C-83A1-F6EECF244321}">
                <p14:modId xmlns:p14="http://schemas.microsoft.com/office/powerpoint/2010/main" val="1761759521"/>
              </p:ext>
            </p:extLst>
          </p:nvPr>
        </p:nvGraphicFramePr>
        <p:xfrm>
          <a:off x="15227574" y="14770077"/>
          <a:ext cx="13965139" cy="9040773"/>
        </p:xfrm>
        <a:graphic>
          <a:graphicData uri="http://schemas.openxmlformats.org/drawingml/2006/table">
            <a:tbl>
              <a:tblPr firstRow="1" bandRow="1">
                <a:tableStyleId>{B301B821-A1FF-4177-AEE7-76D212191A09}</a:tableStyleId>
              </a:tblPr>
              <a:tblGrid>
                <a:gridCol w="4572827">
                  <a:extLst>
                    <a:ext uri="{9D8B030D-6E8A-4147-A177-3AD203B41FA5}">
                      <a16:colId xmlns:a16="http://schemas.microsoft.com/office/drawing/2014/main" val="4265273826"/>
                    </a:ext>
                  </a:extLst>
                </a:gridCol>
                <a:gridCol w="3126117">
                  <a:extLst>
                    <a:ext uri="{9D8B030D-6E8A-4147-A177-3AD203B41FA5}">
                      <a16:colId xmlns:a16="http://schemas.microsoft.com/office/drawing/2014/main" val="3502430696"/>
                    </a:ext>
                  </a:extLst>
                </a:gridCol>
                <a:gridCol w="102420">
                  <a:extLst>
                    <a:ext uri="{9D8B030D-6E8A-4147-A177-3AD203B41FA5}">
                      <a16:colId xmlns:a16="http://schemas.microsoft.com/office/drawing/2014/main" val="1904412490"/>
                    </a:ext>
                  </a:extLst>
                </a:gridCol>
                <a:gridCol w="3037658">
                  <a:extLst>
                    <a:ext uri="{9D8B030D-6E8A-4147-A177-3AD203B41FA5}">
                      <a16:colId xmlns:a16="http://schemas.microsoft.com/office/drawing/2014/main" val="2339396734"/>
                    </a:ext>
                  </a:extLst>
                </a:gridCol>
                <a:gridCol w="3126117">
                  <a:extLst>
                    <a:ext uri="{9D8B030D-6E8A-4147-A177-3AD203B41FA5}">
                      <a16:colId xmlns:a16="http://schemas.microsoft.com/office/drawing/2014/main" val="2519766064"/>
                    </a:ext>
                  </a:extLst>
                </a:gridCol>
              </a:tblGrid>
              <a:tr h="1508774">
                <a:tc>
                  <a:txBody>
                    <a:bodyPr/>
                    <a:lstStyle/>
                    <a:p>
                      <a:pPr algn="l">
                        <a:lnSpc>
                          <a:spcPct val="107000"/>
                        </a:lnSpc>
                        <a:spcAft>
                          <a:spcPts val="800"/>
                        </a:spcAft>
                      </a:pP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b="1" dirty="0">
                          <a:effectLst/>
                        </a:rPr>
                        <a:t>Total (n=1583)</a:t>
                      </a:r>
                      <a:endParaRPr lang="en-CA"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b="1" dirty="0">
                          <a:effectLst/>
                        </a:rPr>
                        <a:t>PPD (n=138) (7.9%)</a:t>
                      </a:r>
                      <a:endParaRPr lang="en-CA"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endParaRPr lang="en-CA"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b="1" dirty="0">
                          <a:effectLst/>
                        </a:rPr>
                        <a:t>No PPD (n=1445) (92.2%)</a:t>
                      </a:r>
                      <a:endParaRPr lang="en-CA" sz="32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9362396"/>
                  </a:ext>
                </a:extLst>
              </a:tr>
              <a:tr h="784662">
                <a:tc gridSpan="5">
                  <a:txBody>
                    <a:bodyPr/>
                    <a:lstStyle/>
                    <a:p>
                      <a:pPr marL="0" marR="0" lvl="0" indent="0" algn="ctr" defTabSz="4389120" rtl="0" eaLnBrk="1" fontAlgn="auto" latinLnBrk="0" hangingPunct="1">
                        <a:lnSpc>
                          <a:spcPct val="107000"/>
                        </a:lnSpc>
                        <a:spcBef>
                          <a:spcPts val="0"/>
                        </a:spcBef>
                        <a:spcAft>
                          <a:spcPts val="800"/>
                        </a:spcAft>
                        <a:buClrTx/>
                        <a:buSzTx/>
                        <a:buFontTx/>
                        <a:buNone/>
                        <a:tabLst/>
                        <a:defRPr/>
                      </a:pPr>
                      <a:r>
                        <a:rPr lang="en-CA" sz="3600" b="1" u="sng" dirty="0">
                          <a:solidFill>
                            <a:srgbClr val="002060"/>
                          </a:solidFill>
                          <a:effectLst/>
                        </a:rPr>
                        <a:t>Maternal Charactaristics </a:t>
                      </a:r>
                      <a:r>
                        <a:rPr lang="en-CA" sz="3600" dirty="0">
                          <a:solidFill>
                            <a:srgbClr val="002060"/>
                          </a:solidFill>
                          <a:effectLst/>
                        </a:rPr>
                        <a:t> </a:t>
                      </a:r>
                      <a:endParaRPr lang="en-CA" sz="3600" dirty="0">
                        <a:solidFill>
                          <a:srgbClr val="002060"/>
                        </a:solidFill>
                        <a:effectLst/>
                        <a:latin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CA"/>
                    </a:p>
                  </a:txBody>
                  <a:tcPr/>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53264656"/>
                  </a:ext>
                </a:extLst>
              </a:tr>
              <a:tr h="665160">
                <a:tc gridSpan="5">
                  <a:txBody>
                    <a:bodyPr/>
                    <a:lstStyle/>
                    <a:p>
                      <a:pPr algn="l">
                        <a:lnSpc>
                          <a:spcPct val="107000"/>
                        </a:lnSpc>
                        <a:spcAft>
                          <a:spcPts val="800"/>
                        </a:spcAft>
                      </a:pPr>
                      <a:r>
                        <a:rPr lang="en-CA" sz="3200" b="1" dirty="0">
                          <a:effectLst/>
                        </a:rPr>
                        <a:t>Pre-pregnancy BMI Category </a:t>
                      </a:r>
                      <a:endParaRPr lang="en-CA" sz="3200" dirty="0">
                        <a:effectLst/>
                      </a:endParaRPr>
                    </a:p>
                  </a:txBody>
                  <a:tcPr marL="68580" marR="68580" marT="0" marB="0"/>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 </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 </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68629608"/>
                  </a:ext>
                </a:extLst>
              </a:tr>
              <a:tr h="758894">
                <a:tc>
                  <a:txBody>
                    <a:bodyPr/>
                    <a:lstStyle/>
                    <a:p>
                      <a:pPr algn="l">
                        <a:lnSpc>
                          <a:spcPct val="107000"/>
                        </a:lnSpc>
                        <a:spcAft>
                          <a:spcPts val="800"/>
                        </a:spcAft>
                      </a:pPr>
                      <a:r>
                        <a:rPr lang="en-CA" sz="3200" dirty="0">
                          <a:effectLst/>
                        </a:rPr>
                        <a:t>BMI 18.5-24.9kg/m</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1047 (66.1%)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74 (53.6%)</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74 (53.6%)</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973 (67.3%)</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53376987"/>
                  </a:ext>
                </a:extLst>
              </a:tr>
              <a:tr h="758894">
                <a:tc>
                  <a:txBody>
                    <a:bodyPr/>
                    <a:lstStyle/>
                    <a:p>
                      <a:pPr algn="l">
                        <a:lnSpc>
                          <a:spcPct val="107000"/>
                        </a:lnSpc>
                        <a:spcAft>
                          <a:spcPts val="800"/>
                        </a:spcAft>
                      </a:pPr>
                      <a:r>
                        <a:rPr lang="en-CA" sz="3200" dirty="0">
                          <a:effectLst/>
                        </a:rPr>
                        <a:t>BMI 25.0-29.9kg/m</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352 (22.2%)</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41 (29.7%)</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41 (29.7%)</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311 (21.5%)</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19396511"/>
                  </a:ext>
                </a:extLst>
              </a:tr>
              <a:tr h="758894">
                <a:tc>
                  <a:txBody>
                    <a:bodyPr/>
                    <a:lstStyle/>
                    <a:p>
                      <a:pPr algn="l">
                        <a:lnSpc>
                          <a:spcPct val="107000"/>
                        </a:lnSpc>
                        <a:spcAft>
                          <a:spcPts val="800"/>
                        </a:spcAft>
                      </a:pPr>
                      <a:r>
                        <a:rPr lang="en-CA" sz="3200" dirty="0">
                          <a:effectLst/>
                        </a:rPr>
                        <a:t>BMI 30.0-40.0kg/m</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184 (11.6%)</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23 (16.7%)</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23 (16.7%)</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163 (11.1%)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34681296"/>
                  </a:ext>
                </a:extLst>
              </a:tr>
              <a:tr h="784662">
                <a:tc gridSpan="5">
                  <a:txBody>
                    <a:bodyPr/>
                    <a:lstStyle/>
                    <a:p>
                      <a:pPr algn="ctr">
                        <a:lnSpc>
                          <a:spcPct val="107000"/>
                        </a:lnSpc>
                        <a:spcAft>
                          <a:spcPts val="800"/>
                        </a:spcAft>
                      </a:pPr>
                      <a:r>
                        <a:rPr lang="en-CA" sz="3600" b="1" u="sng" dirty="0">
                          <a:solidFill>
                            <a:srgbClr val="002060"/>
                          </a:solidFill>
                          <a:effectLst/>
                        </a:rPr>
                        <a:t>Demographic factors</a:t>
                      </a:r>
                      <a:endParaRPr lang="en-CA" sz="3600" dirty="0">
                        <a:solidFill>
                          <a:srgbClr val="002060"/>
                        </a:solidFill>
                        <a:effectLst/>
                      </a:endParaRPr>
                    </a:p>
                  </a:txBody>
                  <a:tcPr marL="68580" marR="68580" marT="0" marB="0"/>
                </a:tc>
                <a:tc hMerge="1">
                  <a:txBody>
                    <a:bodyPr/>
                    <a:lstStyle/>
                    <a:p>
                      <a:pPr algn="l">
                        <a:lnSpc>
                          <a:spcPct val="107000"/>
                        </a:lnSpc>
                        <a:spcAft>
                          <a:spcPts val="800"/>
                        </a:spcAft>
                      </a:pPr>
                      <a:r>
                        <a:rPr lang="en-CA" sz="3200">
                          <a:effectLst/>
                        </a:rPr>
                        <a:t> </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 </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63516034"/>
                  </a:ext>
                </a:extLst>
              </a:tr>
              <a:tr h="550752">
                <a:tc>
                  <a:txBody>
                    <a:bodyPr/>
                    <a:lstStyle/>
                    <a:p>
                      <a:pPr algn="l">
                        <a:lnSpc>
                          <a:spcPct val="107000"/>
                        </a:lnSpc>
                        <a:spcAft>
                          <a:spcPts val="800"/>
                        </a:spcAft>
                      </a:pPr>
                      <a:r>
                        <a:rPr lang="en-CA" sz="3200" b="1" dirty="0">
                          <a:effectLst/>
                        </a:rPr>
                        <a:t>Educational levels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 </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26451618"/>
                  </a:ext>
                </a:extLst>
              </a:tr>
              <a:tr h="784662">
                <a:tc>
                  <a:txBody>
                    <a:bodyPr/>
                    <a:lstStyle/>
                    <a:p>
                      <a:pPr algn="l">
                        <a:lnSpc>
                          <a:spcPct val="107000"/>
                        </a:lnSpc>
                        <a:spcAft>
                          <a:spcPts val="800"/>
                        </a:spcAft>
                      </a:pPr>
                      <a:r>
                        <a:rPr lang="en-CA" sz="3200" dirty="0">
                          <a:effectLst/>
                        </a:rPr>
                        <a:t>High school or others</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930 (58.8%)</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93 (67.4%)</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93 (67.4%)</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837 (57.9%)</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49237434"/>
                  </a:ext>
                </a:extLst>
              </a:tr>
              <a:tr h="551651">
                <a:tc>
                  <a:txBody>
                    <a:bodyPr/>
                    <a:lstStyle/>
                    <a:p>
                      <a:pPr algn="l">
                        <a:lnSpc>
                          <a:spcPct val="107000"/>
                        </a:lnSpc>
                        <a:spcAft>
                          <a:spcPts val="800"/>
                        </a:spcAft>
                      </a:pPr>
                      <a:r>
                        <a:rPr lang="en-CA" sz="3200" dirty="0">
                          <a:effectLst/>
                        </a:rPr>
                        <a:t>University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653 (41.3%)</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45 (32.6%)</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45 (32.6%)</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608 (42.1%)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996660375"/>
                  </a:ext>
                </a:extLst>
              </a:tr>
              <a:tr h="551651">
                <a:tc>
                  <a:txBody>
                    <a:bodyPr/>
                    <a:lstStyle/>
                    <a:p>
                      <a:pPr algn="l">
                        <a:lnSpc>
                          <a:spcPct val="107000"/>
                        </a:lnSpc>
                        <a:spcAft>
                          <a:spcPts val="800"/>
                        </a:spcAft>
                      </a:pPr>
                      <a:r>
                        <a:rPr lang="en-CA" sz="3200" dirty="0">
                          <a:effectLst/>
                        </a:rPr>
                        <a:t>Married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1057 (66.8%)</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a:effectLst/>
                        </a:rPr>
                        <a:t>76 (55.1%)</a:t>
                      </a:r>
                      <a:endParaRPr lang="en-CA" sz="32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76 (55.1%)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981 (67.9%)</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09982656"/>
                  </a:ext>
                </a:extLst>
              </a:tr>
              <a:tr h="551651">
                <a:tc>
                  <a:txBody>
                    <a:bodyPr/>
                    <a:lstStyle/>
                    <a:p>
                      <a:pPr algn="l">
                        <a:lnSpc>
                          <a:spcPct val="107000"/>
                        </a:lnSpc>
                        <a:spcAft>
                          <a:spcPts val="800"/>
                        </a:spcAft>
                      </a:pPr>
                      <a:r>
                        <a:rPr lang="en-CA" sz="3200" dirty="0">
                          <a:effectLst/>
                        </a:rPr>
                        <a:t>Living alone </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2">
                  <a:txBody>
                    <a:bodyPr/>
                    <a:lstStyle/>
                    <a:p>
                      <a:pPr algn="l">
                        <a:lnSpc>
                          <a:spcPct val="107000"/>
                        </a:lnSpc>
                        <a:spcAft>
                          <a:spcPts val="800"/>
                        </a:spcAft>
                      </a:pPr>
                      <a:r>
                        <a:rPr lang="en-CA" sz="3200" dirty="0">
                          <a:effectLst/>
                        </a:rPr>
                        <a:t>47 (3.0%)</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algn="l">
                        <a:lnSpc>
                          <a:spcPct val="107000"/>
                        </a:lnSpc>
                        <a:spcAft>
                          <a:spcPts val="800"/>
                        </a:spcAft>
                      </a:pPr>
                      <a:r>
                        <a:rPr lang="en-CA" sz="3200" dirty="0">
                          <a:effectLst/>
                        </a:rPr>
                        <a:t>7 (5.1%)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7 (5.1%)</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CA" sz="3200" dirty="0">
                          <a:effectLst/>
                        </a:rPr>
                        <a:t>40 (2.8%)</a:t>
                      </a:r>
                      <a:endParaRPr lang="en-CA" sz="3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70075483"/>
                  </a:ext>
                </a:extLst>
              </a:tr>
            </a:tbl>
          </a:graphicData>
        </a:graphic>
      </p:graphicFrame>
      <p:graphicFrame>
        <p:nvGraphicFramePr>
          <p:cNvPr id="26" name="Content Placeholder 18" descr="Clustered column chart" title="Chart">
            <a:extLst>
              <a:ext uri="{FF2B5EF4-FFF2-40B4-BE49-F238E27FC236}">
                <a16:creationId xmlns:a16="http://schemas.microsoft.com/office/drawing/2014/main" id="{B8F23338-4BCC-D70D-FA33-F9732F4C63F1}"/>
              </a:ext>
            </a:extLst>
          </p:cNvPr>
          <p:cNvGraphicFramePr>
            <a:graphicFrameLocks/>
          </p:cNvGraphicFramePr>
          <p:nvPr>
            <p:extLst>
              <p:ext uri="{D42A27DB-BD31-4B8C-83A1-F6EECF244321}">
                <p14:modId xmlns:p14="http://schemas.microsoft.com/office/powerpoint/2010/main" val="472437656"/>
              </p:ext>
            </p:extLst>
          </p:nvPr>
        </p:nvGraphicFramePr>
        <p:xfrm>
          <a:off x="30238211" y="5848771"/>
          <a:ext cx="12801600" cy="7315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Content Placeholder 18" descr="Clustered column chart" title="Chart">
            <a:extLst>
              <a:ext uri="{FF2B5EF4-FFF2-40B4-BE49-F238E27FC236}">
                <a16:creationId xmlns:a16="http://schemas.microsoft.com/office/drawing/2014/main" id="{42587B24-8AE2-A320-7357-38F6D71AA656}"/>
              </a:ext>
            </a:extLst>
          </p:cNvPr>
          <p:cNvGraphicFramePr>
            <a:graphicFrameLocks/>
          </p:cNvGraphicFramePr>
          <p:nvPr>
            <p:extLst>
              <p:ext uri="{D42A27DB-BD31-4B8C-83A1-F6EECF244321}">
                <p14:modId xmlns:p14="http://schemas.microsoft.com/office/powerpoint/2010/main" val="2927206532"/>
              </p:ext>
            </p:extLst>
          </p:nvPr>
        </p:nvGraphicFramePr>
        <p:xfrm>
          <a:off x="15436099" y="24965457"/>
          <a:ext cx="12801600" cy="7315200"/>
        </p:xfrm>
        <a:graphic>
          <a:graphicData uri="http://schemas.openxmlformats.org/drawingml/2006/chart">
            <c:chart xmlns:c="http://schemas.openxmlformats.org/drawingml/2006/chart" xmlns:r="http://schemas.openxmlformats.org/officeDocument/2006/relationships" r:id="rId4"/>
          </a:graphicData>
        </a:graphic>
      </p:graphicFrame>
      <p:sp>
        <p:nvSpPr>
          <p:cNvPr id="39" name="Content Placeholder 5">
            <a:extLst>
              <a:ext uri="{FF2B5EF4-FFF2-40B4-BE49-F238E27FC236}">
                <a16:creationId xmlns:a16="http://schemas.microsoft.com/office/drawing/2014/main" id="{16AD7386-E54D-96D7-4371-622C4D5BED0B}"/>
              </a:ext>
            </a:extLst>
          </p:cNvPr>
          <p:cNvSpPr txBox="1">
            <a:spLocks/>
          </p:cNvSpPr>
          <p:nvPr/>
        </p:nvSpPr>
        <p:spPr>
          <a:xfrm>
            <a:off x="30849073" y="13408081"/>
            <a:ext cx="12190738" cy="1158767"/>
          </a:xfrm>
          <a:prstGeom prst="rect">
            <a:avLst/>
          </a:prstGeom>
        </p:spPr>
        <p:txBody>
          <a:bodyPr vert="horz" lIns="91440" tIns="182880" rIns="91440" bIns="45720" rtlCol="0">
            <a:noAutofit/>
          </a:bodyPr>
          <a:lstStyle>
            <a:lvl1pPr marL="45720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32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9pPr>
          </a:lstStyle>
          <a:p>
            <a:pPr marL="0" indent="0">
              <a:buFont typeface="Arial" panose="020B0604020202020204" pitchFamily="34" charset="0"/>
              <a:buNone/>
            </a:pPr>
            <a:r>
              <a:rPr lang="en-US" sz="2000" b="1" dirty="0">
                <a:solidFill>
                  <a:srgbClr val="0070C0"/>
                </a:solidFill>
              </a:rPr>
              <a:t>Figure 2: </a:t>
            </a:r>
            <a:r>
              <a:rPr lang="en-US" sz="2000" dirty="0"/>
              <a:t>shows the relation between educational level, marriage status with the risk of developing PPD. </a:t>
            </a:r>
          </a:p>
        </p:txBody>
      </p:sp>
      <p:pic>
        <p:nvPicPr>
          <p:cNvPr id="40" name="Picture 1" descr="شعار الجامعة">
            <a:extLst>
              <a:ext uri="{FF2B5EF4-FFF2-40B4-BE49-F238E27FC236}">
                <a16:creationId xmlns:a16="http://schemas.microsoft.com/office/drawing/2014/main" id="{F4F3A8A2-7AB2-10B7-F20F-1AA91C925A8E}"/>
              </a:ext>
            </a:extLst>
          </p:cNvPr>
          <p:cNvPicPr preferRelativeResize="0">
            <a:picLocks noChangeArrowheads="1"/>
          </p:cNvPicPr>
          <p:nvPr/>
        </p:nvPicPr>
        <p:blipFill>
          <a:blip r:embed="rId5"/>
          <a:srcRect/>
          <a:stretch>
            <a:fillRect/>
          </a:stretch>
        </p:blipFill>
        <p:spPr bwMode="auto">
          <a:xfrm>
            <a:off x="1434959" y="183381"/>
            <a:ext cx="3741900" cy="34037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 descr="C:\Users\A\Desktop\fd05570d-4f19-4413-b033-78cf6bdc43f4.jpg">
            <a:extLst>
              <a:ext uri="{FF2B5EF4-FFF2-40B4-BE49-F238E27FC236}">
                <a16:creationId xmlns:a16="http://schemas.microsoft.com/office/drawing/2014/main" id="{9BAB60A9-BC65-89BC-05A6-304E2E2265F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422856" y="175375"/>
            <a:ext cx="3616955" cy="35086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79B93932-0CF3-7AF1-36A8-4FDFF9C5582B}"/>
              </a:ext>
            </a:extLst>
          </p:cNvPr>
          <p:cNvPicPr>
            <a:picLocks noChangeAspect="1"/>
          </p:cNvPicPr>
          <p:nvPr/>
        </p:nvPicPr>
        <p:blipFill>
          <a:blip r:embed="rId7"/>
          <a:stretch>
            <a:fillRect/>
          </a:stretch>
        </p:blipFill>
        <p:spPr>
          <a:xfrm>
            <a:off x="30384247" y="16328222"/>
            <a:ext cx="12847320" cy="10591372"/>
          </a:xfrm>
          <a:prstGeom prst="rect">
            <a:avLst/>
          </a:prstGeom>
        </p:spPr>
      </p:pic>
      <p:sp>
        <p:nvSpPr>
          <p:cNvPr id="42" name="Content Placeholder 14">
            <a:extLst>
              <a:ext uri="{FF2B5EF4-FFF2-40B4-BE49-F238E27FC236}">
                <a16:creationId xmlns:a16="http://schemas.microsoft.com/office/drawing/2014/main" id="{565B6172-4EDF-82F8-78F3-35A38D5FD258}"/>
              </a:ext>
            </a:extLst>
          </p:cNvPr>
          <p:cNvSpPr txBox="1">
            <a:spLocks/>
          </p:cNvSpPr>
          <p:nvPr/>
        </p:nvSpPr>
        <p:spPr>
          <a:xfrm>
            <a:off x="30469322" y="16375109"/>
            <a:ext cx="12570489" cy="10832144"/>
          </a:xfrm>
          <a:prstGeom prst="rect">
            <a:avLst/>
          </a:prstGeom>
        </p:spPr>
        <p:txBody>
          <a:bodyPr vert="horz" lIns="91440" tIns="182880" rIns="91440" bIns="45720" rtlCol="0">
            <a:normAutofit/>
          </a:bodyPr>
          <a:lstStyle>
            <a:lvl1pPr marL="45720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3200" kern="1200" baseline="0">
                <a:solidFill>
                  <a:schemeClr val="tx1"/>
                </a:solidFill>
                <a:latin typeface="+mn-lt"/>
                <a:ea typeface="+mn-ea"/>
                <a:cs typeface="+mn-cs"/>
              </a:defRPr>
            </a:lvl1pPr>
            <a:lvl2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2pPr>
            <a:lvl3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3pPr>
            <a:lvl4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4pPr>
            <a:lvl5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5pPr>
            <a:lvl6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6pPr>
            <a:lvl7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7pPr>
            <a:lvl8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8pPr>
            <a:lvl9pPr marL="1097280" indent="-457200" algn="l" defTabSz="4389120" rtl="0" eaLnBrk="1" latinLnBrk="0" hangingPunct="1">
              <a:lnSpc>
                <a:spcPct val="100000"/>
              </a:lnSpc>
              <a:spcBef>
                <a:spcPts val="1200"/>
              </a:spcBef>
              <a:buClr>
                <a:schemeClr val="bg1">
                  <a:lumMod val="65000"/>
                </a:schemeClr>
              </a:buClr>
              <a:buFont typeface="Arial" panose="020B0604020202020204" pitchFamily="34" charset="0"/>
              <a:buChar char="•"/>
              <a:defRPr sz="2800" kern="1200">
                <a:solidFill>
                  <a:schemeClr val="tx1"/>
                </a:solidFill>
                <a:latin typeface="+mn-lt"/>
                <a:ea typeface="+mn-ea"/>
                <a:cs typeface="+mn-cs"/>
              </a:defRPr>
            </a:lvl9pPr>
          </a:lstStyle>
          <a:p>
            <a:r>
              <a:rPr lang="en-CA" sz="3250" dirty="0"/>
              <a:t>In this study an evaluation between the association of both pre-pregnancy BMI and GWG, with the development of PPD was done </a:t>
            </a:r>
          </a:p>
          <a:p>
            <a:r>
              <a:rPr lang="en-CA" sz="3250" dirty="0"/>
              <a:t>Overall the findings showed a significant association between pre-pregnancy BMI and GWG with the risk of having PPD.</a:t>
            </a:r>
          </a:p>
          <a:p>
            <a:r>
              <a:rPr lang="en-CA" sz="3250" dirty="0"/>
              <a:t>However, factors such as demographical, educational levels, marriage status, and others like:</a:t>
            </a:r>
          </a:p>
          <a:p>
            <a:pPr lvl="1"/>
            <a:r>
              <a:rPr lang="en-CA" sz="3250" dirty="0"/>
              <a:t>Physical activity during the course of pregnancy, </a:t>
            </a:r>
          </a:p>
          <a:p>
            <a:pPr lvl="1"/>
            <a:r>
              <a:rPr lang="en-CA" sz="3250" dirty="0"/>
              <a:t>bad habits such as: </a:t>
            </a:r>
          </a:p>
          <a:p>
            <a:pPr lvl="8"/>
            <a:r>
              <a:rPr lang="en-CA" sz="3250" dirty="0"/>
              <a:t>drinking, </a:t>
            </a:r>
          </a:p>
          <a:p>
            <a:pPr lvl="2"/>
            <a:r>
              <a:rPr lang="en-CA" sz="3250" dirty="0"/>
              <a:t>smoking, and using drugs in the past or during the course of pregnancy. </a:t>
            </a:r>
          </a:p>
          <a:p>
            <a:pPr marL="640080" lvl="2" indent="0">
              <a:buNone/>
            </a:pPr>
            <a:r>
              <a:rPr lang="en-CA" sz="3250" dirty="0"/>
              <a:t>All had bigger effects on risk of developing PPD; than pre-pregnancy BMI and GWG.</a:t>
            </a:r>
          </a:p>
          <a:p>
            <a:r>
              <a:rPr lang="en-CA" sz="3250" dirty="0"/>
              <a:t>Overall the results are consistent with other researches showing that a high pre-pregnancy BMI, pre-pregnancy overweight, and obesity in addition to GWG are  associated with having PPD, as the result have showed.</a:t>
            </a:r>
          </a:p>
          <a:p>
            <a:endParaRPr lang="en-US" dirty="0"/>
          </a:p>
        </p:txBody>
      </p:sp>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Science Poster">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A3AC1795-03CA-4218-8E9C-394F2C72EB71}" vid="{9E91E023-53D0-48CE-AFD1-CE3DA49243D0}"/>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4019</TotalTime>
  <Words>1048</Words>
  <Application>Microsoft Office PowerPoint</Application>
  <PresentationFormat>Custom</PresentationFormat>
  <Paragraphs>101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Open Sans</vt:lpstr>
      <vt:lpstr>Science Poster</vt:lpstr>
      <vt:lpstr>I am over-weight, does that mean I will develop depression? Relation between Gestational Weight Gain (GWG), and Pre-pregnancy BMI with Post-Partum Depression. Saad El Gaoud, Aisha 3141 Supervised by: Dr. Marwa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Project Title</dc:title>
  <dc:creator/>
  <cp:lastModifiedBy>Aisha El Gaoud</cp:lastModifiedBy>
  <cp:revision>23</cp:revision>
  <dcterms:created xsi:type="dcterms:W3CDTF">2013-01-20T21:20:28Z</dcterms:created>
  <dcterms:modified xsi:type="dcterms:W3CDTF">2022-06-11T21:19:20Z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0x0101007C1D5F340F01F94FA2FD29A5E6DC872E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