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7" r:id="rId1"/>
    <p:sldMasterId id="2147484739" r:id="rId2"/>
    <p:sldMasterId id="2147484811" r:id="rId3"/>
    <p:sldMasterId id="2147484823" r:id="rId4"/>
    <p:sldMasterId id="2147484835" r:id="rId5"/>
    <p:sldMasterId id="2147484847" r:id="rId6"/>
    <p:sldMasterId id="2147484859" r:id="rId7"/>
    <p:sldMasterId id="2147484919" r:id="rId8"/>
    <p:sldMasterId id="2147484931" r:id="rId9"/>
    <p:sldMasterId id="2147484943" r:id="rId10"/>
    <p:sldMasterId id="2147484955" r:id="rId11"/>
    <p:sldMasterId id="2147484967" r:id="rId12"/>
    <p:sldMasterId id="2147485557" r:id="rId13"/>
  </p:sldMasterIdLst>
  <p:notesMasterIdLst>
    <p:notesMasterId r:id="rId62"/>
  </p:notesMasterIdLst>
  <p:sldIdLst>
    <p:sldId id="256" r:id="rId14"/>
    <p:sldId id="402" r:id="rId15"/>
    <p:sldId id="257" r:id="rId16"/>
    <p:sldId id="409" r:id="rId17"/>
    <p:sldId id="410" r:id="rId18"/>
    <p:sldId id="408" r:id="rId19"/>
    <p:sldId id="414" r:id="rId20"/>
    <p:sldId id="415" r:id="rId21"/>
    <p:sldId id="417" r:id="rId22"/>
    <p:sldId id="320" r:id="rId23"/>
    <p:sldId id="259" r:id="rId24"/>
    <p:sldId id="264" r:id="rId25"/>
    <p:sldId id="329" r:id="rId26"/>
    <p:sldId id="265" r:id="rId27"/>
    <p:sldId id="330" r:id="rId28"/>
    <p:sldId id="331" r:id="rId29"/>
    <p:sldId id="332" r:id="rId30"/>
    <p:sldId id="266" r:id="rId31"/>
    <p:sldId id="267" r:id="rId32"/>
    <p:sldId id="268" r:id="rId33"/>
    <p:sldId id="334" r:id="rId34"/>
    <p:sldId id="335" r:id="rId35"/>
    <p:sldId id="269" r:id="rId36"/>
    <p:sldId id="338" r:id="rId37"/>
    <p:sldId id="280" r:id="rId38"/>
    <p:sldId id="282" r:id="rId39"/>
    <p:sldId id="384" r:id="rId40"/>
    <p:sldId id="283" r:id="rId41"/>
    <p:sldId id="386" r:id="rId42"/>
    <p:sldId id="284" r:id="rId43"/>
    <p:sldId id="285" r:id="rId44"/>
    <p:sldId id="357" r:id="rId45"/>
    <p:sldId id="287" r:id="rId46"/>
    <p:sldId id="288" r:id="rId47"/>
    <p:sldId id="289" r:id="rId48"/>
    <p:sldId id="290" r:id="rId49"/>
    <p:sldId id="291" r:id="rId50"/>
    <p:sldId id="337" r:id="rId51"/>
    <p:sldId id="270" r:id="rId52"/>
    <p:sldId id="271" r:id="rId53"/>
    <p:sldId id="272" r:id="rId54"/>
    <p:sldId id="273" r:id="rId55"/>
    <p:sldId id="274" r:id="rId56"/>
    <p:sldId id="275" r:id="rId57"/>
    <p:sldId id="276" r:id="rId58"/>
    <p:sldId id="277" r:id="rId59"/>
    <p:sldId id="278" r:id="rId60"/>
    <p:sldId id="279"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33CC"/>
    <a:srgbClr val="800000"/>
    <a:srgbClr val="000099"/>
    <a:srgbClr val="00FF00"/>
    <a:srgbClr val="00CC66"/>
    <a:srgbClr val="660066"/>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12" autoAdjust="0"/>
    <p:restoredTop sz="94660"/>
  </p:normalViewPr>
  <p:slideViewPr>
    <p:cSldViewPr>
      <p:cViewPr varScale="1">
        <p:scale>
          <a:sx n="52" d="100"/>
          <a:sy n="52" d="100"/>
        </p:scale>
        <p:origin x="113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slide" Target="slides/slide45.xml"/><Relationship Id="rId66"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48.xml"/><Relationship Id="rId19" Type="http://schemas.openxmlformats.org/officeDocument/2006/relationships/slide" Target="slides/slide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10" Type="http://schemas.openxmlformats.org/officeDocument/2006/relationships/slideMaster" Target="slideMasters/slideMaster10.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5.xml"/><Relationship Id="rId39" Type="http://schemas.openxmlformats.org/officeDocument/2006/relationships/slide" Target="slides/slide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BF80CE4-10D6-4BFC-A369-71C695D828E4}" type="datetimeFigureOut">
              <a:rPr lang="en-US"/>
              <a:pPr>
                <a:defRPr/>
              </a:pPr>
              <a:t>8/27/2020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6B28EA7-113F-4EEC-B744-0EDE3D20D117}" type="slidenum">
              <a:rPr lang="en-US"/>
              <a:pPr>
                <a:defRPr/>
              </a:pPr>
              <a:t>‹#›</a:t>
            </a:fld>
            <a:endParaRPr lang="en-US"/>
          </a:p>
        </p:txBody>
      </p:sp>
    </p:spTree>
    <p:extLst>
      <p:ext uri="{BB962C8B-B14F-4D97-AF65-F5344CB8AC3E}">
        <p14:creationId xmlns:p14="http://schemas.microsoft.com/office/powerpoint/2010/main" val="18360206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0DD53-4871-4FE6-AA75-505307C0C1D3}" type="slidenum">
              <a:rPr lang="en-US"/>
              <a:pPr/>
              <a:t>2</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80169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96FD84-2A1E-45F0-9B14-586DECA22EC1}" type="slidenum">
              <a:rPr lang="en-US"/>
              <a:pPr/>
              <a:t>5</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13845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2701925" y="2130425"/>
            <a:ext cx="4800600" cy="1470025"/>
          </a:xfrm>
        </p:spPr>
        <p:txBody>
          <a:bodyPr/>
          <a:lstStyle>
            <a:lvl1pPr>
              <a:buClr>
                <a:srgbClr val="FFFFFF"/>
              </a:buClr>
              <a:defRPr/>
            </a:lvl1pPr>
          </a:lstStyle>
          <a:p>
            <a:r>
              <a:rPr lang="en-US" smtClean="0"/>
              <a:t>Click to edit Master title style</a:t>
            </a:r>
            <a:endParaRPr lang="en-US"/>
          </a:p>
        </p:txBody>
      </p:sp>
      <p:sp>
        <p:nvSpPr>
          <p:cNvPr id="20483"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399A73DC-6026-448D-B375-AAA696411297}" type="slidenum">
              <a:rPr lang="en-US"/>
              <a:pPr>
                <a:defRPr/>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57CB85-B8AE-44F3-BFC5-F5390386FD43}" type="datetimeFigureOut">
              <a:rPr lang="en-US"/>
              <a:pPr>
                <a:defRPr/>
              </a:pPr>
              <a:t>8/27/2020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4B75FC-E638-415D-9B1D-D7DD18CAAFD9}" type="slidenum">
              <a:rPr lang="en-US"/>
              <a:pPr>
                <a:defRPr/>
              </a:pPr>
              <a:t>‹#›</a:t>
            </a:fld>
            <a:endParaRPr lang="en-US"/>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D257C221-5B75-4748-919A-0B3931BFAC7A}" type="slidenum">
              <a:rPr lang="en-US" altLang="zh-CN"/>
              <a:pPr>
                <a:defRPr/>
              </a:pPr>
              <a:t>‹#›</a:t>
            </a:fld>
            <a:endParaRPr lang="en-US" altLang="zh-CN"/>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53B2C954-537F-402C-A378-82296B04CEBA}" type="slidenum">
              <a:rPr lang="en-US" altLang="zh-CN"/>
              <a:pPr>
                <a:defRPr/>
              </a:pPr>
              <a:t>‹#›</a:t>
            </a:fld>
            <a:endParaRPr lang="en-US" altLang="zh-CN"/>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DF4B49D1-AF2C-494E-AB6D-D16A93198F11}" type="slidenum">
              <a:rPr lang="en-US" altLang="zh-CN"/>
              <a:pPr>
                <a:defRPr/>
              </a:pPr>
              <a:t>‹#›</a:t>
            </a:fld>
            <a:endParaRPr lang="en-US" altLang="zh-CN"/>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AF6DE32F-19B8-4581-9691-A6833F005DF5}" type="slidenum">
              <a:rPr lang="en-US" altLang="zh-CN"/>
              <a:pPr>
                <a:defRPr/>
              </a:pPr>
              <a:t>‹#›</a:t>
            </a:fld>
            <a:endParaRPr lang="en-US" altLang="zh-CN"/>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01286E4A-F1D3-480C-8476-EC6E5E14AB5F}" type="slidenum">
              <a:rPr lang="en-US" altLang="zh-CN"/>
              <a:pPr>
                <a:defRPr/>
              </a:pPr>
              <a:t>‹#›</a:t>
            </a:fld>
            <a:endParaRPr lang="en-US" altLang="zh-CN"/>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4A1D0202-1D20-4F67-96D7-291AF7F9C7B2}" type="slidenum">
              <a:rPr lang="en-US" altLang="zh-CN"/>
              <a:pPr>
                <a:defRPr/>
              </a:pPr>
              <a:t>‹#›</a:t>
            </a:fld>
            <a:endParaRPr lang="en-US" altLang="zh-CN"/>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C05192D2-203E-4903-A71A-A7200C40AF77}" type="slidenum">
              <a:rPr lang="en-US" altLang="zh-CN"/>
              <a:pPr>
                <a:defRPr/>
              </a:pPr>
              <a:t>‹#›</a:t>
            </a:fld>
            <a:endParaRPr lang="en-US" altLang="zh-CN"/>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C4642A2E-D0D1-40CF-8963-DD39957B275A}" type="slidenum">
              <a:rPr lang="en-US" altLang="zh-CN"/>
              <a:pPr>
                <a:defRPr/>
              </a:pPr>
              <a:t>‹#›</a:t>
            </a:fld>
            <a:endParaRPr lang="en-US" altLang="zh-CN"/>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8F864B47-6572-4CC2-A883-3FB680310621}" type="slidenum">
              <a:rPr lang="en-US" altLang="zh-CN"/>
              <a:pPr>
                <a:defRPr/>
              </a:pPr>
              <a:t>‹#›</a:t>
            </a:fld>
            <a:endParaRPr lang="en-US" altLang="zh-CN"/>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AE95CA1B-A565-4522-A7FB-4D2DB587652A}"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825860-E0CB-4D12-8B97-31046F149F53}" type="datetimeFigureOut">
              <a:rPr lang="en-US"/>
              <a:pPr>
                <a:defRPr/>
              </a:pPr>
              <a:t>8/27/2020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A0C308-A984-4CD9-B043-E64184298E29}" type="slidenum">
              <a:rPr lang="en-US"/>
              <a:pPr>
                <a:defRPr/>
              </a:pPr>
              <a:t>‹#›</a:t>
            </a:fld>
            <a:endParaRPr lang="en-US"/>
          </a:p>
        </p:txBody>
      </p:sp>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ABF8C4E9-C45A-4F52-8132-F897D0A66F0D}" type="slidenum">
              <a:rPr lang="en-US" altLang="zh-CN"/>
              <a:pPr>
                <a:defRPr/>
              </a:pPr>
              <a:t>‹#›</a:t>
            </a:fld>
            <a:endParaRPr lang="en-US" altLang="zh-CN"/>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D248904-7065-4641-9709-DC510D06F799}" type="slidenum">
              <a:rPr lang="en-US" altLang="zh-CN"/>
              <a:pPr>
                <a:defRPr/>
              </a:pPr>
              <a:t>‹#›</a:t>
            </a:fld>
            <a:endParaRPr lang="en-US" altLang="zh-CN"/>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8386CD63-5435-460B-BF24-B7B6D4D66A32}" type="slidenum">
              <a:rPr lang="en-US" altLang="zh-CN"/>
              <a:pPr>
                <a:defRPr/>
              </a:pPr>
              <a:t>‹#›</a:t>
            </a:fld>
            <a:endParaRPr lang="en-US" altLang="zh-CN"/>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F734463-3872-4B06-BA5B-33D5C010CBE0}" type="slidenum">
              <a:rPr lang="en-US" altLang="zh-CN"/>
              <a:pPr>
                <a:defRPr/>
              </a:pPr>
              <a:t>‹#›</a:t>
            </a:fld>
            <a:endParaRPr lang="en-US" altLang="zh-CN"/>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1903AF1-8CC5-4432-BAB3-46620C9BD2FE}" type="slidenum">
              <a:rPr lang="en-US" altLang="zh-CN"/>
              <a:pPr>
                <a:defRPr/>
              </a:pPr>
              <a:t>‹#›</a:t>
            </a:fld>
            <a:endParaRPr lang="en-US" altLang="zh-CN"/>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CA985402-7729-4E68-B412-1EA49BDD129C}" type="slidenum">
              <a:rPr lang="en-US" altLang="zh-CN"/>
              <a:pPr>
                <a:defRPr/>
              </a:pPr>
              <a:t>‹#›</a:t>
            </a:fld>
            <a:endParaRPr lang="en-US" altLang="zh-CN"/>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27492529-11FC-4109-9E00-C773DBD1DCCE}" type="slidenum">
              <a:rPr lang="en-US" altLang="zh-CN"/>
              <a:pPr>
                <a:defRPr/>
              </a:pPr>
              <a:t>‹#›</a:t>
            </a:fld>
            <a:endParaRPr lang="en-US" altLang="zh-CN"/>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4549063C-0637-4638-9757-4E09E1B4DF3F}" type="slidenum">
              <a:rPr lang="en-US" altLang="zh-CN"/>
              <a:pPr>
                <a:defRPr/>
              </a:pPr>
              <a:t>‹#›</a:t>
            </a:fld>
            <a:endParaRPr lang="en-US" altLang="zh-CN"/>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62558027-8E39-491B-983A-2F916EAE2AC9}" type="slidenum">
              <a:rPr lang="en-US" altLang="zh-CN"/>
              <a:pPr>
                <a:defRPr/>
              </a:pPr>
              <a:t>‹#›</a:t>
            </a:fld>
            <a:endParaRPr lang="en-US" altLang="zh-CN"/>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3CEBD47-1ED9-4D1A-B287-EDBD5DE06FA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7651" name="Rectangle 3"/>
          <p:cNvSpPr>
            <a:spLocks noGrp="1" noChangeArrowheads="1"/>
          </p:cNvSpPr>
          <p:nvPr>
            <p:ph type="ctrTitle"/>
          </p:nvPr>
        </p:nvSpPr>
        <p:spPr>
          <a:xfrm>
            <a:off x="455613" y="2130425"/>
            <a:ext cx="7313612" cy="1470025"/>
          </a:xfrm>
        </p:spPr>
        <p:txBody>
          <a:bodyPr/>
          <a:lstStyle>
            <a:lvl1pPr>
              <a:defRPr/>
            </a:lvl1pPr>
          </a:lstStyle>
          <a:p>
            <a:r>
              <a:rPr lang="en-US" smtClean="0"/>
              <a:t>Click to edit Master title style</a:t>
            </a:r>
            <a:endParaRPr lang="en-US"/>
          </a:p>
        </p:txBody>
      </p:sp>
      <p:sp>
        <p:nvSpPr>
          <p:cNvPr id="27652"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2256598A-2344-47E4-8E21-DAD244F1AA03}" type="slidenum">
              <a:rPr lang="en-US"/>
              <a:pPr>
                <a:defRPr/>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BF5C789D-AFE3-4C08-8F4F-9899ED169976}" type="slidenum">
              <a:rPr lang="en-US" altLang="zh-CN"/>
              <a:pPr>
                <a:defRPr/>
              </a:pPr>
              <a:t>‹#›</a:t>
            </a:fld>
            <a:endParaRPr lang="en-US" altLang="zh-CN"/>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22E6F2BF-C0DD-4143-B1E1-6B162AE6E71D}" type="slidenum">
              <a:rPr lang="en-US" altLang="zh-CN"/>
              <a:pPr>
                <a:defRPr/>
              </a:pPr>
              <a:t>‹#›</a:t>
            </a:fld>
            <a:endParaRPr lang="en-US" altLang="zh-CN"/>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A9DD2ED8-89A2-4998-8926-3F6425173F0C}" type="slidenum">
              <a:rPr lang="en-US" altLang="zh-CN"/>
              <a:pPr>
                <a:defRPr/>
              </a:pPr>
              <a:t>‹#›</a:t>
            </a:fld>
            <a:endParaRPr lang="en-US" altLang="zh-CN"/>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2B06CDE0-5830-476B-A4FC-65877F15E5DD}" type="slidenum">
              <a:rPr lang="en-US" altLang="zh-CN"/>
              <a:pPr>
                <a:defRPr/>
              </a:pPr>
              <a:t>‹#›</a:t>
            </a:fld>
            <a:endParaRPr lang="en-US" altLang="zh-CN"/>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9D58CD9-9CA0-4559-B29D-7FC178505EB5}" type="slidenum">
              <a:rPr lang="en-US" altLang="zh-CN"/>
              <a:pPr>
                <a:defRPr/>
              </a:pPr>
              <a:t>‹#›</a:t>
            </a:fld>
            <a:endParaRPr lang="en-US" altLang="zh-CN"/>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600200"/>
            <a:ext cx="36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86300" y="1600200"/>
            <a:ext cx="36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11940539-D4C6-469F-8CD3-7F9EAB576A86}" type="slidenum">
              <a:rPr lang="en-US" altLang="zh-CN"/>
              <a:pPr>
                <a:defRPr/>
              </a:pPr>
              <a:t>‹#›</a:t>
            </a:fld>
            <a:endParaRPr lang="en-US" altLang="zh-CN"/>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C56B2D58-CAD1-4D99-989E-72AB028790E4}" type="slidenum">
              <a:rPr lang="en-US" altLang="zh-CN"/>
              <a:pPr>
                <a:defRPr/>
              </a:pPr>
              <a:t>‹#›</a:t>
            </a:fld>
            <a:endParaRPr lang="en-US" altLang="zh-CN"/>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78715AE1-D0F1-4B5F-91E4-568A75CEC256}" type="slidenum">
              <a:rPr lang="en-US" altLang="zh-CN"/>
              <a:pPr>
                <a:defRPr/>
              </a:pPr>
              <a:t>‹#›</a:t>
            </a:fld>
            <a:endParaRPr lang="en-US" altLang="zh-CN"/>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1E9B4E27-0ACF-4964-A790-944583412A39}" type="slidenum">
              <a:rPr lang="en-US" altLang="zh-CN"/>
              <a:pPr>
                <a:defRPr/>
              </a:pPr>
              <a:t>‹#›</a:t>
            </a:fld>
            <a:endParaRPr lang="en-US" altLang="zh-CN"/>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B8B8D68D-C83D-4CB2-AA0A-E2746400B11A}"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440ACAAE-0302-476E-A9F2-DED54B8A9D6A}" type="slidenum">
              <a:rPr lang="en-US"/>
              <a:pPr>
                <a:defRPr/>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8ECBA791-0917-4ED5-B885-DB4B7721DCC3}" type="slidenum">
              <a:rPr lang="en-US" altLang="zh-CN"/>
              <a:pPr>
                <a:defRPr/>
              </a:pPr>
              <a:t>‹#›</a:t>
            </a:fld>
            <a:endParaRPr lang="en-US" altLang="zh-CN"/>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4FDD0170-9BD4-4EC8-A423-49229D9857D9}" type="slidenum">
              <a:rPr lang="en-US" altLang="zh-CN"/>
              <a:pPr>
                <a:defRPr/>
              </a:pPr>
              <a:t>‹#›</a:t>
            </a:fld>
            <a:endParaRPr lang="en-US" altLang="zh-CN"/>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5733FA3-08E3-4429-BC9F-7E470FAA53CD}" type="slidenum">
              <a:rPr lang="en-US" altLang="zh-CN"/>
              <a:pPr>
                <a:defRPr/>
              </a:pPr>
              <a:t>‹#›</a:t>
            </a:fld>
            <a:endParaRPr lang="en-US" altLang="zh-CN"/>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5" descr="C:\Documents and Settings\nshastry\Application Data\Microsoft\Media Catalog\Downloaded Clips\cl47\j0178949.jpg"/>
          <p:cNvPicPr>
            <a:picLocks noChangeAspect="1" noChangeArrowheads="1"/>
          </p:cNvPicPr>
          <p:nvPr/>
        </p:nvPicPr>
        <p:blipFill>
          <a:blip r:embed="rId2" cstate="print">
            <a:lum bright="-6000"/>
          </a:blip>
          <a:srcRect/>
          <a:stretch>
            <a:fillRect/>
          </a:stretch>
        </p:blipFill>
        <p:spPr bwMode="auto">
          <a:xfrm>
            <a:off x="7010400" y="0"/>
            <a:ext cx="21336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304800" y="304800"/>
            <a:ext cx="6248400" cy="3276600"/>
          </a:xfrm>
        </p:spPr>
        <p:txBody>
          <a:bodyPr/>
          <a:lstStyle>
            <a:lvl1pPr algn="l">
              <a:defRPr sz="5400"/>
            </a:lvl1pPr>
          </a:lstStyle>
          <a:p>
            <a:pPr lvl="0"/>
            <a:r>
              <a:rPr lang="en-US" altLang="zh-CN" noProof="0" smtClean="0"/>
              <a:t>Click to edit Master title style</a:t>
            </a:r>
          </a:p>
        </p:txBody>
      </p:sp>
      <p:sp>
        <p:nvSpPr>
          <p:cNvPr id="3076" name="Rectangle 4"/>
          <p:cNvSpPr>
            <a:spLocks noGrp="1" noChangeArrowheads="1"/>
          </p:cNvSpPr>
          <p:nvPr>
            <p:ph type="subTitle" idx="1"/>
          </p:nvPr>
        </p:nvSpPr>
        <p:spPr>
          <a:xfrm>
            <a:off x="304800" y="4191000"/>
            <a:ext cx="6324600" cy="1295400"/>
          </a:xfrm>
        </p:spPr>
        <p:txBody>
          <a:bodyPr/>
          <a:lstStyle>
            <a:lvl1pPr marL="0" indent="0">
              <a:buFontTx/>
              <a:buNone/>
              <a:defRPr/>
            </a:lvl1pPr>
          </a:lstStyle>
          <a:p>
            <a:pPr lvl="0"/>
            <a:r>
              <a:rPr lang="en-US" altLang="zh-CN" noProof="0" smtClean="0"/>
              <a:t>Click to edit Master subtitle style</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fld id="{373D3950-F923-4739-9214-B8CF846CAA8F}"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smtClean="0"/>
            </a:lvl1pPr>
          </a:lstStyle>
          <a:p>
            <a:pPr>
              <a:defRPr/>
            </a:pPr>
            <a:fld id="{CEC04D15-EEC1-4969-978A-745BA9311D0B}"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228600" y="1600200"/>
            <a:ext cx="3200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3581400" y="1600200"/>
            <a:ext cx="3200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smtClean="0"/>
            </a:lvl1pPr>
          </a:lstStyle>
          <a:p>
            <a:pPr>
              <a:defRPr/>
            </a:pPr>
            <a:fld id="{AE3EBAF6-364A-4A13-A1EA-314DCFDE7765}"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smtClean="0"/>
            </a:lvl1pPr>
          </a:lstStyle>
          <a:p>
            <a:pPr>
              <a:defRPr/>
            </a:pPr>
            <a:fld id="{07D206F5-CA9D-43E1-9FB7-0C0A7C7DC66F}" type="datetimeFigureOut">
              <a:rPr lang="en-US"/>
              <a:pPr>
                <a:defRPr/>
              </a:pPr>
              <a:t>8/27/2020</a:t>
            </a:fld>
            <a:endParaRPr lang="en-US"/>
          </a:p>
        </p:txBody>
      </p:sp>
      <p:sp>
        <p:nvSpPr>
          <p:cNvPr id="8"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9"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smtClean="0"/>
            </a:lvl1pPr>
          </a:lstStyle>
          <a:p>
            <a:pPr>
              <a:defRPr/>
            </a:pPr>
            <a:fld id="{44884E6C-0BF2-4F82-B640-1D0493E50E20}" type="datetimeFigureOut">
              <a:rPr lang="en-US"/>
              <a:pPr>
                <a:defRPr/>
              </a:pPr>
              <a:t>8/27/2020</a:t>
            </a:fld>
            <a:endParaRPr lang="en-US"/>
          </a:p>
        </p:txBody>
      </p:sp>
      <p:sp>
        <p:nvSpPr>
          <p:cNvPr id="4"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5"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6A0CBA3D-5680-43A4-A6D7-A4664D94CF6C}" type="datetimeFigureOut">
              <a:rPr lang="en-US"/>
              <a:pPr>
                <a:defRPr/>
              </a:pPr>
              <a:t>8/27/2020</a:t>
            </a:fld>
            <a:endParaRPr lang="en-US"/>
          </a:p>
        </p:txBody>
      </p:sp>
      <p:sp>
        <p:nvSpPr>
          <p:cNvPr id="3"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4"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7B9BDCE0-278A-4743-BBE1-306683DFE7B7}" type="slidenum">
              <a:rPr lang="en-US"/>
              <a:pPr>
                <a:defRPr/>
              </a:pPr>
              <a:t>‹#›</a:t>
            </a:fld>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smtClean="0"/>
            </a:lvl1pPr>
          </a:lstStyle>
          <a:p>
            <a:pPr>
              <a:defRPr/>
            </a:pPr>
            <a:fld id="{75CA0154-BDAA-4C30-8353-A4977E21F35A}"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smtClean="0"/>
            </a:lvl1pPr>
          </a:lstStyle>
          <a:p>
            <a:pPr>
              <a:defRPr/>
            </a:pPr>
            <a:fld id="{8ED7E76F-D674-4D98-B1D8-2E94D5CEE846}"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fld id="{71DABDCC-17EF-46F3-8F73-458821CD46FC}"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43500" y="228600"/>
            <a:ext cx="1638300" cy="5867400"/>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228600" y="228600"/>
            <a:ext cx="4762500" cy="5867400"/>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fld id="{9069C080-2071-4DC6-8523-094539C86AC5}"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smtClean="0"/>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4F51E266-E110-4204-B39E-410104FABF6E}"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50163FAA-7BC0-49A2-B564-1B893077D84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ftr" sz="quarter" idx="11"/>
          </p:nvPr>
        </p:nvSpPr>
        <p:spPr/>
        <p:txBody>
          <a:bodyPr/>
          <a:lstStyle>
            <a:lvl1pPr>
              <a:defRPr/>
            </a:lvl1pPr>
          </a:lstStyle>
          <a:p>
            <a:pPr>
              <a:defRPr/>
            </a:pPr>
            <a:endParaRPr lang="en-US"/>
          </a:p>
        </p:txBody>
      </p:sp>
      <p:sp>
        <p:nvSpPr>
          <p:cNvPr id="5" name="Rectangle 7"/>
          <p:cNvSpPr>
            <a:spLocks noGrp="1" noChangeArrowheads="1"/>
          </p:cNvSpPr>
          <p:nvPr>
            <p:ph type="sldNum" sz="quarter" idx="12"/>
          </p:nvPr>
        </p:nvSpPr>
        <p:spPr/>
        <p:txBody>
          <a:bodyPr/>
          <a:lstStyle>
            <a:lvl1pPr>
              <a:defRPr/>
            </a:lvl1pPr>
          </a:lstStyle>
          <a:p>
            <a:pPr>
              <a:defRPr/>
            </a:pPr>
            <a:fld id="{1BC9EBFA-37B8-40B5-A02E-B7F3A84C501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a:lvl1pPr>
          </a:lstStyle>
          <a:p>
            <a:pPr>
              <a:defRPr/>
            </a:pPr>
            <a:fld id="{30F3C465-3EFA-4A2B-8356-F24CD81A3224}"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B91D5101-1A6A-4EB2-98CC-52D2D3500FF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A45D26-8701-42DB-8B88-ABFA4DCB53E5}" type="datetimeFigureOut">
              <a:rPr lang="en-US"/>
              <a:pPr>
                <a:defRPr/>
              </a:pPr>
              <a:t>8/27/2020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72F169-9A54-4383-AFCD-809842576A36}" type="slidenum">
              <a:rPr lang="en-US"/>
              <a:pPr>
                <a:defRPr/>
              </a:pPr>
              <a:t>‹#›</a:t>
            </a:fld>
            <a:endParaRPr lang="en-US"/>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855ECE65-E949-4219-A2DE-92982CA41E83}"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806FBBE1-1924-4BE1-B63B-CE5F3DA622D2}"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4DF00A3B-6DD4-4655-8686-2F02390F797E}"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E33BABA7-BA3B-4FF0-A796-0090E9D6ED99}"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B37275DF-A4B3-48CE-8B65-D77A66E3474D}"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06E425F5-D35E-409F-ACC8-9C39DA666153}"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fld id="{6F08C114-E2D3-4922-8DD0-5A5DF02044BD}"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fld id="{CC00150D-7B64-4B73-8253-5429437A7398}" type="datetimeFigureOut">
              <a:rPr lang="en-US"/>
              <a:pPr>
                <a:defRPr/>
              </a:pPr>
              <a:t>8/27/2020</a:t>
            </a:fld>
            <a:endParaRPr lang="en-US"/>
          </a:p>
        </p:txBody>
      </p:sp>
      <p:sp>
        <p:nvSpPr>
          <p:cNvPr id="8"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9"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fld id="{18F0A001-4303-4FB4-BF1C-DB7C2B5D5697}" type="datetimeFigureOut">
              <a:rPr lang="en-US"/>
              <a:pPr>
                <a:defRPr/>
              </a:pPr>
              <a:t>8/27/2020</a:t>
            </a:fld>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5"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38DECDDB-AA36-41E2-8FCE-4BCBA925D3C5}" type="datetimeFigureOut">
              <a:rPr lang="en-US"/>
              <a:pPr>
                <a:defRPr/>
              </a:pPr>
              <a:t>8/27/2020</a:t>
            </a:fld>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4"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D4B0D79-16E7-4ED3-9A2A-9790F8ED28C5}" type="datetimeFigureOut">
              <a:rPr lang="en-US"/>
              <a:pPr>
                <a:defRPr/>
              </a:pPr>
              <a:t>8/27/2020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897B8B-DCC7-401F-8E0C-3C687CB79352}" type="slidenum">
              <a:rPr lang="en-US"/>
              <a:pPr>
                <a:defRPr/>
              </a:pPr>
              <a:t>‹#›</a:t>
            </a:fld>
            <a:endParaRPr lang="en-US"/>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C87F1BE8-C0C1-4F74-AD3A-514EB50941CE}"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12BCFE57-CE03-4188-97E3-988984B3DD52}"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4CACDA1C-2CA6-48A9-8FB5-21E6FD7419BD}"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85D2B02A-EFD8-4C74-8287-DC40404A28EA}"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8AF322E3-95FA-4A58-AA58-295167BE2E78}" type="slidenum">
              <a:rPr lang="en-US" altLang="zh-CN"/>
              <a:pPr>
                <a:defRPr/>
              </a:pPr>
              <a:t>‹#›</a:t>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321D9EB-9492-4AA3-9D12-1DBD93B12A99}" type="slidenum">
              <a:rPr lang="en-US" altLang="zh-CN"/>
              <a:pPr>
                <a:defRPr/>
              </a:pPr>
              <a:t>‹#›</a:t>
            </a:fld>
            <a:endParaRPr lang="en-US" altLang="zh-C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672FAB6-D969-4FDA-89FB-55CE25751EA2}" type="slidenum">
              <a:rPr lang="en-US" altLang="zh-CN"/>
              <a:pPr>
                <a:defRPr/>
              </a:pPr>
              <a:t>‹#›</a:t>
            </a:fld>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893E2D92-25CF-4D6E-9E71-C4A682E32E46}" type="slidenum">
              <a:rPr lang="en-US" altLang="zh-CN"/>
              <a:pPr>
                <a:defRPr/>
              </a:pPr>
              <a:t>‹#›</a:t>
            </a:fld>
            <a:endParaRPr lang="en-US" altLang="zh-CN"/>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3713363E-DEF0-49EC-B235-A2AE94B5B235}" type="slidenum">
              <a:rPr lang="en-US" altLang="zh-CN"/>
              <a:pPr>
                <a:defRPr/>
              </a:pPr>
              <a:t>‹#›</a:t>
            </a:fld>
            <a:endParaRPr lang="en-US" altLang="zh-CN"/>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84F399F2-C5BF-456B-9F1A-B195C9AA80B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11A7292F-37B4-46F1-BEE0-AADAA602600D}" type="datetimeFigureOut">
              <a:rPr lang="en-US"/>
              <a:pPr>
                <a:defRPr/>
              </a:pPr>
              <a:t>8/27/2020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738B5FD-98F7-46E9-B58A-022A92CC8D5F}" type="slidenum">
              <a:rPr lang="en-US"/>
              <a:pPr>
                <a:defRPr/>
              </a:pPr>
              <a:t>‹#›</a:t>
            </a:fld>
            <a:endParaRPr lang="en-US"/>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AC1CE2D5-0532-4050-BBAA-A89198E08DD6}" type="slidenum">
              <a:rPr lang="en-US" altLang="zh-CN"/>
              <a:pPr>
                <a:defRPr/>
              </a:pPr>
              <a:t>‹#›</a:t>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BFA2F8A1-90C8-4E86-990F-6EC603AADE29}" type="slidenum">
              <a:rPr lang="en-US" altLang="zh-CN"/>
              <a:pPr>
                <a:defRPr/>
              </a:pPr>
              <a:t>‹#›</a:t>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53332F03-8E2B-4932-AEDE-F80C0C234CE8}" type="slidenum">
              <a:rPr lang="en-US" altLang="zh-CN"/>
              <a:pPr>
                <a:defRPr/>
              </a:pPr>
              <a:t>‹#›</a:t>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FE61C8F7-16EA-4120-9B4C-DBFC42E9E13D}" type="slidenum">
              <a:rPr lang="en-US" altLang="zh-CN"/>
              <a:pPr>
                <a:defRPr/>
              </a:pPr>
              <a:t>‹#›</a:t>
            </a:fld>
            <a:endParaRPr lang="en-US" altLang="zh-C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86EEEDE-C09D-4849-852D-C6FE69D1A200}" type="slidenum">
              <a:rPr lang="en-US" altLang="zh-CN"/>
              <a:pPr>
                <a:defRPr/>
              </a:pPr>
              <a:t>‹#›</a:t>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7E6B36A2-20DA-44D8-8427-11BD21C281F2}" type="slidenum">
              <a:rPr lang="en-US" altLang="zh-CN"/>
              <a:pPr>
                <a:defRPr/>
              </a:pPr>
              <a:t>‹#›</a:t>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0F9921D-026F-49DC-AFE6-88E32072BF41}" type="slidenum">
              <a:rPr lang="en-US" altLang="zh-CN"/>
              <a:pPr>
                <a:defRPr/>
              </a:pPr>
              <a:t>‹#›</a:t>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30AF4146-2E97-455C-9F4D-797BD797773B}" type="slidenum">
              <a:rPr lang="en-US" altLang="zh-CN"/>
              <a:pPr>
                <a:defRPr/>
              </a:pPr>
              <a:t>‹#›</a:t>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6E5A8D83-E56A-48D1-84A6-A2F5F93A2B6B}" type="slidenum">
              <a:rPr lang="en-US" altLang="zh-CN"/>
              <a:pPr>
                <a:defRPr/>
              </a:pPr>
              <a:t>‹#›</a:t>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B98EC4B8-12D5-4AC8-A3CB-4BF43C212A37}"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E52A08BE-28D7-480B-A973-6C8F83F1AEE0}" type="datetimeFigureOut">
              <a:rPr lang="en-US"/>
              <a:pPr>
                <a:defRPr/>
              </a:pPr>
              <a:t>8/27/2020</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FD27EAE5-B472-4D9E-A86A-1B19A9AB78EE}" type="slidenum">
              <a:rPr lang="en-US"/>
              <a:pPr>
                <a:defRPr/>
              </a:pPr>
              <a:t>‹#›</a:t>
            </a:fld>
            <a:endParaRPr lang="en-US"/>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3794E0C8-3D08-4870-82D0-6FFA455C2135}" type="slidenum">
              <a:rPr lang="en-US" altLang="zh-CN"/>
              <a:pPr>
                <a:defRPr/>
              </a:pPr>
              <a:t>‹#›</a:t>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483C5368-7729-44F6-9128-3448FF423072}" type="slidenum">
              <a:rPr lang="en-US" altLang="zh-CN"/>
              <a:pPr>
                <a:defRPr/>
              </a:pPr>
              <a:t>‹#›</a:t>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58193387-A8E4-4E37-AF1D-6B9FF91177FB}" type="slidenum">
              <a:rPr lang="en-US" altLang="zh-CN"/>
              <a:pPr>
                <a:defRPr/>
              </a:pPr>
              <a:t>‹#›</a:t>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42D39C7-25D2-4580-A159-5FBBA223C580}" type="slidenum">
              <a:rPr lang="en-US" altLang="zh-CN"/>
              <a:pPr>
                <a:defRPr/>
              </a:pPr>
              <a:t>‹#›</a:t>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414A454D-60EB-422E-A281-A5FFCB9974F5}" type="slidenum">
              <a:rPr lang="en-US" altLang="zh-CN"/>
              <a:pPr>
                <a:defRPr/>
              </a:pPr>
              <a:t>‹#›</a:t>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4B91443E-B832-4202-8855-624F07035379}" type="slidenum">
              <a:rPr lang="en-US" altLang="zh-CN"/>
              <a:pPr>
                <a:defRPr/>
              </a:pPr>
              <a:t>‹#›</a:t>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582ED57-E3FD-4814-B760-31D8AA02E828}" type="slidenum">
              <a:rPr lang="en-US" altLang="zh-CN"/>
              <a:pPr>
                <a:defRPr/>
              </a:pPr>
              <a:t>‹#›</a:t>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6180001-442B-424A-959F-E14025931CA1}" type="slidenum">
              <a:rPr lang="en-US" altLang="zh-CN"/>
              <a:pPr>
                <a:defRPr/>
              </a:pPr>
              <a:t>‹#›</a:t>
            </a:fld>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DBA491DB-3D7E-497A-8B46-E484251EA79B}" type="slidenum">
              <a:rPr lang="en-US" altLang="zh-CN"/>
              <a:pPr>
                <a:defRPr/>
              </a:pPr>
              <a:t>‹#›</a:t>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A6B0465D-8991-4FA0-9F86-D12450FC1E3F}"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591B89BA-FB10-4BE6-99C2-5BC102E06639}" type="datetimeFigureOut">
              <a:rPr lang="en-US"/>
              <a:pPr>
                <a:defRPr/>
              </a:pPr>
              <a:t>8/27/2020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4D055D08-2FF8-4F18-8769-DCD2368640C1}" type="slidenum">
              <a:rPr lang="en-US"/>
              <a:pPr>
                <a:defRPr/>
              </a:pPr>
              <a:t>‹#›</a:t>
            </a:fld>
            <a:endParaRPr lang="en-US"/>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11A95734-02BD-4B10-AABF-68B7C89CE1EC}" type="slidenum">
              <a:rPr lang="en-US" altLang="zh-CN"/>
              <a:pPr>
                <a:defRPr/>
              </a:pPr>
              <a:t>‹#›</a:t>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9AAE93CA-F9CD-4F70-8CF4-6DE72542D5AD}" type="slidenum">
              <a:rPr lang="en-US" altLang="zh-CN"/>
              <a:pPr>
                <a:defRPr/>
              </a:pPr>
              <a:t>‹#›</a:t>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C7CF96FA-AEC2-459C-A121-BF01E3BCA879}" type="slidenum">
              <a:rPr lang="en-US" altLang="zh-CN"/>
              <a:pPr>
                <a:defRPr/>
              </a:pPr>
              <a:t>‹#›</a:t>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130D1081-B88B-439E-A9D5-04F420906D97}" type="slidenum">
              <a:rPr lang="en-US" altLang="zh-CN"/>
              <a:pPr>
                <a:defRPr/>
              </a:pPr>
              <a:t>‹#›</a:t>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476F62B3-7689-4973-8EC3-699A64F3BB59}" type="slidenum">
              <a:rPr lang="en-US" altLang="zh-CN"/>
              <a:pPr>
                <a:defRPr/>
              </a:pPr>
              <a:t>‹#›</a:t>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A95EAF84-880B-4726-B541-2815FDAA5122}" type="slidenum">
              <a:rPr lang="en-US" altLang="zh-CN"/>
              <a:pPr>
                <a:defRPr/>
              </a:pPr>
              <a:t>‹#›</a:t>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7C62BEA0-A178-4DE9-9ADD-4C127E9E7226}" type="slidenum">
              <a:rPr lang="en-US" altLang="zh-CN"/>
              <a:pPr>
                <a:defRPr/>
              </a:pPr>
              <a:t>‹#›</a:t>
            </a:fld>
            <a:endParaRPr lang="en-US" altLang="zh-CN"/>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37F70DE1-DE7E-496A-9AB4-361007BE4976}" type="slidenum">
              <a:rPr lang="en-US" altLang="zh-CN"/>
              <a:pPr>
                <a:defRPr/>
              </a:pPr>
              <a:t>‹#›</a:t>
            </a:fld>
            <a:endParaRPr lang="en-US" altLang="zh-CN"/>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742E14C6-1A9F-4625-A900-BDF90A034CA5}" type="slidenum">
              <a:rPr lang="en-US" altLang="zh-CN"/>
              <a:pPr>
                <a:defRPr/>
              </a:pPr>
              <a:t>‹#›</a:t>
            </a:fld>
            <a:endParaRPr lang="en-US" altLang="zh-CN"/>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B6D5B17-11BA-4723-A824-68A5A930FA3D}"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CBBC0EA-7632-40D8-9382-F3E5B34C5CA7}" type="datetimeFigureOut">
              <a:rPr lang="en-US"/>
              <a:pPr>
                <a:defRPr/>
              </a:pPr>
              <a:t>8/27/2020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CE90A8A-5B8F-4EE3-8024-FBD1B9A6BADC}"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600200"/>
            <a:ext cx="36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86300" y="1600200"/>
            <a:ext cx="36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C9C43578-9E8D-4697-8101-7E09A2202B8D}" type="slidenum">
              <a:rPr lang="en-US" altLang="zh-CN"/>
              <a:pPr>
                <a:defRPr/>
              </a:pPr>
              <a:t>‹#›</a:t>
            </a:fld>
            <a:endParaRPr lang="en-US" altLang="zh-CN"/>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E43C595A-4FAC-45FB-8AE3-314B8E4804C6}" type="slidenum">
              <a:rPr lang="en-US" altLang="zh-CN"/>
              <a:pPr>
                <a:defRPr/>
              </a:pPr>
              <a:t>‹#›</a:t>
            </a:fld>
            <a:endParaRPr lang="en-US" altLang="zh-CN"/>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0D039593-1F17-48A3-B1B8-2C3A5B5F86E3}" type="slidenum">
              <a:rPr lang="en-US" altLang="zh-CN"/>
              <a:pPr>
                <a:defRPr/>
              </a:pPr>
              <a:t>‹#›</a:t>
            </a:fld>
            <a:endParaRPr lang="en-US" altLang="zh-CN"/>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2D2C4E64-6817-4568-B626-7289ACD64444}" type="slidenum">
              <a:rPr lang="en-US" altLang="zh-CN"/>
              <a:pPr>
                <a:defRPr/>
              </a:pPr>
              <a:t>‹#›</a:t>
            </a:fld>
            <a:endParaRPr lang="en-US" altLang="zh-CN"/>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17354407-AC8B-4FBF-807E-91382CC347C0}" type="slidenum">
              <a:rPr lang="en-US" altLang="zh-CN"/>
              <a:pPr>
                <a:defRPr/>
              </a:pPr>
              <a:t>‹#›</a:t>
            </a:fld>
            <a:endParaRPr lang="en-US" altLang="zh-CN"/>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6EF0BE39-B16E-4E3E-8F75-B1D760254D4D}" type="slidenum">
              <a:rPr lang="en-US" altLang="zh-CN"/>
              <a:pPr>
                <a:defRPr/>
              </a:pPr>
              <a:t>‹#›</a:t>
            </a:fld>
            <a:endParaRPr lang="en-US" altLang="zh-CN"/>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73CB6AAB-6D00-418F-BD17-BD9BEC1029BF}" type="slidenum">
              <a:rPr lang="en-US" altLang="zh-CN"/>
              <a:pPr>
                <a:defRPr/>
              </a:pPr>
              <a:t>‹#›</a:t>
            </a:fld>
            <a:endParaRPr lang="en-US"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8524148-0905-4BD9-89D7-16235910BDB9}" type="slidenum">
              <a:rPr lang="en-US" altLang="zh-CN"/>
              <a:pPr>
                <a:defRPr/>
              </a:pPr>
              <a:t>‹#›</a:t>
            </a:fld>
            <a:endParaRPr lang="en-US" altLang="zh-CN"/>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885BD779-30BA-4468-B36A-5A0C008CE181}"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F6A8CE5B-C6DC-44F8-97A8-C83F4597AD3F}"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F4D31574-FF57-470D-82F9-A621A93F991C}" type="datetimeFigureOut">
              <a:rPr lang="en-US"/>
              <a:pPr>
                <a:defRPr/>
              </a:pPr>
              <a:t>8/27/2020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92F566A-E951-47BC-AF38-AA3733A22550}" type="slidenum">
              <a:rPr lang="en-US"/>
              <a:pPr>
                <a:defRPr/>
              </a:pPr>
              <a:t>‹#›</a:t>
            </a:fld>
            <a:endParaRPr lang="en-US"/>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fld id="{3CC3D3D8-252B-47C4-BAFF-BEE5407DDB0C}"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fld id="{B82C8CEC-E0C3-4A23-94E7-AD3ECFCC04F6}"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fld id="{8E4CB1BF-5255-4410-BFBA-420A00AFCD30}" type="datetimeFigureOut">
              <a:rPr lang="en-US"/>
              <a:pPr>
                <a:defRPr/>
              </a:pPr>
              <a:t>8/27/2020</a:t>
            </a:fld>
            <a:endParaRPr lang="en-US"/>
          </a:p>
        </p:txBody>
      </p:sp>
      <p:sp>
        <p:nvSpPr>
          <p:cNvPr id="8"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9"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fld id="{ECD60963-ED8A-4A30-B914-7C16D76DF300}" type="datetimeFigureOut">
              <a:rPr lang="en-US"/>
              <a:pPr>
                <a:defRPr/>
              </a:pPr>
              <a:t>8/27/2020</a:t>
            </a:fld>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5"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077A65F1-2890-44ED-A64F-7497D19EF83E}" type="datetimeFigureOut">
              <a:rPr lang="en-US"/>
              <a:pPr>
                <a:defRPr/>
              </a:pPr>
              <a:t>8/27/2020</a:t>
            </a:fld>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4"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44DCF5E9-246B-45DD-B84C-220671DB8349}"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C7809AE2-1971-4262-ABA7-6625B29779D8}" type="datetimeFigureOut">
              <a:rPr lang="en-US"/>
              <a:pPr>
                <a:defRPr/>
              </a:pPr>
              <a:t>8/27/2020</a:t>
            </a:fld>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7"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F52417B0-176F-42A7-B5D2-0A7A299DFC24}"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6CE77CB4-D028-47BE-984F-9989EBD88977}" type="datetimeFigureOut">
              <a:rPr lang="en-US"/>
              <a:pPr>
                <a:defRPr/>
              </a:pPr>
              <a:t>8/27/2020</a:t>
            </a:fld>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TAHER A. SULIMAN</a:t>
            </a:r>
          </a:p>
        </p:txBody>
      </p:sp>
      <p:sp>
        <p:nvSpPr>
          <p:cNvPr id="6" name="Rectangle 6"/>
          <p:cNvSpPr>
            <a:spLocks noGrp="1" noChangeArrowheads="1"/>
          </p:cNvSpPr>
          <p:nvPr>
            <p:ph type="sldNum" sz="quarter" idx="12"/>
          </p:nvPr>
        </p:nvSpPr>
        <p:spPr/>
        <p:txBody>
          <a:bodyPr/>
          <a:lstStyle>
            <a:lvl1pPr>
              <a:defRPr/>
            </a:lvl1pPr>
          </a:lstStyle>
          <a:p>
            <a:pPr>
              <a:defRPr/>
            </a:pPr>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1BF3D2E7-265F-48AD-8D6A-8D8E4C0473A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05EC50E9-1505-48FF-9806-45969DDEC666}" type="datetimeFigureOut">
              <a:rPr lang="en-US"/>
              <a:pPr>
                <a:defRPr/>
              </a:pPr>
              <a:t>8/27/2020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DCD6A5C6-147F-4CF2-B25A-451DD85F2B33}" type="slidenum">
              <a:rPr lang="en-US"/>
              <a:pPr>
                <a:defRPr/>
              </a:pPr>
              <a:t>‹#›</a:t>
            </a:fld>
            <a:endParaRPr lang="en-US"/>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B6087471-A1C1-4AB6-8693-B214CB75CAF5}" type="slidenum">
              <a:rPr lang="en-US" altLang="zh-CN"/>
              <a:pPr>
                <a:defRPr/>
              </a:pPr>
              <a:t>‹#›</a:t>
            </a:fld>
            <a:endParaRPr lang="en-US" altLang="zh-CN"/>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6DAB7A0-0298-4991-981E-A0A1A06A9029}" type="slidenum">
              <a:rPr lang="en-US" altLang="zh-CN"/>
              <a:pPr>
                <a:defRPr/>
              </a:pPr>
              <a:t>‹#›</a:t>
            </a:fld>
            <a:endParaRPr lang="en-US"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457D3055-5FD5-44C4-9FF5-1340E1846B91}" type="slidenum">
              <a:rPr lang="en-US" altLang="zh-CN"/>
              <a:pPr>
                <a:defRPr/>
              </a:pPr>
              <a:t>‹#›</a:t>
            </a:fld>
            <a:endParaRPr lang="en-US"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316CE5BB-3A30-4ABF-9AAE-FDBBFE97C73E}" type="slidenum">
              <a:rPr lang="en-US" altLang="zh-CN"/>
              <a:pPr>
                <a:defRPr/>
              </a:pPr>
              <a:t>‹#›</a:t>
            </a:fld>
            <a:endParaRPr lang="en-US" altLang="zh-CN"/>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F6ECED2F-2FCD-4412-AA87-B298BEA49FF4}" type="slidenum">
              <a:rPr lang="en-US" altLang="zh-CN"/>
              <a:pPr>
                <a:defRPr/>
              </a:pPr>
              <a:t>‹#›</a:t>
            </a:fld>
            <a:endParaRPr lang="en-US" altLang="zh-CN"/>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6DDCB005-30B1-49C7-8E6F-C1719FBCEA49}" type="slidenum">
              <a:rPr lang="en-US" altLang="zh-CN"/>
              <a:pPr>
                <a:defRPr/>
              </a:pPr>
              <a:t>‹#›</a:t>
            </a:fld>
            <a:endParaRPr lang="en-US" altLang="zh-CN"/>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429213FC-4D59-4F89-8469-EC831FE9E7D2}" type="slidenum">
              <a:rPr lang="en-US" altLang="zh-CN"/>
              <a:pPr>
                <a:defRPr/>
              </a:pPr>
              <a:t>‹#›</a:t>
            </a:fld>
            <a:endParaRPr lang="en-US" altLang="zh-CN"/>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4BF44C9C-661A-4E47-98F2-0E844CB400EC}" type="slidenum">
              <a:rPr lang="en-US" altLang="zh-CN"/>
              <a:pPr>
                <a:defRPr/>
              </a:pPr>
              <a:t>‹#›</a:t>
            </a:fld>
            <a:endParaRPr lang="en-US" altLang="zh-CN"/>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7904F93-67C7-49F2-8220-4CD8CA699739}" type="slidenum">
              <a:rPr lang="en-US" altLang="zh-CN"/>
              <a:pPr>
                <a:defRPr/>
              </a:pPr>
              <a:t>‹#›</a:t>
            </a:fld>
            <a:endParaRPr lang="en-US" altLang="zh-CN"/>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ACA3128-4608-4C85-A663-3998CCD818E6}"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5.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6.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7.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8.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5.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6.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7.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3.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4.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60CE62E5-7855-4580-8B6F-9B09D729365E}" type="datetimeFigureOut">
              <a:rPr lang="en-US"/>
              <a:pPr>
                <a:defRPr/>
              </a:pPr>
              <a:t>8/27/2020</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TAHER A. SULIMAN</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endParaRPr lang="en-US"/>
          </a:p>
        </p:txBody>
      </p:sp>
      <p:pic>
        <p:nvPicPr>
          <p:cNvPr id="1031" name="Picture 8" descr="D:\Pictures\zawia University log.jpg"/>
          <p:cNvPicPr>
            <a:picLocks noChangeAspect="1" noChangeArrowheads="1"/>
          </p:cNvPicPr>
          <p:nvPr userDrawn="1"/>
        </p:nvPicPr>
        <p:blipFill>
          <a:blip r:embed="rId16" cstate="print"/>
          <a:srcRect/>
          <a:stretch>
            <a:fillRect/>
          </a:stretch>
        </p:blipFill>
        <p:spPr bwMode="auto">
          <a:xfrm>
            <a:off x="7924800" y="6096000"/>
            <a:ext cx="781050" cy="7620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5712" r:id="rId1"/>
    <p:sldLayoutId id="2147485713" r:id="rId2"/>
    <p:sldLayoutId id="2147485714" r:id="rId3"/>
    <p:sldLayoutId id="2147485715" r:id="rId4"/>
    <p:sldLayoutId id="2147485716" r:id="rId5"/>
    <p:sldLayoutId id="2147485717" r:id="rId6"/>
    <p:sldLayoutId id="2147485718" r:id="rId7"/>
    <p:sldLayoutId id="2147485719" r:id="rId8"/>
    <p:sldLayoutId id="2147485720" r:id="rId9"/>
    <p:sldLayoutId id="2147485721" r:id="rId10"/>
    <p:sldLayoutId id="2147485722" r:id="rId11"/>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Horizontal)">
                                      <p:cBhvr>
                                        <p:cTn id="7" dur="500"/>
                                        <p:tgtEl>
                                          <p:spTgt spid="1026"/>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027">
                                            <p:txEl>
                                              <p:pRg st="0" end="0"/>
                                            </p:txEl>
                                          </p:spTgt>
                                        </p:tgtEl>
                                        <p:attrNameLst>
                                          <p:attrName>style.visibility</p:attrName>
                                        </p:attrNameLst>
                                      </p:cBhvr>
                                      <p:to>
                                        <p:strVal val="visible"/>
                                      </p:to>
                                    </p:set>
                                    <p:animEffect transition="in" filter="strips(downRight)">
                                      <p:cBhvr>
                                        <p:cTn id="11" dur="500"/>
                                        <p:tgtEl>
                                          <p:spTgt spid="1027">
                                            <p:txEl>
                                              <p:pRg st="0" end="0"/>
                                            </p:txEl>
                                          </p:spTgt>
                                        </p:tgtEl>
                                      </p:cBhvr>
                                    </p:animEffect>
                                  </p:childTnLst>
                                </p:cTn>
                              </p:par>
                              <p:par>
                                <p:cTn id="12" presetID="18" presetClass="entr" presetSubtype="6" fill="hold" grpId="0" nodeType="withEffect">
                                  <p:stCondLst>
                                    <p:cond delay="0"/>
                                  </p:stCondLst>
                                  <p:childTnLst>
                                    <p:set>
                                      <p:cBhvr>
                                        <p:cTn id="13" dur="1" fill="hold">
                                          <p:stCondLst>
                                            <p:cond delay="0"/>
                                          </p:stCondLst>
                                        </p:cTn>
                                        <p:tgtEl>
                                          <p:spTgt spid="1027">
                                            <p:txEl>
                                              <p:pRg st="1" end="1"/>
                                            </p:txEl>
                                          </p:spTgt>
                                        </p:tgtEl>
                                        <p:attrNameLst>
                                          <p:attrName>style.visibility</p:attrName>
                                        </p:attrNameLst>
                                      </p:cBhvr>
                                      <p:to>
                                        <p:strVal val="visible"/>
                                      </p:to>
                                    </p:set>
                                    <p:animEffect transition="in" filter="strips(downRight)">
                                      <p:cBhvr>
                                        <p:cTn id="14" dur="500"/>
                                        <p:tgtEl>
                                          <p:spTgt spid="1027">
                                            <p:txEl>
                                              <p:pRg st="1" end="1"/>
                                            </p:txEl>
                                          </p:spTgt>
                                        </p:tgtEl>
                                      </p:cBhvr>
                                    </p:animEffect>
                                  </p:childTnLst>
                                </p:cTn>
                              </p:par>
                              <p:par>
                                <p:cTn id="15" presetID="18" presetClass="entr" presetSubtype="6"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strips(downRight)">
                                      <p:cBhvr>
                                        <p:cTn id="17" dur="500"/>
                                        <p:tgtEl>
                                          <p:spTgt spid="1027">
                                            <p:txEl>
                                              <p:pRg st="2" end="2"/>
                                            </p:txEl>
                                          </p:spTgt>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1027">
                                            <p:txEl>
                                              <p:pRg st="3" end="3"/>
                                            </p:txEl>
                                          </p:spTgt>
                                        </p:tgtEl>
                                        <p:attrNameLst>
                                          <p:attrName>style.visibility</p:attrName>
                                        </p:attrNameLst>
                                      </p:cBhvr>
                                      <p:to>
                                        <p:strVal val="visible"/>
                                      </p:to>
                                    </p:set>
                                    <p:animEffect transition="in" filter="strips(downRight)">
                                      <p:cBhvr>
                                        <p:cTn id="20" dur="500"/>
                                        <p:tgtEl>
                                          <p:spTgt spid="1027">
                                            <p:txEl>
                                              <p:pRg st="3" end="3"/>
                                            </p:txEl>
                                          </p:spTgt>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1027">
                                            <p:txEl>
                                              <p:pRg st="4" end="4"/>
                                            </p:txEl>
                                          </p:spTgt>
                                        </p:tgtEl>
                                        <p:attrNameLst>
                                          <p:attrName>style.visibility</p:attrName>
                                        </p:attrNameLst>
                                      </p:cBhvr>
                                      <p:to>
                                        <p:strVal val="visible"/>
                                      </p:to>
                                    </p:set>
                                    <p:animEffect transition="in" filter="strips(downRight)">
                                      <p:cBhvr>
                                        <p:cTn id="23"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bldLst>
  </p:timing>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cs typeface="Arial" charset="0"/>
        </a:defRPr>
      </a:lvl2pPr>
      <a:lvl3pPr algn="l" rtl="0" eaLnBrk="0" fontAlgn="base" hangingPunct="0">
        <a:spcBef>
          <a:spcPct val="0"/>
        </a:spcBef>
        <a:spcAft>
          <a:spcPct val="0"/>
        </a:spcAft>
        <a:buClr>
          <a:schemeClr val="tx1"/>
        </a:buClr>
        <a:defRPr sz="3200">
          <a:solidFill>
            <a:schemeClr val="tx1"/>
          </a:solidFill>
          <a:latin typeface="Arial" charset="0"/>
          <a:cs typeface="Arial" charset="0"/>
        </a:defRPr>
      </a:lvl3pPr>
      <a:lvl4pPr algn="l" rtl="0" eaLnBrk="0" fontAlgn="base" hangingPunct="0">
        <a:spcBef>
          <a:spcPct val="0"/>
        </a:spcBef>
        <a:spcAft>
          <a:spcPct val="0"/>
        </a:spcAft>
        <a:buClr>
          <a:schemeClr val="tx1"/>
        </a:buClr>
        <a:defRPr sz="3200">
          <a:solidFill>
            <a:schemeClr val="tx1"/>
          </a:solidFill>
          <a:latin typeface="Arial" charset="0"/>
          <a:cs typeface="Arial" charset="0"/>
        </a:defRPr>
      </a:lvl4pPr>
      <a:lvl5pPr algn="l" rtl="0" eaLnBrk="0" fontAlgn="base" hangingPunct="0">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4596F031-0090-44BB-A14E-EAC016070D8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811" r:id="rId1"/>
    <p:sldLayoutId id="2147485812" r:id="rId2"/>
    <p:sldLayoutId id="2147485813" r:id="rId3"/>
    <p:sldLayoutId id="2147485814" r:id="rId4"/>
    <p:sldLayoutId id="2147485815" r:id="rId5"/>
    <p:sldLayoutId id="2147485816" r:id="rId6"/>
    <p:sldLayoutId id="2147485817" r:id="rId7"/>
    <p:sldLayoutId id="2147485818" r:id="rId8"/>
    <p:sldLayoutId id="2147485819" r:id="rId9"/>
    <p:sldLayoutId id="2147485820" r:id="rId10"/>
    <p:sldLayoutId id="214748582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EACDB1D9-CA6D-437C-AE51-3B305C8A0E8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822" r:id="rId1"/>
    <p:sldLayoutId id="2147485823" r:id="rId2"/>
    <p:sldLayoutId id="2147485824" r:id="rId3"/>
    <p:sldLayoutId id="2147485825" r:id="rId4"/>
    <p:sldLayoutId id="2147485826" r:id="rId5"/>
    <p:sldLayoutId id="2147485827" r:id="rId6"/>
    <p:sldLayoutId id="2147485828" r:id="rId7"/>
    <p:sldLayoutId id="2147485829" r:id="rId8"/>
    <p:sldLayoutId id="2147485830" r:id="rId9"/>
    <p:sldLayoutId id="2147485831" r:id="rId10"/>
    <p:sldLayoutId id="214748583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2291" name="Rectangle 3"/>
          <p:cNvSpPr>
            <a:spLocks noGrp="1" noChangeArrowheads="1"/>
          </p:cNvSpPr>
          <p:nvPr>
            <p:ph type="body" idx="1"/>
          </p:nvPr>
        </p:nvSpPr>
        <p:spPr bwMode="auto">
          <a:xfrm>
            <a:off x="838200" y="1600200"/>
            <a:ext cx="7543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5364" name="Rectangle 4"/>
          <p:cNvSpPr>
            <a:spLocks noGrp="1" noChangeArrowheads="1"/>
          </p:cNvSpPr>
          <p:nvPr>
            <p:ph type="dt" sz="half" idx="2"/>
          </p:nvPr>
        </p:nvSpPr>
        <p:spPr bwMode="auto">
          <a:xfrm>
            <a:off x="838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15366" name="Rectangle 6"/>
          <p:cNvSpPr>
            <a:spLocks noGrp="1" noChangeArrowheads="1"/>
          </p:cNvSpPr>
          <p:nvPr>
            <p:ph type="sldNum" sz="quarter" idx="4"/>
          </p:nvPr>
        </p:nvSpPr>
        <p:spPr bwMode="auto">
          <a:xfrm>
            <a:off x="6172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1334746C-8905-45BD-A944-B617B828D03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833" r:id="rId1"/>
    <p:sldLayoutId id="2147485834" r:id="rId2"/>
    <p:sldLayoutId id="2147485835" r:id="rId3"/>
    <p:sldLayoutId id="2147485836" r:id="rId4"/>
    <p:sldLayoutId id="2147485837" r:id="rId5"/>
    <p:sldLayoutId id="2147485838" r:id="rId6"/>
    <p:sldLayoutId id="2147485839" r:id="rId7"/>
    <p:sldLayoutId id="2147485840" r:id="rId8"/>
    <p:sldLayoutId id="2147485841" r:id="rId9"/>
    <p:sldLayoutId id="2147485842" r:id="rId10"/>
    <p:sldLayoutId id="214748584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000B16"/>
        </a:solidFill>
        <a:effectLst/>
      </p:bgPr>
    </p:bg>
    <p:spTree>
      <p:nvGrpSpPr>
        <p:cNvPr id="1" name=""/>
        <p:cNvGrpSpPr/>
        <p:nvPr/>
      </p:nvGrpSpPr>
      <p:grpSpPr>
        <a:xfrm>
          <a:off x="0" y="0"/>
          <a:ext cx="0" cy="0"/>
          <a:chOff x="0" y="0"/>
          <a:chExt cx="0" cy="0"/>
        </a:xfrm>
      </p:grpSpPr>
      <p:pic>
        <p:nvPicPr>
          <p:cNvPr id="13314" name="Picture 15" descr="C:\Documents and Settings\nshastry\Application Data\Microsoft\Media Catalog\Downloaded Clips\cl47\j0178949.jpg"/>
          <p:cNvPicPr>
            <a:picLocks noChangeAspect="1" noChangeArrowheads="1"/>
          </p:cNvPicPr>
          <p:nvPr/>
        </p:nvPicPr>
        <p:blipFill>
          <a:blip r:embed="rId13" cstate="print">
            <a:lum bright="-6000"/>
          </a:blip>
          <a:srcRect/>
          <a:stretch>
            <a:fillRect/>
          </a:stretch>
        </p:blipFill>
        <p:spPr bwMode="auto">
          <a:xfrm>
            <a:off x="7010400" y="0"/>
            <a:ext cx="21336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228600" y="228600"/>
            <a:ext cx="6553200" cy="11430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8" name="Rectangle 3"/>
          <p:cNvSpPr>
            <a:spLocks noGrp="1" noChangeArrowheads="1"/>
          </p:cNvSpPr>
          <p:nvPr>
            <p:ph type="body" idx="1"/>
          </p:nvPr>
        </p:nvSpPr>
        <p:spPr bwMode="auto">
          <a:xfrm>
            <a:off x="228600" y="1600200"/>
            <a:ext cx="6553200" cy="44958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 name="Rectangle 4"/>
          <p:cNvSpPr>
            <a:spLocks noGrp="1" noChangeArrowheads="1"/>
          </p:cNvSpPr>
          <p:nvPr>
            <p:ph type="dt" sz="half" idx="2"/>
          </p:nvPr>
        </p:nvSpPr>
        <p:spPr bwMode="auto">
          <a:xfrm>
            <a:off x="0" y="64008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smtClean="0">
                <a:solidFill>
                  <a:schemeClr val="bg1"/>
                </a:solidFill>
                <a:latin typeface="Trebuchet MS" pitchFamily="34" charset="0"/>
                <a:ea typeface="宋体" charset="-122"/>
              </a:defRPr>
            </a:lvl1pPr>
          </a:lstStyle>
          <a:p>
            <a:pPr>
              <a:defRPr/>
            </a:pPr>
            <a:fld id="{6843DE81-AC04-4915-8F72-2863F1E6D7E9}" type="datetimeFigureOut">
              <a:rPr lang="en-US"/>
              <a:pPr>
                <a:defRPr/>
              </a:pPr>
              <a:t>8/27/2020</a:t>
            </a:fld>
            <a:endParaRPr lang="en-US"/>
          </a:p>
        </p:txBody>
      </p:sp>
      <p:sp>
        <p:nvSpPr>
          <p:cNvPr id="1029" name="Rectangle 5"/>
          <p:cNvSpPr>
            <a:spLocks noGrp="1" noChangeArrowheads="1"/>
          </p:cNvSpPr>
          <p:nvPr>
            <p:ph type="ftr" sz="quarter" idx="3"/>
          </p:nvPr>
        </p:nvSpPr>
        <p:spPr bwMode="auto">
          <a:xfrm>
            <a:off x="2133600" y="6400800"/>
            <a:ext cx="46482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smtClean="0">
                <a:solidFill>
                  <a:schemeClr val="bg1"/>
                </a:solidFill>
                <a:latin typeface="+mn-lt"/>
                <a:ea typeface="宋体" charset="-122"/>
              </a:defRPr>
            </a:lvl1pPr>
          </a:lstStyle>
          <a:p>
            <a:pPr>
              <a:defRPr/>
            </a:pPr>
            <a:r>
              <a:rPr lang="en-US"/>
              <a:t>TAHER A. SULIMAN</a:t>
            </a:r>
          </a:p>
        </p:txBody>
      </p:sp>
      <p:sp>
        <p:nvSpPr>
          <p:cNvPr id="1030" name="Rectangle 6"/>
          <p:cNvSpPr>
            <a:spLocks noGrp="1" noChangeArrowheads="1"/>
          </p:cNvSpPr>
          <p:nvPr>
            <p:ph type="sldNum" sz="quarter" idx="4"/>
          </p:nvPr>
        </p:nvSpPr>
        <p:spPr bwMode="auto">
          <a:xfrm>
            <a:off x="7239000" y="64008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Trebuchet MS" pitchFamily="34" charset="0"/>
                <a:ea typeface="宋体" charset="-122"/>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5844" r:id="rId1"/>
    <p:sldLayoutId id="2147485845" r:id="rId2"/>
    <p:sldLayoutId id="2147485846" r:id="rId3"/>
    <p:sldLayoutId id="2147485847" r:id="rId4"/>
    <p:sldLayoutId id="2147485848" r:id="rId5"/>
    <p:sldLayoutId id="2147485849" r:id="rId6"/>
    <p:sldLayoutId id="2147485850" r:id="rId7"/>
    <p:sldLayoutId id="2147485851" r:id="rId8"/>
    <p:sldLayoutId id="2147485852" r:id="rId9"/>
    <p:sldLayoutId id="2147485853" r:id="rId10"/>
    <p:sldLayoutId id="2147485854" r:id="rId11"/>
  </p:sldLayoutIdLst>
  <p:txStyles>
    <p:titleStyle>
      <a:lvl1pPr algn="ctr" rtl="0" fontAlgn="base">
        <a:spcBef>
          <a:spcPct val="0"/>
        </a:spcBef>
        <a:spcAft>
          <a:spcPct val="0"/>
        </a:spcAft>
        <a:defRPr sz="4400">
          <a:solidFill>
            <a:schemeClr val="bg1"/>
          </a:solidFill>
          <a:latin typeface="+mj-lt"/>
          <a:ea typeface="+mj-ea"/>
          <a:cs typeface="+mj-cs"/>
        </a:defRPr>
      </a:lvl1pPr>
      <a:lvl2pPr algn="ctr" rtl="0" fontAlgn="base">
        <a:spcBef>
          <a:spcPct val="0"/>
        </a:spcBef>
        <a:spcAft>
          <a:spcPct val="0"/>
        </a:spcAft>
        <a:defRPr sz="4400">
          <a:solidFill>
            <a:schemeClr val="bg1"/>
          </a:solidFill>
          <a:latin typeface="Trebuchet MS" pitchFamily="34" charset="0"/>
        </a:defRPr>
      </a:lvl2pPr>
      <a:lvl3pPr algn="ctr" rtl="0" fontAlgn="base">
        <a:spcBef>
          <a:spcPct val="0"/>
        </a:spcBef>
        <a:spcAft>
          <a:spcPct val="0"/>
        </a:spcAft>
        <a:defRPr sz="4400">
          <a:solidFill>
            <a:schemeClr val="bg1"/>
          </a:solidFill>
          <a:latin typeface="Trebuchet MS" pitchFamily="34" charset="0"/>
        </a:defRPr>
      </a:lvl3pPr>
      <a:lvl4pPr algn="ctr" rtl="0" fontAlgn="base">
        <a:spcBef>
          <a:spcPct val="0"/>
        </a:spcBef>
        <a:spcAft>
          <a:spcPct val="0"/>
        </a:spcAft>
        <a:defRPr sz="4400">
          <a:solidFill>
            <a:schemeClr val="bg1"/>
          </a:solidFill>
          <a:latin typeface="Trebuchet MS" pitchFamily="34" charset="0"/>
        </a:defRPr>
      </a:lvl4pPr>
      <a:lvl5pPr algn="ctr" rtl="0" fontAlgn="base">
        <a:spcBef>
          <a:spcPct val="0"/>
        </a:spcBef>
        <a:spcAft>
          <a:spcPct val="0"/>
        </a:spcAft>
        <a:defRPr sz="4400">
          <a:solidFill>
            <a:schemeClr val="bg1"/>
          </a:solidFill>
          <a:latin typeface="Trebuchet MS" pitchFamily="34" charset="0"/>
        </a:defRPr>
      </a:lvl5pPr>
      <a:lvl6pPr marL="457200" algn="ctr" rtl="0" eaLnBrk="1" fontAlgn="base" hangingPunct="1">
        <a:spcBef>
          <a:spcPct val="0"/>
        </a:spcBef>
        <a:spcAft>
          <a:spcPct val="0"/>
        </a:spcAft>
        <a:defRPr sz="4400">
          <a:solidFill>
            <a:schemeClr val="bg1"/>
          </a:solidFill>
          <a:latin typeface="Trebuchet MS" pitchFamily="34" charset="0"/>
        </a:defRPr>
      </a:lvl6pPr>
      <a:lvl7pPr marL="914400" algn="ctr" rtl="0" eaLnBrk="1" fontAlgn="base" hangingPunct="1">
        <a:spcBef>
          <a:spcPct val="0"/>
        </a:spcBef>
        <a:spcAft>
          <a:spcPct val="0"/>
        </a:spcAft>
        <a:defRPr sz="4400">
          <a:solidFill>
            <a:schemeClr val="bg1"/>
          </a:solidFill>
          <a:latin typeface="Trebuchet MS" pitchFamily="34" charset="0"/>
        </a:defRPr>
      </a:lvl7pPr>
      <a:lvl8pPr marL="1371600" algn="ctr" rtl="0" eaLnBrk="1" fontAlgn="base" hangingPunct="1">
        <a:spcBef>
          <a:spcPct val="0"/>
        </a:spcBef>
        <a:spcAft>
          <a:spcPct val="0"/>
        </a:spcAft>
        <a:defRPr sz="4400">
          <a:solidFill>
            <a:schemeClr val="bg1"/>
          </a:solidFill>
          <a:latin typeface="Trebuchet MS" pitchFamily="34" charset="0"/>
        </a:defRPr>
      </a:lvl8pPr>
      <a:lvl9pPr marL="1828800" algn="ctr" rtl="0" eaLnBrk="1" fontAlgn="base" hangingPunct="1">
        <a:spcBef>
          <a:spcPct val="0"/>
        </a:spcBef>
        <a:spcAft>
          <a:spcPct val="0"/>
        </a:spcAft>
        <a:defRPr sz="4400">
          <a:solidFill>
            <a:schemeClr val="bg1"/>
          </a:solidFill>
          <a:latin typeface="Trebuchet MS" pitchFamily="34" charset="0"/>
        </a:defRPr>
      </a:lvl9pPr>
    </p:titleStyle>
    <p:bodyStyle>
      <a:lvl1pPr marL="342900" indent="-342900" algn="l" rtl="0" fontAlgn="base">
        <a:spcBef>
          <a:spcPct val="20000"/>
        </a:spcBef>
        <a:spcAft>
          <a:spcPct val="0"/>
        </a:spcAft>
        <a:buChar char="•"/>
        <a:defRPr sz="3200">
          <a:solidFill>
            <a:schemeClr val="bg1"/>
          </a:solidFill>
          <a:latin typeface="+mn-lt"/>
          <a:ea typeface="+mn-ea"/>
          <a:cs typeface="+mn-cs"/>
        </a:defRPr>
      </a:lvl1pPr>
      <a:lvl2pPr marL="742950" indent="-285750" algn="l" rtl="0" fontAlgn="base">
        <a:spcBef>
          <a:spcPct val="20000"/>
        </a:spcBef>
        <a:spcAft>
          <a:spcPct val="0"/>
        </a:spcAft>
        <a:buChar char="–"/>
        <a:defRPr sz="2800">
          <a:solidFill>
            <a:schemeClr val="bg1"/>
          </a:solidFill>
          <a:latin typeface="+mn-lt"/>
        </a:defRPr>
      </a:lvl2pPr>
      <a:lvl3pPr marL="1143000" indent="-228600" algn="l" rtl="0" fontAlgn="base">
        <a:spcBef>
          <a:spcPct val="20000"/>
        </a:spcBef>
        <a:spcAft>
          <a:spcPct val="0"/>
        </a:spcAft>
        <a:buChar char="•"/>
        <a:defRPr sz="2400">
          <a:solidFill>
            <a:schemeClr val="bg1"/>
          </a:solidFill>
          <a:latin typeface="+mn-lt"/>
        </a:defRPr>
      </a:lvl3pPr>
      <a:lvl4pPr marL="1600200" indent="-228600" algn="l" rtl="0" fontAlgn="base">
        <a:spcBef>
          <a:spcPct val="20000"/>
        </a:spcBef>
        <a:spcAft>
          <a:spcPct val="0"/>
        </a:spcAft>
        <a:buChar char="–"/>
        <a:defRPr sz="2000">
          <a:solidFill>
            <a:schemeClr val="bg1"/>
          </a:solidFill>
          <a:latin typeface="+mn-lt"/>
        </a:defRPr>
      </a:lvl4pPr>
      <a:lvl5pPr marL="2057400" indent="-228600" algn="l" rtl="0" fontAlgn="base">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051"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2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663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663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D68EC34-D776-4AFF-B817-7DA5DAFD1142}"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5723" r:id="rId1"/>
    <p:sldLayoutId id="2147485724" r:id="rId2"/>
    <p:sldLayoutId id="2147485725" r:id="rId3"/>
    <p:sldLayoutId id="2147485726" r:id="rId4"/>
    <p:sldLayoutId id="2147485727" r:id="rId5"/>
    <p:sldLayoutId id="2147485728" r:id="rId6"/>
    <p:sldLayoutId id="2147485729" r:id="rId7"/>
    <p:sldLayoutId id="2147485730" r:id="rId8"/>
    <p:sldLayoutId id="2147485731" r:id="rId9"/>
    <p:sldLayoutId id="2147485732" r:id="rId10"/>
    <p:sldLayoutId id="2147485733" r:id="rId11"/>
  </p:sldLayoutIdLst>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fld id="{ED81495C-5A6F-4A6F-8690-334CAB53485F}" type="datetimeFigureOut">
              <a:rPr lang="en-US"/>
              <a:pPr>
                <a:defRPr/>
              </a:pPr>
              <a:t>8/27/2020</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r>
              <a:rPr lang="en-US"/>
              <a:t>TAHER A. SULIMAN</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5734" r:id="rId1"/>
    <p:sldLayoutId id="2147485735" r:id="rId2"/>
    <p:sldLayoutId id="2147485736" r:id="rId3"/>
    <p:sldLayoutId id="2147485737" r:id="rId4"/>
    <p:sldLayoutId id="2147485738" r:id="rId5"/>
    <p:sldLayoutId id="2147485739" r:id="rId6"/>
    <p:sldLayoutId id="2147485740" r:id="rId7"/>
    <p:sldLayoutId id="2147485741" r:id="rId8"/>
    <p:sldLayoutId id="2147485742" r:id="rId9"/>
    <p:sldLayoutId id="2147485743" r:id="rId10"/>
    <p:sldLayoutId id="214748574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8F407B54-3299-4AFC-BC99-5E095956452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745" r:id="rId1"/>
    <p:sldLayoutId id="2147485746" r:id="rId2"/>
    <p:sldLayoutId id="2147485747" r:id="rId3"/>
    <p:sldLayoutId id="2147485748" r:id="rId4"/>
    <p:sldLayoutId id="2147485749" r:id="rId5"/>
    <p:sldLayoutId id="2147485750" r:id="rId6"/>
    <p:sldLayoutId id="2147485751" r:id="rId7"/>
    <p:sldLayoutId id="2147485752" r:id="rId8"/>
    <p:sldLayoutId id="2147485753" r:id="rId9"/>
    <p:sldLayoutId id="2147485754" r:id="rId10"/>
    <p:sldLayoutId id="214748575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D8E23B64-60FA-4CD3-80BA-D70A5737138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756" r:id="rId1"/>
    <p:sldLayoutId id="2147485757" r:id="rId2"/>
    <p:sldLayoutId id="2147485758" r:id="rId3"/>
    <p:sldLayoutId id="2147485759" r:id="rId4"/>
    <p:sldLayoutId id="2147485760" r:id="rId5"/>
    <p:sldLayoutId id="2147485761" r:id="rId6"/>
    <p:sldLayoutId id="2147485762" r:id="rId7"/>
    <p:sldLayoutId id="2147485763" r:id="rId8"/>
    <p:sldLayoutId id="2147485764" r:id="rId9"/>
    <p:sldLayoutId id="2147485765" r:id="rId10"/>
    <p:sldLayoutId id="214748576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B4A3D95B-CD14-46A3-98A3-2A236F0E152A}"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767" r:id="rId1"/>
    <p:sldLayoutId id="2147485768" r:id="rId2"/>
    <p:sldLayoutId id="2147485769" r:id="rId3"/>
    <p:sldLayoutId id="2147485770" r:id="rId4"/>
    <p:sldLayoutId id="2147485771" r:id="rId5"/>
    <p:sldLayoutId id="2147485772" r:id="rId6"/>
    <p:sldLayoutId id="2147485773" r:id="rId7"/>
    <p:sldLayoutId id="2147485774" r:id="rId8"/>
    <p:sldLayoutId id="2147485775" r:id="rId9"/>
    <p:sldLayoutId id="2147485776" r:id="rId10"/>
    <p:sldLayoutId id="214748577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7171" name="Rectangle 3"/>
          <p:cNvSpPr>
            <a:spLocks noGrp="1" noChangeArrowheads="1"/>
          </p:cNvSpPr>
          <p:nvPr>
            <p:ph type="body" idx="1"/>
          </p:nvPr>
        </p:nvSpPr>
        <p:spPr bwMode="auto">
          <a:xfrm>
            <a:off x="838200" y="1600200"/>
            <a:ext cx="7543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5364" name="Rectangle 4"/>
          <p:cNvSpPr>
            <a:spLocks noGrp="1" noChangeArrowheads="1"/>
          </p:cNvSpPr>
          <p:nvPr>
            <p:ph type="dt" sz="half" idx="2"/>
          </p:nvPr>
        </p:nvSpPr>
        <p:spPr bwMode="auto">
          <a:xfrm>
            <a:off x="838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15366" name="Rectangle 6"/>
          <p:cNvSpPr>
            <a:spLocks noGrp="1" noChangeArrowheads="1"/>
          </p:cNvSpPr>
          <p:nvPr>
            <p:ph type="sldNum" sz="quarter" idx="4"/>
          </p:nvPr>
        </p:nvSpPr>
        <p:spPr bwMode="auto">
          <a:xfrm>
            <a:off x="6172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D49D4CD9-6F19-4C0C-900C-B50E2CC9505A}"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778" r:id="rId1"/>
    <p:sldLayoutId id="2147485779" r:id="rId2"/>
    <p:sldLayoutId id="2147485780" r:id="rId3"/>
    <p:sldLayoutId id="2147485781" r:id="rId4"/>
    <p:sldLayoutId id="2147485782" r:id="rId5"/>
    <p:sldLayoutId id="2147485783" r:id="rId6"/>
    <p:sldLayoutId id="2147485784" r:id="rId7"/>
    <p:sldLayoutId id="2147485785" r:id="rId8"/>
    <p:sldLayoutId id="2147485786" r:id="rId9"/>
    <p:sldLayoutId id="2147485787" r:id="rId10"/>
    <p:sldLayoutId id="214748578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fld id="{9D6287BF-DE84-47F7-BC5C-DF88178C806E}" type="datetimeFigureOut">
              <a:rPr lang="en-US"/>
              <a:pPr>
                <a:defRPr/>
              </a:pPr>
              <a:t>8/27/2020</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r>
              <a:rPr lang="en-US"/>
              <a:t>TAHER A. SULIMAN</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5789" r:id="rId1"/>
    <p:sldLayoutId id="2147485790" r:id="rId2"/>
    <p:sldLayoutId id="2147485791" r:id="rId3"/>
    <p:sldLayoutId id="2147485792" r:id="rId4"/>
    <p:sldLayoutId id="2147485793" r:id="rId5"/>
    <p:sldLayoutId id="2147485794" r:id="rId6"/>
    <p:sldLayoutId id="2147485795" r:id="rId7"/>
    <p:sldLayoutId id="2147485796" r:id="rId8"/>
    <p:sldLayoutId id="2147485797" r:id="rId9"/>
    <p:sldLayoutId id="2147485798" r:id="rId10"/>
    <p:sldLayoutId id="214748579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921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US" altLang="zh-CN"/>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US" altLang="zh-CN"/>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57A02BCD-1498-4575-8338-51390E7BE97D}"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5800" r:id="rId1"/>
    <p:sldLayoutId id="2147485801" r:id="rId2"/>
    <p:sldLayoutId id="2147485802" r:id="rId3"/>
    <p:sldLayoutId id="2147485803" r:id="rId4"/>
    <p:sldLayoutId id="2147485804" r:id="rId5"/>
    <p:sldLayoutId id="2147485805" r:id="rId6"/>
    <p:sldLayoutId id="2147485806" r:id="rId7"/>
    <p:sldLayoutId id="2147485807" r:id="rId8"/>
    <p:sldLayoutId id="2147485808" r:id="rId9"/>
    <p:sldLayoutId id="2147485809" r:id="rId10"/>
    <p:sldLayoutId id="214748581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13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1524000"/>
            <a:ext cx="8610600" cy="2133600"/>
          </a:xfrm>
          <a:effectLst>
            <a:outerShdw dist="35921" dir="2700000" algn="ctr" rotWithShape="0">
              <a:schemeClr val="bg2">
                <a:alpha val="50000"/>
              </a:schemeClr>
            </a:outerShdw>
          </a:effectLst>
        </p:spPr>
        <p:txBody>
          <a:bodyPr>
            <a:noAutofit/>
          </a:bodyPr>
          <a:lstStyle/>
          <a:p>
            <a:pPr algn="ctr" fontAlgn="auto">
              <a:spcAft>
                <a:spcPts val="0"/>
              </a:spcAft>
              <a:defRPr/>
            </a:pPr>
            <a:r>
              <a:rPr lang="en-US" b="1" dirty="0" smtClean="0">
                <a:solidFill>
                  <a:srgbClr val="FFFF00"/>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TOXICITY OF THERAPEUTIC AGENTS </a:t>
            </a:r>
          </a:p>
        </p:txBody>
      </p:sp>
      <p:sp>
        <p:nvSpPr>
          <p:cNvPr id="4" name="Subtitle 3"/>
          <p:cNvSpPr>
            <a:spLocks noGrp="1"/>
          </p:cNvSpPr>
          <p:nvPr>
            <p:ph type="subTitle" idx="1"/>
          </p:nvPr>
        </p:nvSpPr>
        <p:spPr/>
        <p:txBody>
          <a:bodyPr/>
          <a:lstStyle/>
          <a:p>
            <a:pPr algn="r"/>
            <a:r>
              <a:rPr lang="ar-LY" sz="2400" dirty="0" err="1" smtClean="0">
                <a:latin typeface="Times New Roman" pitchFamily="18" charset="0"/>
                <a:cs typeface="Times New Roman" pitchFamily="18" charset="0"/>
              </a:rPr>
              <a:t>د.</a:t>
            </a:r>
            <a:r>
              <a:rPr lang="ar-LY" sz="2400" dirty="0" smtClean="0">
                <a:latin typeface="Times New Roman" pitchFamily="18" charset="0"/>
                <a:cs typeface="Times New Roman" pitchFamily="18" charset="0"/>
              </a:rPr>
              <a:t> سمير </a:t>
            </a:r>
            <a:r>
              <a:rPr lang="ar-LY" sz="2400" dirty="0" err="1" smtClean="0">
                <a:latin typeface="Times New Roman" pitchFamily="18" charset="0"/>
                <a:cs typeface="Times New Roman" pitchFamily="18" charset="0"/>
              </a:rPr>
              <a:t>المرغني</a:t>
            </a:r>
            <a:r>
              <a:rPr lang="ar-LY" sz="2400" dirty="0" smtClean="0">
                <a:latin typeface="Times New Roman" pitchFamily="18" charset="0"/>
                <a:cs typeface="Times New Roman" pitchFamily="18" charset="0"/>
              </a:rPr>
              <a:t>- </a:t>
            </a:r>
            <a:r>
              <a:rPr lang="ar-LY" sz="2400" dirty="0" err="1" smtClean="0">
                <a:latin typeface="Times New Roman" pitchFamily="18" charset="0"/>
                <a:cs typeface="Times New Roman" pitchFamily="18" charset="0"/>
              </a:rPr>
              <a:t>دكتوراة</a:t>
            </a:r>
            <a:r>
              <a:rPr lang="ar-LY" sz="2400" dirty="0" smtClean="0">
                <a:latin typeface="Times New Roman" pitchFamily="18" charset="0"/>
                <a:cs typeface="Times New Roman" pitchFamily="18" charset="0"/>
              </a:rPr>
              <a:t> في البصمة الوراثية-بريطانيا </a:t>
            </a:r>
            <a:endParaRPr lang="en-GB" sz="2400" dirty="0" smtClean="0">
              <a:latin typeface="Times New Roman" pitchFamily="18" charset="0"/>
              <a:cs typeface="Times New Roman" pitchFamily="18" charset="0"/>
            </a:endParaRPr>
          </a:p>
          <a:p>
            <a:pPr algn="r"/>
            <a:r>
              <a:rPr lang="ar-LY" sz="2400" dirty="0" smtClean="0">
                <a:latin typeface="Times New Roman" pitchFamily="18" charset="0"/>
                <a:cs typeface="Times New Roman" pitchFamily="18" charset="0"/>
              </a:rPr>
              <a:t>استاذ مساعد-كلية </a:t>
            </a:r>
            <a:r>
              <a:rPr lang="ar-LY" sz="2400" dirty="0" err="1" smtClean="0">
                <a:latin typeface="Times New Roman" pitchFamily="18" charset="0"/>
                <a:cs typeface="Times New Roman" pitchFamily="18" charset="0"/>
              </a:rPr>
              <a:t>الطب </a:t>
            </a:r>
            <a:r>
              <a:rPr lang="ar-LY" sz="2400" dirty="0" smtClean="0">
                <a:latin typeface="Times New Roman" pitchFamily="18" charset="0"/>
                <a:cs typeface="Times New Roman" pitchFamily="18" charset="0"/>
              </a:rPr>
              <a:t>-جامعة بنغازي</a:t>
            </a:r>
          </a:p>
          <a:p>
            <a:pPr algn="r"/>
            <a:r>
              <a:rPr lang="ar-LY" sz="2400" dirty="0" smtClean="0">
                <a:latin typeface="Times New Roman" pitchFamily="18" charset="0"/>
                <a:cs typeface="Times New Roman" pitchFamily="18" charset="0"/>
              </a:rPr>
              <a:t>رئيس قسم الطب الشرعي والسموم-كلية الطب-جامعة </a:t>
            </a:r>
            <a:r>
              <a:rPr lang="ar-LY" sz="2400" dirty="0" err="1" smtClean="0">
                <a:latin typeface="Times New Roman" pitchFamily="18" charset="0"/>
                <a:cs typeface="Times New Roman" pitchFamily="18" charset="0"/>
              </a:rPr>
              <a:t>اجدابيا</a:t>
            </a:r>
            <a:endParaRPr lang="en-GB" sz="2400" dirty="0" smtClean="0">
              <a:latin typeface="Times New Roman" pitchFamily="18" charset="0"/>
              <a:cs typeface="Times New Roman" pitchFamily="18" charset="0"/>
            </a:endParaRPr>
          </a:p>
          <a:p>
            <a:pPr algn="r"/>
            <a:r>
              <a:rPr lang="ar-LY" sz="2400" b="1" dirty="0" smtClean="0">
                <a:latin typeface="Times New Roman" pitchFamily="18" charset="0"/>
                <a:cs typeface="Times New Roman" pitchFamily="18" charset="0"/>
              </a:rPr>
              <a:t>والجامعة الدولية الليبية للعلوم الطبية</a:t>
            </a:r>
            <a:endParaRPr lang="en-US" sz="2400" dirty="0" smtClean="0">
              <a:latin typeface="Times New Roman" pitchFamily="18" charset="0"/>
              <a:cs typeface="Times New Roman" pitchFamily="18" charset="0"/>
            </a:endParaRPr>
          </a:p>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itle 1"/>
          <p:cNvSpPr>
            <a:spLocks noGrp="1"/>
          </p:cNvSpPr>
          <p:nvPr>
            <p:ph type="title"/>
          </p:nvPr>
        </p:nvSpPr>
        <p:spPr>
          <a:xfrm>
            <a:off x="1905000" y="274638"/>
            <a:ext cx="7239000" cy="639762"/>
          </a:xfrm>
        </p:spPr>
        <p:txBody>
          <a:bodyPr>
            <a:normAutofit fontScale="90000"/>
          </a:bodyPr>
          <a:lstStyle/>
          <a:p>
            <a:pPr algn="r" fontAlgn="auto">
              <a:spcAft>
                <a:spcPts val="0"/>
              </a:spcAft>
              <a:defRPr/>
            </a:pPr>
            <a:r>
              <a:rPr lang="en-US" b="1" dirty="0" smtClean="0">
                <a:solidFill>
                  <a:schemeClr val="accent1">
                    <a:lumMod val="20000"/>
                    <a:lumOff val="80000"/>
                  </a:schemeClr>
                </a:solidFill>
                <a:effectLst>
                  <a:outerShdw blurRad="38100" dist="38100" dir="2700000" algn="tl">
                    <a:srgbClr val="000000">
                      <a:alpha val="43137"/>
                    </a:srgbClr>
                  </a:outerShdw>
                </a:effectLst>
              </a:rPr>
              <a:t>Mechanism of Toxicity</a:t>
            </a:r>
          </a:p>
        </p:txBody>
      </p:sp>
      <p:sp>
        <p:nvSpPr>
          <p:cNvPr id="18435" name="Content Placeholder 2"/>
          <p:cNvSpPr>
            <a:spLocks noGrp="1"/>
          </p:cNvSpPr>
          <p:nvPr>
            <p:ph idx="1"/>
          </p:nvPr>
        </p:nvSpPr>
        <p:spPr>
          <a:xfrm>
            <a:off x="228600" y="1295400"/>
            <a:ext cx="8686800" cy="4953000"/>
          </a:xfrm>
        </p:spPr>
        <p:txBody>
          <a:bodyPr>
            <a:normAutofit fontScale="92500" lnSpcReduction="20000"/>
          </a:bodyPr>
          <a:lstStyle/>
          <a:p>
            <a:pPr>
              <a:lnSpc>
                <a:spcPct val="150000"/>
              </a:lnSpc>
              <a:defRPr/>
            </a:pPr>
            <a:r>
              <a:rPr lang="en-US" sz="2800" b="1" dirty="0" smtClean="0">
                <a:solidFill>
                  <a:srgbClr val="FFFF00"/>
                </a:solidFill>
              </a:rPr>
              <a:t>Difference between children &amp; Adults</a:t>
            </a:r>
          </a:p>
          <a:p>
            <a:pPr>
              <a:lnSpc>
                <a:spcPct val="150000"/>
              </a:lnSpc>
              <a:defRPr/>
            </a:pPr>
            <a:r>
              <a:rPr lang="en-US" sz="2800" b="1" dirty="0" smtClean="0">
                <a:solidFill>
                  <a:srgbClr val="FFFF00"/>
                </a:solidFill>
              </a:rPr>
              <a:t>Respiratory center stimulation leads to </a:t>
            </a:r>
            <a:r>
              <a:rPr lang="en-US" sz="2800" b="1" dirty="0" err="1" smtClean="0">
                <a:solidFill>
                  <a:srgbClr val="FFFF00"/>
                </a:solidFill>
              </a:rPr>
              <a:t>tachypnea</a:t>
            </a:r>
            <a:r>
              <a:rPr lang="en-US" sz="2800" b="1" dirty="0" smtClean="0">
                <a:solidFill>
                  <a:srgbClr val="FFFF00"/>
                </a:solidFill>
              </a:rPr>
              <a:t> &amp; </a:t>
            </a:r>
            <a:r>
              <a:rPr lang="en-US" sz="2800" b="1" dirty="0" err="1" smtClean="0">
                <a:solidFill>
                  <a:srgbClr val="FFFF00"/>
                </a:solidFill>
              </a:rPr>
              <a:t>hyperpnea</a:t>
            </a:r>
            <a:r>
              <a:rPr lang="en-US" b="1" dirty="0" smtClean="0">
                <a:solidFill>
                  <a:srgbClr val="FFFF00"/>
                </a:solidFill>
              </a:rPr>
              <a:t>.</a:t>
            </a:r>
          </a:p>
          <a:p>
            <a:pPr>
              <a:lnSpc>
                <a:spcPct val="150000"/>
              </a:lnSpc>
              <a:defRPr/>
            </a:pPr>
            <a:r>
              <a:rPr lang="en-US" b="1" dirty="0" smtClean="0"/>
              <a:t>Excessive wash of CO2 leads to respiratory alkalosis which is compensated by renal excretion of HCO3 </a:t>
            </a:r>
          </a:p>
          <a:p>
            <a:r>
              <a:rPr lang="en-US" b="1" dirty="0" smtClean="0">
                <a:solidFill>
                  <a:schemeClr val="accent1">
                    <a:lumMod val="40000"/>
                    <a:lumOff val="60000"/>
                  </a:schemeClr>
                </a:solidFill>
              </a:rPr>
              <a:t>Adult patients with acute poisoning usually present with a mixed respiratory alkalosis &amp; metabolic acidosis</a:t>
            </a:r>
            <a:endParaRPr lang="en-US" b="1" u="sng" dirty="0" smtClean="0">
              <a:solidFill>
                <a:schemeClr val="accent1">
                  <a:lumMod val="40000"/>
                  <a:lumOff val="60000"/>
                </a:schemeClr>
              </a:solidFill>
            </a:endParaRPr>
          </a:p>
          <a:p>
            <a:pPr>
              <a:lnSpc>
                <a:spcPct val="150000"/>
              </a:lnSpc>
              <a:defRPr/>
            </a:pPr>
            <a:endParaRPr lang="en-US" b="1" dirty="0" smtClean="0">
              <a:solidFill>
                <a:srgbClr val="000099"/>
              </a:solidFill>
            </a:endParaRPr>
          </a:p>
          <a:p>
            <a:pPr>
              <a:lnSpc>
                <a:spcPct val="150000"/>
              </a:lnSpc>
              <a:buFont typeface="Wingdings" pitchFamily="2" charset="2"/>
              <a:buNone/>
              <a:defRPr/>
            </a:pPr>
            <a:endParaRPr lang="en-US" sz="2800" b="1" dirty="0" smtClean="0">
              <a:solidFill>
                <a:srgbClr val="000099"/>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03263" y="319088"/>
            <a:ext cx="8440737" cy="595312"/>
          </a:xfrm>
        </p:spPr>
        <p:txBody>
          <a:bodyPr>
            <a:normAutofit fontScale="90000"/>
          </a:bodyPr>
          <a:lstStyle/>
          <a:p>
            <a:pPr algn="r" fontAlgn="auto">
              <a:spcAft>
                <a:spcPts val="0"/>
              </a:spcAft>
              <a:defRPr/>
            </a:pPr>
            <a:r>
              <a:rPr lang="en-US" sz="6600" b="1" dirty="0" smtClean="0">
                <a:solidFill>
                  <a:srgbClr val="FFFF00"/>
                </a:solidFill>
              </a:rPr>
              <a:t>Clinical features</a:t>
            </a:r>
          </a:p>
        </p:txBody>
      </p:sp>
      <p:sp>
        <p:nvSpPr>
          <p:cNvPr id="36867" name="Rectangle 7"/>
          <p:cNvSpPr>
            <a:spLocks noGrp="1" noChangeArrowheads="1"/>
          </p:cNvSpPr>
          <p:nvPr>
            <p:ph idx="1"/>
          </p:nvPr>
        </p:nvSpPr>
        <p:spPr>
          <a:xfrm>
            <a:off x="0" y="1143000"/>
            <a:ext cx="8991600" cy="5410200"/>
          </a:xfrm>
        </p:spPr>
        <p:txBody>
          <a:bodyPr/>
          <a:lstStyle/>
          <a:p>
            <a:pPr>
              <a:buSzPct val="65000"/>
              <a:buFont typeface="Wingdings" pitchFamily="2" charset="2"/>
              <a:buChar char="n"/>
              <a:defRPr/>
            </a:pPr>
            <a:r>
              <a:rPr lang="en-US" sz="2200" b="1" dirty="0" smtClean="0">
                <a:solidFill>
                  <a:srgbClr val="00CC66"/>
                </a:solidFill>
              </a:rPr>
              <a:t>CNS</a:t>
            </a:r>
            <a:r>
              <a:rPr lang="en-US" sz="2200" b="1" dirty="0" smtClean="0">
                <a:solidFill>
                  <a:srgbClr val="FFFF00"/>
                </a:solidFill>
              </a:rPr>
              <a:t>: tinnitus, decreased hearing, vertigo, hallucinations, agitation, hyperactivity, delirium, stupor, coma, lethargy, seizures, cerebral edema, SIADH</a:t>
            </a:r>
          </a:p>
          <a:p>
            <a:pPr>
              <a:buSzPct val="65000"/>
              <a:buFontTx/>
              <a:buNone/>
              <a:defRPr/>
            </a:pPr>
            <a:endParaRPr lang="en-US" sz="2200" b="1" dirty="0" smtClean="0">
              <a:solidFill>
                <a:srgbClr val="000099"/>
              </a:solidFill>
            </a:endParaRPr>
          </a:p>
          <a:p>
            <a:pPr>
              <a:buSzPct val="65000"/>
              <a:buFont typeface="Wingdings" pitchFamily="2" charset="2"/>
              <a:buChar char="n"/>
              <a:defRPr/>
            </a:pPr>
            <a:r>
              <a:rPr lang="en-US" sz="2200" b="1" dirty="0" smtClean="0">
                <a:solidFill>
                  <a:srgbClr val="00CC66"/>
                </a:solidFill>
              </a:rPr>
              <a:t>Hem</a:t>
            </a:r>
            <a:r>
              <a:rPr lang="en-US" sz="2200" b="1" dirty="0" smtClean="0">
                <a:solidFill>
                  <a:srgbClr val="FFFF00"/>
                </a:solidFill>
              </a:rPr>
              <a:t>: </a:t>
            </a:r>
            <a:r>
              <a:rPr lang="en-US" sz="2200" b="1" dirty="0" err="1" smtClean="0">
                <a:solidFill>
                  <a:srgbClr val="FFFF00"/>
                </a:solidFill>
              </a:rPr>
              <a:t>hypoprothrombinemia</a:t>
            </a:r>
            <a:r>
              <a:rPr lang="en-US" sz="2200" b="1" dirty="0" smtClean="0">
                <a:solidFill>
                  <a:srgbClr val="FFFF00"/>
                </a:solidFill>
              </a:rPr>
              <a:t>, platelet dysfunction and bleeding</a:t>
            </a:r>
          </a:p>
          <a:p>
            <a:pPr marL="708025" lvl="1" indent="-342900">
              <a:buSzPct val="65000"/>
              <a:buFont typeface="Wingdings" pitchFamily="2" charset="2"/>
              <a:buChar char="n"/>
              <a:defRPr/>
            </a:pPr>
            <a:r>
              <a:rPr lang="en-US" sz="2200" b="1" dirty="0" smtClean="0"/>
              <a:t>small doses inhibition of platelet aggregation occurs </a:t>
            </a:r>
            <a:r>
              <a:rPr lang="en-US" sz="2200" b="1" dirty="0" smtClean="0">
                <a:sym typeface="Symbol" pitchFamily="18" charset="2"/>
              </a:rPr>
              <a:t></a:t>
            </a:r>
            <a:r>
              <a:rPr lang="en-US" sz="2200" b="1" dirty="0" smtClean="0"/>
              <a:t> </a:t>
            </a:r>
            <a:r>
              <a:rPr lang="en-US" sz="2200" b="1" dirty="0" smtClean="0">
                <a:sym typeface="Wingdings 3" pitchFamily="18" charset="2"/>
              </a:rPr>
              <a:t></a:t>
            </a:r>
            <a:r>
              <a:rPr lang="en-US" sz="2200" b="1" dirty="0" smtClean="0"/>
              <a:t>BT. lasts for 4-7 days till new platelets are formed</a:t>
            </a:r>
          </a:p>
          <a:p>
            <a:pPr marL="708025" lvl="1" indent="-342900">
              <a:buSzPct val="65000"/>
              <a:buFont typeface="Wingdings" pitchFamily="2" charset="2"/>
              <a:buChar char="n"/>
              <a:defRPr/>
            </a:pPr>
            <a:r>
              <a:rPr lang="en-US" sz="2200" b="1" dirty="0" smtClean="0"/>
              <a:t>large doses </a:t>
            </a:r>
            <a:r>
              <a:rPr lang="en-US" sz="2200" b="1" dirty="0" err="1" smtClean="0"/>
              <a:t>salicylates</a:t>
            </a:r>
            <a:r>
              <a:rPr lang="en-US" sz="2200" b="1" dirty="0" smtClean="0"/>
              <a:t> are changed in the intestine into a </a:t>
            </a:r>
            <a:r>
              <a:rPr lang="en-US" sz="2200" b="1" dirty="0" err="1" smtClean="0"/>
              <a:t>dicumarol</a:t>
            </a:r>
            <a:r>
              <a:rPr lang="en-US" sz="2200" b="1" dirty="0" smtClean="0"/>
              <a:t> like substance </a:t>
            </a:r>
            <a:r>
              <a:rPr lang="en-US" sz="2200" b="1" dirty="0" smtClean="0">
                <a:sym typeface="Symbol" pitchFamily="18" charset="2"/>
              </a:rPr>
              <a:t></a:t>
            </a:r>
            <a:r>
              <a:rPr lang="en-US" sz="2200" b="1" dirty="0" smtClean="0"/>
              <a:t> interferes with </a:t>
            </a:r>
            <a:r>
              <a:rPr lang="en-US" sz="2200" b="1" dirty="0" err="1" smtClean="0"/>
              <a:t>vit</a:t>
            </a:r>
            <a:r>
              <a:rPr lang="en-US" sz="2200" b="1" dirty="0" smtClean="0"/>
              <a:t>. K </a:t>
            </a:r>
            <a:r>
              <a:rPr lang="en-US" sz="2200" b="1" dirty="0" smtClean="0">
                <a:sym typeface="Symbol" pitchFamily="18" charset="2"/>
              </a:rPr>
              <a:t></a:t>
            </a:r>
            <a:r>
              <a:rPr lang="en-US" sz="2200" b="1" dirty="0" smtClean="0"/>
              <a:t> </a:t>
            </a:r>
            <a:r>
              <a:rPr lang="en-US" sz="2200" b="1" dirty="0" smtClean="0">
                <a:sym typeface="Symbol" pitchFamily="18" charset="2"/>
              </a:rPr>
              <a:t></a:t>
            </a:r>
            <a:r>
              <a:rPr lang="en-US" sz="2200" b="1" dirty="0" smtClean="0"/>
              <a:t> hepatic synthesis of </a:t>
            </a:r>
            <a:r>
              <a:rPr lang="en-US" sz="2200" b="1" dirty="0" err="1" smtClean="0"/>
              <a:t>prothrombin</a:t>
            </a:r>
            <a:r>
              <a:rPr lang="en-US" sz="2200" b="1" dirty="0" smtClean="0"/>
              <a:t> </a:t>
            </a:r>
            <a:r>
              <a:rPr lang="en-US" sz="2200" b="1" dirty="0" smtClean="0">
                <a:sym typeface="Symbol" pitchFamily="18" charset="2"/>
              </a:rPr>
              <a:t></a:t>
            </a:r>
            <a:r>
              <a:rPr lang="en-US" sz="2200" b="1" dirty="0" smtClean="0"/>
              <a:t> </a:t>
            </a:r>
            <a:r>
              <a:rPr lang="en-US" sz="2200" b="1" dirty="0" smtClean="0">
                <a:sym typeface="Wingdings 3" pitchFamily="18" charset="2"/>
              </a:rPr>
              <a:t></a:t>
            </a:r>
            <a:r>
              <a:rPr lang="en-US" sz="2200" b="1" dirty="0" smtClean="0"/>
              <a:t> PT</a:t>
            </a:r>
          </a:p>
          <a:p>
            <a:pPr marL="708025" lvl="1" indent="-342900">
              <a:buSzPct val="65000"/>
              <a:buFont typeface="Wingdings 2" pitchFamily="18" charset="2"/>
              <a:buNone/>
              <a:defRPr/>
            </a:pPr>
            <a:endParaRPr lang="en-US" sz="2200" b="1" dirty="0" smtClean="0">
              <a:solidFill>
                <a:srgbClr val="000099"/>
              </a:solidFill>
            </a:endParaRPr>
          </a:p>
          <a:p>
            <a:pPr>
              <a:buSzPct val="65000"/>
              <a:buFont typeface="Wingdings" pitchFamily="2" charset="2"/>
              <a:buChar char="n"/>
              <a:defRPr/>
            </a:pPr>
            <a:r>
              <a:rPr lang="en-US" sz="2200" b="1" dirty="0" smtClean="0">
                <a:solidFill>
                  <a:srgbClr val="00CC66"/>
                </a:solidFill>
              </a:rPr>
              <a:t>GI</a:t>
            </a:r>
            <a:r>
              <a:rPr lang="en-US" sz="2200" b="1" dirty="0" smtClean="0">
                <a:solidFill>
                  <a:srgbClr val="FFFF00"/>
                </a:solidFill>
              </a:rPr>
              <a:t>: n/v, hemorrhagic gastritis, decreased GI motility, </a:t>
            </a:r>
            <a:r>
              <a:rPr lang="en-US" sz="2200" b="1" dirty="0" err="1" smtClean="0">
                <a:solidFill>
                  <a:srgbClr val="FFFF00"/>
                </a:solidFill>
              </a:rPr>
              <a:t>pylorospasm</a:t>
            </a:r>
            <a:r>
              <a:rPr lang="en-US" sz="2200" b="1" dirty="0" smtClean="0">
                <a:solidFill>
                  <a:srgbClr val="FFFF00"/>
                </a:solidFill>
              </a:rPr>
              <a:t>, abnormal LFTs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277813"/>
            <a:ext cx="8686800" cy="650875"/>
          </a:xfrm>
        </p:spPr>
        <p:txBody>
          <a:bodyPr>
            <a:normAutofit fontScale="90000"/>
          </a:bodyPr>
          <a:lstStyle/>
          <a:p>
            <a:pPr algn="r" fontAlgn="auto">
              <a:spcAft>
                <a:spcPts val="0"/>
              </a:spcAft>
              <a:defRPr/>
            </a:pPr>
            <a:r>
              <a:rPr lang="en-US" sz="6600" b="1" dirty="0" smtClean="0">
                <a:solidFill>
                  <a:schemeClr val="tx2"/>
                </a:solidFill>
                <a:effectLst>
                  <a:outerShdw blurRad="38100" dist="38100" dir="2700000" algn="tl">
                    <a:srgbClr val="000000">
                      <a:alpha val="43137"/>
                    </a:srgbClr>
                  </a:outerShdw>
                </a:effectLst>
              </a:rPr>
              <a:t>Treatment</a:t>
            </a:r>
          </a:p>
        </p:txBody>
      </p:sp>
      <p:sp>
        <p:nvSpPr>
          <p:cNvPr id="59395" name="Rectangle 3"/>
          <p:cNvSpPr>
            <a:spLocks noGrp="1" noChangeArrowheads="1"/>
          </p:cNvSpPr>
          <p:nvPr>
            <p:ph idx="1"/>
          </p:nvPr>
        </p:nvSpPr>
        <p:spPr>
          <a:xfrm>
            <a:off x="228600" y="304800"/>
            <a:ext cx="8763000" cy="6172200"/>
          </a:xfrm>
        </p:spPr>
        <p:txBody>
          <a:bodyPr>
            <a:normAutofit/>
          </a:bodyPr>
          <a:lstStyle/>
          <a:p>
            <a:pPr marL="274320" indent="-274320" fontAlgn="auto">
              <a:lnSpc>
                <a:spcPct val="80000"/>
              </a:lnSpc>
              <a:spcAft>
                <a:spcPts val="0"/>
              </a:spcAft>
              <a:buFont typeface="Wingdings" pitchFamily="2" charset="2"/>
              <a:buNone/>
              <a:defRPr/>
            </a:pPr>
            <a:r>
              <a:rPr lang="en-US" sz="2000" b="1" i="1" dirty="0" smtClean="0">
                <a:solidFill>
                  <a:srgbClr val="FFFF00"/>
                </a:solidFill>
                <a:effectLst>
                  <a:outerShdw blurRad="38100" dist="38100" dir="2700000" algn="tl">
                    <a:srgbClr val="FFFFFF"/>
                  </a:outerShdw>
                </a:effectLst>
              </a:rPr>
              <a:t>GIT decontamination</a:t>
            </a:r>
            <a:r>
              <a:rPr lang="en-US" sz="2000" b="1" dirty="0" smtClean="0">
                <a:solidFill>
                  <a:srgbClr val="FFFF00"/>
                </a:solidFill>
                <a:effectLst>
                  <a:outerShdw blurRad="38100" dist="38100" dir="2700000" algn="tl">
                    <a:srgbClr val="FFFFFF"/>
                  </a:outerShdw>
                </a:effectLst>
              </a:rPr>
              <a:t> </a:t>
            </a:r>
          </a:p>
          <a:p>
            <a:pPr marL="274320" indent="-274320" fontAlgn="auto">
              <a:lnSpc>
                <a:spcPct val="80000"/>
              </a:lnSpc>
              <a:spcAft>
                <a:spcPts val="0"/>
              </a:spcAft>
              <a:buFont typeface="Wingdings" pitchFamily="2" charset="2"/>
              <a:buNone/>
              <a:defRPr/>
            </a:pPr>
            <a:r>
              <a:rPr lang="en-US" sz="2000" b="1" i="1" dirty="0" smtClean="0">
                <a:solidFill>
                  <a:srgbClr val="FFFF00"/>
                </a:solidFill>
              </a:rPr>
              <a:t>AC, s</a:t>
            </a:r>
            <a:r>
              <a:rPr lang="en-US" sz="2000" b="1" dirty="0" smtClean="0">
                <a:solidFill>
                  <a:srgbClr val="FFFF00"/>
                </a:solidFill>
              </a:rPr>
              <a:t>ome authors recommend gastric lavage in all symptomatic patients regardless of time of ingestion. Repeated doses of charcoal may enhance salicylate elimination.</a:t>
            </a:r>
          </a:p>
          <a:p>
            <a:pPr marL="274320" indent="-274320" fontAlgn="auto">
              <a:lnSpc>
                <a:spcPct val="80000"/>
              </a:lnSpc>
              <a:spcAft>
                <a:spcPts val="0"/>
              </a:spcAft>
              <a:buFont typeface="Wingdings" pitchFamily="2" charset="2"/>
              <a:buNone/>
              <a:defRPr/>
            </a:pPr>
            <a:r>
              <a:rPr lang="en-US" sz="2000" b="1" i="1" dirty="0" smtClean="0">
                <a:solidFill>
                  <a:srgbClr val="FFFF00"/>
                </a:solidFill>
              </a:rPr>
              <a:t>Whole bowel irrigation</a:t>
            </a:r>
            <a:r>
              <a:rPr lang="en-US" sz="2000" b="1" dirty="0" smtClean="0">
                <a:solidFill>
                  <a:srgbClr val="FFFF00"/>
                </a:solidFill>
              </a:rPr>
              <a:t> is more effective in reducing absorption of aspirin enteric-coated tablets.</a:t>
            </a:r>
            <a:endParaRPr lang="en-US" sz="2000" b="1" i="1" dirty="0" smtClean="0">
              <a:solidFill>
                <a:srgbClr val="FFFF00"/>
              </a:solidFill>
            </a:endParaRPr>
          </a:p>
          <a:p>
            <a:pPr marL="274320" indent="-274320" fontAlgn="auto">
              <a:lnSpc>
                <a:spcPct val="80000"/>
              </a:lnSpc>
              <a:spcAft>
                <a:spcPts val="0"/>
              </a:spcAft>
              <a:buFont typeface="Wingdings" pitchFamily="2" charset="2"/>
              <a:buNone/>
              <a:defRPr/>
            </a:pPr>
            <a:endParaRPr lang="en-US" sz="2000" b="1" i="1" dirty="0" smtClean="0">
              <a:solidFill>
                <a:srgbClr val="FFFF00"/>
              </a:solidFill>
            </a:endParaRPr>
          </a:p>
          <a:p>
            <a:pPr marL="274320" indent="-274320" fontAlgn="auto">
              <a:lnSpc>
                <a:spcPct val="80000"/>
              </a:lnSpc>
              <a:spcAft>
                <a:spcPts val="0"/>
              </a:spcAft>
              <a:buFont typeface="Wingdings" pitchFamily="2" charset="2"/>
              <a:buNone/>
              <a:defRPr/>
            </a:pPr>
            <a:r>
              <a:rPr lang="en-US" sz="2000" b="1" i="1" dirty="0" smtClean="0">
                <a:solidFill>
                  <a:srgbClr val="FFFF00"/>
                </a:solidFill>
                <a:effectLst>
                  <a:outerShdw blurRad="38100" dist="38100" dir="2700000" algn="tl">
                    <a:srgbClr val="FFFFFF"/>
                  </a:outerShdw>
                </a:effectLst>
              </a:rPr>
              <a:t>Urinary alkalization</a:t>
            </a:r>
            <a:endParaRPr lang="en-US" sz="2000" b="1" dirty="0" smtClean="0">
              <a:solidFill>
                <a:srgbClr val="FFFF00"/>
              </a:solidFill>
              <a:effectLst>
                <a:outerShdw blurRad="38100" dist="38100" dir="2700000" algn="tl">
                  <a:srgbClr val="FFFFFF"/>
                </a:outerShdw>
              </a:effectLst>
            </a:endParaRPr>
          </a:p>
          <a:p>
            <a:pPr marL="274320" indent="-274320" fontAlgn="auto">
              <a:lnSpc>
                <a:spcPct val="80000"/>
              </a:lnSpc>
              <a:spcAft>
                <a:spcPts val="0"/>
              </a:spcAft>
              <a:buFont typeface="Wingdings" pitchFamily="2" charset="2"/>
              <a:buNone/>
              <a:defRPr/>
            </a:pPr>
            <a:r>
              <a:rPr lang="en-US" sz="2000" b="1" i="1" dirty="0" smtClean="0">
                <a:solidFill>
                  <a:srgbClr val="FFFF00"/>
                </a:solidFill>
                <a:effectLst>
                  <a:outerShdw blurRad="38100" dist="38100" dir="2700000" algn="tl">
                    <a:srgbClr val="FFFFFF"/>
                  </a:outerShdw>
                </a:effectLst>
              </a:rPr>
              <a:t>Haemodialysis</a:t>
            </a:r>
            <a:r>
              <a:rPr lang="en-US" sz="2000" b="1" dirty="0" smtClean="0">
                <a:solidFill>
                  <a:srgbClr val="FFFF00"/>
                </a:solidFill>
                <a:effectLst>
                  <a:outerShdw blurRad="38100" dist="38100" dir="2700000" algn="tl">
                    <a:srgbClr val="FFFFFF"/>
                  </a:outerShdw>
                </a:effectLst>
              </a:rPr>
              <a:t>: </a:t>
            </a:r>
          </a:p>
          <a:p>
            <a:pPr marL="274320" indent="-274320" fontAlgn="auto">
              <a:lnSpc>
                <a:spcPct val="80000"/>
              </a:lnSpc>
              <a:spcAft>
                <a:spcPts val="0"/>
              </a:spcAft>
              <a:buFont typeface="Wingdings 3"/>
              <a:buChar char=""/>
              <a:defRPr/>
            </a:pPr>
            <a:r>
              <a:rPr lang="en-US" sz="2000" b="1" dirty="0" smtClean="0">
                <a:solidFill>
                  <a:srgbClr val="FFFF00"/>
                </a:solidFill>
              </a:rPr>
              <a:t>salicylate levels &gt;90-100 mg/dL after acute overdose</a:t>
            </a:r>
          </a:p>
          <a:p>
            <a:pPr marL="274320" indent="-274320" fontAlgn="auto">
              <a:lnSpc>
                <a:spcPct val="80000"/>
              </a:lnSpc>
              <a:spcAft>
                <a:spcPts val="0"/>
              </a:spcAft>
              <a:buFont typeface="Wingdings 3"/>
              <a:buChar char=""/>
              <a:defRPr/>
            </a:pPr>
            <a:r>
              <a:rPr lang="en-US" sz="2000" b="1" dirty="0" smtClean="0">
                <a:solidFill>
                  <a:srgbClr val="FFFF00"/>
                </a:solidFill>
              </a:rPr>
              <a:t> &gt;40-50 mg/dL in chronic toxicity</a:t>
            </a:r>
          </a:p>
          <a:p>
            <a:pPr marL="274320" indent="-274320" fontAlgn="auto">
              <a:lnSpc>
                <a:spcPct val="80000"/>
              </a:lnSpc>
              <a:spcAft>
                <a:spcPts val="0"/>
              </a:spcAft>
              <a:buFont typeface="Wingdings 3"/>
              <a:buChar char=""/>
              <a:defRPr/>
            </a:pPr>
            <a:r>
              <a:rPr lang="en-US" sz="2000" b="1" dirty="0" smtClean="0">
                <a:solidFill>
                  <a:srgbClr val="FFFF00"/>
                </a:solidFill>
              </a:rPr>
              <a:t>severe fluid or electrolyte disturbances</a:t>
            </a:r>
          </a:p>
          <a:p>
            <a:pPr marL="274320" indent="-274320" fontAlgn="auto">
              <a:lnSpc>
                <a:spcPct val="80000"/>
              </a:lnSpc>
              <a:spcAft>
                <a:spcPts val="0"/>
              </a:spcAft>
              <a:buFont typeface="Wingdings 3"/>
              <a:buChar char=""/>
              <a:defRPr/>
            </a:pPr>
            <a:r>
              <a:rPr lang="en-US" sz="2000" b="1" dirty="0" smtClean="0">
                <a:solidFill>
                  <a:srgbClr val="FFFF00"/>
                </a:solidFill>
              </a:rPr>
              <a:t>inability to eliminate the salicylate. </a:t>
            </a:r>
          </a:p>
          <a:p>
            <a:pPr marL="274320" indent="-274320" fontAlgn="auto">
              <a:lnSpc>
                <a:spcPct val="80000"/>
              </a:lnSpc>
              <a:spcAft>
                <a:spcPts val="0"/>
              </a:spcAft>
              <a:buFont typeface="Wingdings" pitchFamily="2" charset="2"/>
              <a:buNone/>
              <a:defRPr/>
            </a:pPr>
            <a:endParaRPr lang="en-US" sz="2000" b="1" dirty="0" smtClean="0">
              <a:solidFill>
                <a:srgbClr val="FFFF00"/>
              </a:solidFill>
              <a:effectLst>
                <a:outerShdw blurRad="38100" dist="38100" dir="2700000" algn="tl">
                  <a:srgbClr val="FFFFFF"/>
                </a:outerShdw>
              </a:effectLst>
            </a:endParaRPr>
          </a:p>
          <a:p>
            <a:pPr marL="274320" indent="-274320" fontAlgn="auto">
              <a:lnSpc>
                <a:spcPct val="80000"/>
              </a:lnSpc>
              <a:spcAft>
                <a:spcPts val="0"/>
              </a:spcAft>
              <a:buFont typeface="Wingdings" pitchFamily="2" charset="2"/>
              <a:buNone/>
              <a:defRPr/>
            </a:pPr>
            <a:r>
              <a:rPr lang="en-US" sz="2000" b="1" dirty="0" smtClean="0">
                <a:solidFill>
                  <a:srgbClr val="FFFF00"/>
                </a:solidFill>
                <a:effectLst>
                  <a:outerShdw blurRad="38100" dist="38100" dir="2700000" algn="tl">
                    <a:srgbClr val="FFFFFF"/>
                  </a:outerShdw>
                </a:effectLst>
              </a:rPr>
              <a:t>Supportive treatment</a:t>
            </a:r>
          </a:p>
          <a:p>
            <a:pPr marL="274320" indent="-274320" fontAlgn="auto">
              <a:lnSpc>
                <a:spcPct val="80000"/>
              </a:lnSpc>
              <a:spcAft>
                <a:spcPts val="0"/>
              </a:spcAft>
              <a:buFont typeface="Wingdings" pitchFamily="2" charset="2"/>
              <a:buNone/>
              <a:defRPr/>
            </a:pPr>
            <a:r>
              <a:rPr lang="en-US" sz="2000" b="1" dirty="0" smtClean="0">
                <a:solidFill>
                  <a:srgbClr val="FFFF00"/>
                </a:solidFill>
              </a:rPr>
              <a:t>Correction of hypoglycemia in severe cases</a:t>
            </a:r>
          </a:p>
          <a:p>
            <a:pPr marL="274320" indent="-274320" fontAlgn="auto">
              <a:lnSpc>
                <a:spcPct val="80000"/>
              </a:lnSpc>
              <a:spcAft>
                <a:spcPts val="0"/>
              </a:spcAft>
              <a:buFont typeface="Wingdings" pitchFamily="2" charset="2"/>
              <a:buNone/>
              <a:defRPr/>
            </a:pPr>
            <a:r>
              <a:rPr lang="en-US" sz="2000" b="1" dirty="0" smtClean="0">
                <a:solidFill>
                  <a:srgbClr val="FFFF00"/>
                </a:solidFill>
              </a:rPr>
              <a:t>Correction of dehydration and electrolyte disturbances</a:t>
            </a:r>
          </a:p>
          <a:p>
            <a:pPr marL="274320" indent="-274320" fontAlgn="auto">
              <a:lnSpc>
                <a:spcPct val="80000"/>
              </a:lnSpc>
              <a:spcAft>
                <a:spcPts val="0"/>
              </a:spcAft>
              <a:buFont typeface="Wingdings" pitchFamily="2" charset="2"/>
              <a:buNone/>
              <a:defRPr/>
            </a:pPr>
            <a:r>
              <a:rPr lang="en-US" sz="2000" b="1" dirty="0" smtClean="0">
                <a:solidFill>
                  <a:srgbClr val="FFFF00"/>
                </a:solidFill>
              </a:rPr>
              <a:t> Vitamin K1</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676400"/>
            <a:ext cx="8991600" cy="2743200"/>
          </a:xfrm>
        </p:spPr>
        <p:txBody>
          <a:bodyPr/>
          <a:lstStyle/>
          <a:p>
            <a:pPr>
              <a:defRPr/>
            </a:pPr>
            <a:r>
              <a:rPr lang="en-US" sz="10000" b="1" dirty="0" smtClean="0">
                <a:effectLst>
                  <a:outerShdw blurRad="38100" dist="38100" dir="2700000" algn="tl">
                    <a:srgbClr val="000000">
                      <a:alpha val="43137"/>
                    </a:srgbClr>
                  </a:outerShdw>
                </a:effectLst>
                <a:latin typeface="Resident Evil" pitchFamily="34" charset="0"/>
              </a:rPr>
              <a:t>ACETAMINOPHEN TOXICITY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a:xfrm>
            <a:off x="0" y="533400"/>
            <a:ext cx="9144000" cy="5791200"/>
          </a:xfrm>
        </p:spPr>
        <p:txBody>
          <a:bodyPr/>
          <a:lstStyle/>
          <a:p>
            <a:pPr>
              <a:defRPr/>
            </a:pPr>
            <a:r>
              <a:rPr lang="en-US" sz="3600" b="1" dirty="0" smtClean="0"/>
              <a:t>Widely used in adults &amp; commonly used drug in pediatrics. </a:t>
            </a:r>
          </a:p>
          <a:p>
            <a:pPr>
              <a:defRPr/>
            </a:pPr>
            <a:r>
              <a:rPr lang="en-US" sz="3600" b="1" dirty="0" smtClean="0"/>
              <a:t>Chemical structure is N-acetyl-p-aminophenol </a:t>
            </a:r>
          </a:p>
          <a:p>
            <a:pPr>
              <a:defRPr/>
            </a:pPr>
            <a:r>
              <a:rPr lang="en-US" sz="3600" b="1" dirty="0" smtClean="0"/>
              <a:t>Maximum daily dose is 4 g in adults &amp; 90 mg/kg in children. </a:t>
            </a:r>
          </a:p>
          <a:p>
            <a:pPr>
              <a:defRPr/>
            </a:pPr>
            <a:r>
              <a:rPr lang="en-US" sz="3600" b="1" dirty="0" smtClean="0"/>
              <a:t>A single ingestion of 7.5 g (adult) or more than 150 mg/kg in a child is a potentially toxic dose of APAP.</a:t>
            </a:r>
            <a:r>
              <a:rPr lang="en-US" sz="3600" dirty="0" smtClean="0"/>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686800" cy="1143000"/>
          </a:xfrm>
        </p:spPr>
        <p:txBody>
          <a:bodyPr/>
          <a:lstStyle/>
          <a:p>
            <a:pPr algn="r">
              <a:defRPr/>
            </a:pPr>
            <a:r>
              <a:rPr lang="en-US" b="1" dirty="0" smtClean="0">
                <a:solidFill>
                  <a:srgbClr val="FFFF00"/>
                </a:solidFill>
                <a:effectLst>
                  <a:outerShdw blurRad="38100" dist="38100" dir="2700000" algn="tl">
                    <a:srgbClr val="000000">
                      <a:alpha val="43137"/>
                    </a:srgbClr>
                  </a:outerShdw>
                </a:effectLst>
                <a:latin typeface="Resident Evil" pitchFamily="34" charset="0"/>
              </a:rPr>
              <a:t>Mechanism of Action</a:t>
            </a:r>
          </a:p>
        </p:txBody>
      </p:sp>
      <p:sp>
        <p:nvSpPr>
          <p:cNvPr id="50179" name="Rectangle 8"/>
          <p:cNvSpPr>
            <a:spLocks noGrp="1" noChangeArrowheads="1"/>
          </p:cNvSpPr>
          <p:nvPr>
            <p:ph idx="1"/>
          </p:nvPr>
        </p:nvSpPr>
        <p:spPr>
          <a:xfrm>
            <a:off x="228600" y="1676400"/>
            <a:ext cx="8915400" cy="4419600"/>
          </a:xfrm>
        </p:spPr>
        <p:txBody>
          <a:bodyPr/>
          <a:lstStyle/>
          <a:p>
            <a:pPr>
              <a:buFontTx/>
              <a:buNone/>
              <a:defRPr/>
            </a:pPr>
            <a:r>
              <a:rPr lang="en-US" sz="4400" b="1" dirty="0" smtClean="0"/>
              <a:t>Central prostaglandin </a:t>
            </a:r>
            <a:r>
              <a:rPr lang="en-US" sz="4400" b="1" dirty="0" err="1" smtClean="0"/>
              <a:t>synthetase</a:t>
            </a:r>
            <a:r>
              <a:rPr lang="en-US" sz="4400" b="1" dirty="0" smtClean="0"/>
              <a:t> inhibitor</a:t>
            </a:r>
          </a:p>
          <a:p>
            <a:pPr>
              <a:defRPr/>
            </a:pPr>
            <a:r>
              <a:rPr lang="en-US" sz="4000" b="1" dirty="0" smtClean="0">
                <a:latin typeface="Arial Narrow" pitchFamily="34" charset="0"/>
                <a:sym typeface="Wingdings" pitchFamily="2" charset="2"/>
              </a:rPr>
              <a:t>analgesic</a:t>
            </a:r>
          </a:p>
          <a:p>
            <a:pPr>
              <a:defRPr/>
            </a:pPr>
            <a:r>
              <a:rPr lang="en-US" sz="4000" b="1" dirty="0" smtClean="0">
                <a:latin typeface="Arial Narrow" pitchFamily="34" charset="0"/>
                <a:sym typeface="Wingdings" pitchFamily="2" charset="2"/>
              </a:rPr>
              <a:t>antipyretic with weak anti-inflammatory properties.</a:t>
            </a:r>
            <a:endParaRPr lang="en-US" sz="3600" b="1" dirty="0" smtClean="0">
              <a:latin typeface="Arial Narrow" pitchFamily="34" charset="0"/>
              <a:sym typeface="Wingdings" pitchFamily="2" charset="2"/>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0"/>
            <a:ext cx="8686800" cy="731838"/>
          </a:xfrm>
        </p:spPr>
        <p:txBody>
          <a:bodyPr/>
          <a:lstStyle/>
          <a:p>
            <a:pPr algn="r">
              <a:defRPr/>
            </a:pPr>
            <a:r>
              <a:rPr lang="en-US" sz="6000" b="1" dirty="0" smtClean="0">
                <a:solidFill>
                  <a:srgbClr val="FFFF00"/>
                </a:solidFill>
                <a:effectLst>
                  <a:outerShdw blurRad="38100" dist="38100" dir="2700000" algn="tl">
                    <a:srgbClr val="000000">
                      <a:alpha val="43137"/>
                    </a:srgbClr>
                  </a:outerShdw>
                </a:effectLst>
                <a:latin typeface="Resident Evil" pitchFamily="34" charset="0"/>
              </a:rPr>
              <a:t>Metabolic Pathways</a:t>
            </a:r>
          </a:p>
        </p:txBody>
      </p:sp>
      <p:sp>
        <p:nvSpPr>
          <p:cNvPr id="4" name="Rectangle 6"/>
          <p:cNvSpPr>
            <a:spLocks noGrp="1" noChangeArrowheads="1"/>
          </p:cNvSpPr>
          <p:nvPr>
            <p:ph idx="1"/>
          </p:nvPr>
        </p:nvSpPr>
        <p:spPr>
          <a:xfrm>
            <a:off x="304800" y="1600200"/>
            <a:ext cx="8458200" cy="4873625"/>
          </a:xfrm>
        </p:spPr>
        <p:txBody>
          <a:bodyPr>
            <a:normAutofit fontScale="92500" lnSpcReduction="20000"/>
          </a:bodyPr>
          <a:lstStyle/>
          <a:p>
            <a:pPr marL="274320" indent="-274320" fontAlgn="auto">
              <a:spcAft>
                <a:spcPts val="0"/>
              </a:spcAft>
              <a:buFont typeface="Wingdings"/>
              <a:buChar char=""/>
              <a:defRPr/>
            </a:pPr>
            <a:r>
              <a:rPr lang="en-US" sz="2200" dirty="0">
                <a:solidFill>
                  <a:srgbClr val="FFFF00"/>
                </a:solidFill>
              </a:rPr>
              <a:t>Hepatic glucuronide conjugation(40-65%)			</a:t>
            </a:r>
            <a:r>
              <a:rPr lang="en-US" sz="2200" dirty="0" smtClean="0">
                <a:solidFill>
                  <a:srgbClr val="FFFF00"/>
                </a:solidFill>
              </a:rPr>
              <a:t>            </a:t>
            </a:r>
            <a:r>
              <a:rPr lang="en-US" sz="2600" b="1" dirty="0" smtClean="0">
                <a:solidFill>
                  <a:srgbClr val="FFFF00"/>
                </a:solidFill>
              </a:rPr>
              <a:t>90</a:t>
            </a:r>
            <a:r>
              <a:rPr lang="en-US" sz="2600" b="1" dirty="0">
                <a:solidFill>
                  <a:srgbClr val="FFFF00"/>
                </a:solidFill>
              </a:rPr>
              <a:t>%</a:t>
            </a:r>
          </a:p>
          <a:p>
            <a:pPr marL="274320" indent="-274320" fontAlgn="auto">
              <a:spcAft>
                <a:spcPts val="0"/>
              </a:spcAft>
              <a:buFont typeface="Wingdings"/>
              <a:buChar char=""/>
              <a:defRPr/>
            </a:pPr>
            <a:r>
              <a:rPr lang="en-US" sz="2200" dirty="0">
                <a:solidFill>
                  <a:srgbClr val="FFFF00"/>
                </a:solidFill>
              </a:rPr>
              <a:t>Hepatic sulfate conjugation(20-45%)</a:t>
            </a:r>
          </a:p>
          <a:p>
            <a:pPr marL="274320" indent="-274320" fontAlgn="auto">
              <a:spcAft>
                <a:spcPts val="0"/>
              </a:spcAft>
              <a:buFont typeface="Wingdings" pitchFamily="2" charset="2"/>
              <a:buNone/>
              <a:defRPr/>
            </a:pPr>
            <a:r>
              <a:rPr lang="en-US" sz="2200" dirty="0">
                <a:solidFill>
                  <a:srgbClr val="FFFF00"/>
                </a:solidFill>
              </a:rPr>
              <a:t> 	</a:t>
            </a:r>
            <a:r>
              <a:rPr lang="en-US" sz="2200" dirty="0" smtClean="0">
                <a:solidFill>
                  <a:srgbClr val="FFFF00"/>
                </a:solidFill>
                <a:sym typeface="Wingdings" pitchFamily="2" charset="2"/>
              </a:rPr>
              <a:t> </a:t>
            </a:r>
          </a:p>
          <a:p>
            <a:pPr marL="274320" indent="-274320" fontAlgn="auto">
              <a:spcAft>
                <a:spcPts val="0"/>
              </a:spcAft>
              <a:buFont typeface="Wingdings" pitchFamily="2" charset="2"/>
              <a:buNone/>
              <a:defRPr/>
            </a:pPr>
            <a:r>
              <a:rPr lang="en-US" sz="2200" dirty="0" smtClean="0">
                <a:solidFill>
                  <a:srgbClr val="FFFF00"/>
                </a:solidFill>
                <a:sym typeface="Wingdings" pitchFamily="2" charset="2"/>
              </a:rPr>
              <a:t>                    </a:t>
            </a:r>
          </a:p>
          <a:p>
            <a:pPr marL="274320" indent="-274320" fontAlgn="auto">
              <a:spcAft>
                <a:spcPts val="0"/>
              </a:spcAft>
              <a:buFont typeface="Wingdings"/>
              <a:buNone/>
              <a:defRPr/>
            </a:pPr>
            <a:r>
              <a:rPr lang="en-US" sz="2000" b="1" dirty="0" smtClean="0">
                <a:solidFill>
                  <a:srgbClr val="FFFF00"/>
                </a:solidFill>
                <a:sym typeface="Wingdings" pitchFamily="2" charset="2"/>
              </a:rPr>
              <a:t>                                     inactive </a:t>
            </a:r>
            <a:r>
              <a:rPr lang="en-US" sz="2000" b="1" dirty="0" smtClean="0">
                <a:solidFill>
                  <a:srgbClr val="FFFF00"/>
                </a:solidFill>
              </a:rPr>
              <a:t>metabolites excreted in the urine.</a:t>
            </a:r>
          </a:p>
          <a:p>
            <a:pPr marL="274320" indent="-274320" fontAlgn="auto">
              <a:spcAft>
                <a:spcPts val="0"/>
              </a:spcAft>
              <a:buFont typeface="Wingdings" pitchFamily="2" charset="2"/>
              <a:buNone/>
              <a:defRPr/>
            </a:pPr>
            <a:endParaRPr lang="en-US" sz="2200" b="1" dirty="0">
              <a:solidFill>
                <a:srgbClr val="FFFF00"/>
              </a:solidFill>
            </a:endParaRPr>
          </a:p>
          <a:p>
            <a:pPr marL="274320" indent="-274320" fontAlgn="auto">
              <a:spcAft>
                <a:spcPts val="0"/>
              </a:spcAft>
              <a:buFont typeface="Wingdings"/>
              <a:buChar char=""/>
              <a:defRPr/>
            </a:pPr>
            <a:r>
              <a:rPr lang="en-US" sz="2200" b="1" dirty="0">
                <a:solidFill>
                  <a:srgbClr val="FFFF00"/>
                </a:solidFill>
              </a:rPr>
              <a:t>Excretion of unchanged APAP in the urine (5%).</a:t>
            </a:r>
          </a:p>
          <a:p>
            <a:pPr marL="274320" indent="-274320" fontAlgn="auto">
              <a:spcAft>
                <a:spcPts val="0"/>
              </a:spcAft>
              <a:buFont typeface="Wingdings" pitchFamily="2" charset="2"/>
              <a:buNone/>
              <a:defRPr/>
            </a:pPr>
            <a:endParaRPr lang="en-US" sz="2200" b="1" dirty="0">
              <a:solidFill>
                <a:srgbClr val="FFFF00"/>
              </a:solidFill>
            </a:endParaRPr>
          </a:p>
          <a:p>
            <a:pPr marL="274320" indent="-274320" fontAlgn="auto">
              <a:spcAft>
                <a:spcPts val="0"/>
              </a:spcAft>
              <a:buFont typeface="Wingdings"/>
              <a:buChar char=""/>
              <a:defRPr/>
            </a:pPr>
            <a:r>
              <a:rPr lang="en-US" sz="2200" b="1" dirty="0">
                <a:solidFill>
                  <a:srgbClr val="FFFF00"/>
                </a:solidFill>
              </a:rPr>
              <a:t>Oxidation by </a:t>
            </a:r>
            <a:r>
              <a:rPr lang="en-US" sz="2200" b="1" dirty="0" err="1" smtClean="0">
                <a:solidFill>
                  <a:srgbClr val="FFFF00"/>
                </a:solidFill>
              </a:rPr>
              <a:t>Cytochrome</a:t>
            </a:r>
            <a:r>
              <a:rPr lang="en-US" sz="2200" b="1" dirty="0" smtClean="0">
                <a:solidFill>
                  <a:srgbClr val="FFFF00"/>
                </a:solidFill>
              </a:rPr>
              <a:t> </a:t>
            </a:r>
            <a:r>
              <a:rPr lang="en-US" sz="2200" b="1" dirty="0" err="1" smtClean="0">
                <a:solidFill>
                  <a:srgbClr val="FFFF00"/>
                </a:solidFill>
              </a:rPr>
              <a:t>oxidase</a:t>
            </a:r>
            <a:r>
              <a:rPr lang="en-US" sz="2200" b="1" dirty="0" smtClean="0">
                <a:solidFill>
                  <a:srgbClr val="FFFF00"/>
                </a:solidFill>
              </a:rPr>
              <a:t> P450 (</a:t>
            </a:r>
            <a:r>
              <a:rPr lang="en-US" sz="2200" b="1" dirty="0">
                <a:solidFill>
                  <a:srgbClr val="FFFF00"/>
                </a:solidFill>
              </a:rPr>
              <a:t>CYP 2E1, 1A2, and 3A4) to </a:t>
            </a:r>
            <a:r>
              <a:rPr lang="en-GB" i="1" dirty="0" smtClean="0"/>
              <a:t>N-acetyl-p-</a:t>
            </a:r>
            <a:r>
              <a:rPr lang="en-GB" i="1" dirty="0" err="1" smtClean="0"/>
              <a:t>benzoquinoneimine</a:t>
            </a:r>
            <a:r>
              <a:rPr lang="en-GB" i="1" dirty="0" smtClean="0"/>
              <a:t> (NAPQI)</a:t>
            </a:r>
            <a:endParaRPr lang="en-GB" dirty="0" smtClean="0"/>
          </a:p>
          <a:p>
            <a:pPr marL="274320" indent="-274320" fontAlgn="auto">
              <a:spcAft>
                <a:spcPts val="0"/>
              </a:spcAft>
              <a:buFont typeface="Wingdings"/>
              <a:buChar char=""/>
              <a:defRPr/>
            </a:pPr>
            <a:r>
              <a:rPr lang="en-US" b="1" dirty="0" smtClean="0">
                <a:solidFill>
                  <a:srgbClr val="FFFF00"/>
                </a:solidFill>
              </a:rPr>
              <a:t>NABQ</a:t>
            </a:r>
            <a:r>
              <a:rPr lang="en-US" sz="2200" b="1" dirty="0" smtClean="0">
                <a:solidFill>
                  <a:srgbClr val="FFFF00"/>
                </a:solidFill>
              </a:rPr>
              <a:t> </a:t>
            </a:r>
            <a:r>
              <a:rPr lang="en-US" sz="2200" b="1" dirty="0">
                <a:solidFill>
                  <a:srgbClr val="FFFF00"/>
                </a:solidFill>
              </a:rPr>
              <a:t>(5-15%) </a:t>
            </a:r>
          </a:p>
          <a:p>
            <a:pPr marL="274320" indent="-274320" fontAlgn="auto">
              <a:spcAft>
                <a:spcPts val="0"/>
              </a:spcAft>
              <a:buFont typeface="Wingdings" pitchFamily="2" charset="2"/>
              <a:buNone/>
              <a:defRPr/>
            </a:pPr>
            <a:r>
              <a:rPr lang="en-US" sz="2200" b="1" dirty="0">
                <a:solidFill>
                  <a:srgbClr val="FFFF00"/>
                </a:solidFill>
                <a:sym typeface="Wingdings" pitchFamily="2" charset="2"/>
              </a:rPr>
              <a:t>		 </a:t>
            </a:r>
            <a:r>
              <a:rPr lang="en-US" sz="2000" b="1" dirty="0">
                <a:solidFill>
                  <a:srgbClr val="FFFF00"/>
                </a:solidFill>
                <a:sym typeface="Wingdings" pitchFamily="2" charset="2"/>
              </a:rPr>
              <a:t>GSH combines with NAPQI </a:t>
            </a:r>
          </a:p>
          <a:p>
            <a:pPr marL="274320" indent="-274320" fontAlgn="auto">
              <a:spcAft>
                <a:spcPts val="0"/>
              </a:spcAft>
              <a:buFont typeface="Wingdings" pitchFamily="2" charset="2"/>
              <a:buNone/>
              <a:defRPr/>
            </a:pPr>
            <a:r>
              <a:rPr lang="en-US" sz="2000" b="1" dirty="0">
                <a:solidFill>
                  <a:srgbClr val="FFFF00"/>
                </a:solidFill>
                <a:sym typeface="Wingdings" pitchFamily="2" charset="2"/>
              </a:rPr>
              <a:t>		 nontoxic cysteine/mercaptate conjugates </a:t>
            </a:r>
          </a:p>
          <a:p>
            <a:pPr marL="274320" indent="-274320" fontAlgn="auto">
              <a:spcAft>
                <a:spcPts val="0"/>
              </a:spcAft>
              <a:buFont typeface="Wingdings" pitchFamily="2" charset="2"/>
              <a:buNone/>
              <a:defRPr/>
            </a:pPr>
            <a:r>
              <a:rPr lang="en-US" sz="2000" b="1" dirty="0">
                <a:solidFill>
                  <a:srgbClr val="FFFF00"/>
                </a:solidFill>
                <a:sym typeface="Wingdings" pitchFamily="2" charset="2"/>
              </a:rPr>
              <a:t>		 excreted in urine.</a:t>
            </a:r>
          </a:p>
        </p:txBody>
      </p:sp>
      <p:sp>
        <p:nvSpPr>
          <p:cNvPr id="6" name="Rounded Rectangle 5"/>
          <p:cNvSpPr/>
          <p:nvPr/>
        </p:nvSpPr>
        <p:spPr>
          <a:xfrm>
            <a:off x="685800" y="1371600"/>
            <a:ext cx="5715000" cy="1295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a:solidFill>
                  <a:schemeClr val="tx1"/>
                </a:solidFill>
              </a:rPr>
              <a:t>Hepatic glucuronide conjugation(40-65%)	</a:t>
            </a:r>
          </a:p>
          <a:p>
            <a:pPr>
              <a:defRPr/>
            </a:pPr>
            <a:r>
              <a:rPr lang="en-US" sz="2000" b="1" dirty="0">
                <a:solidFill>
                  <a:schemeClr val="tx1"/>
                </a:solidFill>
              </a:rPr>
              <a:t>Hepatic sulfate conjugation(20-45%)</a:t>
            </a:r>
          </a:p>
          <a:p>
            <a:pPr>
              <a:buFont typeface="Wingdings" pitchFamily="2" charset="2"/>
              <a:buNone/>
              <a:defRPr/>
            </a:pPr>
            <a:r>
              <a:rPr lang="en-US" sz="2000" b="1" dirty="0">
                <a:solidFill>
                  <a:srgbClr val="800000"/>
                </a:solidFill>
              </a:rPr>
              <a:t> 	</a:t>
            </a:r>
          </a:p>
        </p:txBody>
      </p:sp>
      <p:cxnSp>
        <p:nvCxnSpPr>
          <p:cNvPr id="8" name="Straight Arrow Connector 7"/>
          <p:cNvCxnSpPr>
            <a:stCxn id="6" idx="3"/>
          </p:cNvCxnSpPr>
          <p:nvPr/>
        </p:nvCxnSpPr>
        <p:spPr>
          <a:xfrm flipV="1">
            <a:off x="6400800" y="1981200"/>
            <a:ext cx="1143000" cy="38100"/>
          </a:xfrm>
          <a:prstGeom prst="straightConnector1">
            <a:avLst/>
          </a:prstGeom>
          <a:ln w="95250">
            <a:tailEnd type="arrow"/>
          </a:ln>
        </p:spPr>
        <p:style>
          <a:lnRef idx="1">
            <a:schemeClr val="accent1"/>
          </a:lnRef>
          <a:fillRef idx="0">
            <a:schemeClr val="accent1"/>
          </a:fillRef>
          <a:effectRef idx="0">
            <a:schemeClr val="accent1"/>
          </a:effectRef>
          <a:fontRef idx="minor">
            <a:schemeClr val="tx1"/>
          </a:fontRef>
        </p:style>
      </p:cxnSp>
      <p:sp>
        <p:nvSpPr>
          <p:cNvPr id="9" name="Down Arrow 8"/>
          <p:cNvSpPr/>
          <p:nvPr/>
        </p:nvSpPr>
        <p:spPr>
          <a:xfrm>
            <a:off x="2895600" y="2590800"/>
            <a:ext cx="533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Title 1"/>
          <p:cNvSpPr>
            <a:spLocks noGrp="1"/>
          </p:cNvSpPr>
          <p:nvPr>
            <p:ph type="title"/>
          </p:nvPr>
        </p:nvSpPr>
        <p:spPr>
          <a:xfrm>
            <a:off x="304800" y="304800"/>
            <a:ext cx="8839200" cy="609600"/>
          </a:xfrm>
        </p:spPr>
        <p:txBody>
          <a:bodyPr/>
          <a:lstStyle/>
          <a:p>
            <a:pPr algn="r">
              <a:defRPr/>
            </a:pPr>
            <a:r>
              <a:rPr lang="en-US" sz="3200" b="1" u="sng" dirty="0" smtClean="0">
                <a:solidFill>
                  <a:srgbClr val="FFFF00"/>
                </a:solidFill>
              </a:rPr>
              <a:t>Factors affecting </a:t>
            </a:r>
            <a:r>
              <a:rPr lang="en-US" sz="3200" b="1" u="sng" dirty="0" err="1" smtClean="0">
                <a:solidFill>
                  <a:srgbClr val="FFFF00"/>
                </a:solidFill>
              </a:rPr>
              <a:t>Acetaminophrn</a:t>
            </a:r>
            <a:r>
              <a:rPr lang="en-US" sz="3200" b="1" u="sng" dirty="0" smtClean="0">
                <a:solidFill>
                  <a:srgbClr val="FFFF00"/>
                </a:solidFill>
              </a:rPr>
              <a:t> metabolism</a:t>
            </a:r>
          </a:p>
        </p:txBody>
      </p:sp>
      <p:sp>
        <p:nvSpPr>
          <p:cNvPr id="52227" name="Rectangle 6"/>
          <p:cNvSpPr>
            <a:spLocks noGrp="1" noChangeArrowheads="1"/>
          </p:cNvSpPr>
          <p:nvPr>
            <p:ph idx="1"/>
          </p:nvPr>
        </p:nvSpPr>
        <p:spPr>
          <a:xfrm>
            <a:off x="304800" y="1371600"/>
            <a:ext cx="8839200" cy="5486400"/>
          </a:xfrm>
        </p:spPr>
        <p:txBody>
          <a:bodyPr/>
          <a:lstStyle/>
          <a:p>
            <a:pPr marL="273050" indent="-273050">
              <a:buFont typeface="Wingdings" pitchFamily="2" charset="2"/>
              <a:buChar char="ü"/>
              <a:defRPr/>
            </a:pPr>
            <a:r>
              <a:rPr lang="en-US" sz="2600" b="1" dirty="0" err="1" smtClean="0">
                <a:solidFill>
                  <a:srgbClr val="FFFF00"/>
                </a:solidFill>
              </a:rPr>
              <a:t>Upregulation</a:t>
            </a:r>
            <a:r>
              <a:rPr lang="en-US" sz="2600" b="1" dirty="0" smtClean="0">
                <a:solidFill>
                  <a:srgbClr val="FFFF00"/>
                </a:solidFill>
              </a:rPr>
              <a:t> (i.e. induction) of CYP 2E1 enzyme activity lead to more production of NABQ: </a:t>
            </a:r>
          </a:p>
          <a:p>
            <a:pPr marL="639763" lvl="1" indent="-273050">
              <a:buFont typeface="Wingdings" pitchFamily="2" charset="2"/>
              <a:buChar char="ü"/>
              <a:defRPr/>
            </a:pPr>
            <a:r>
              <a:rPr lang="en-US" sz="2200" b="1" dirty="0" smtClean="0">
                <a:solidFill>
                  <a:srgbClr val="FFFF00"/>
                </a:solidFill>
              </a:rPr>
              <a:t>smoking, </a:t>
            </a:r>
            <a:r>
              <a:rPr lang="en-US" sz="2200" b="1" dirty="0" err="1" smtClean="0">
                <a:solidFill>
                  <a:srgbClr val="FFFF00"/>
                </a:solidFill>
              </a:rPr>
              <a:t>barbituates</a:t>
            </a:r>
            <a:r>
              <a:rPr lang="en-US" sz="2200" b="1" dirty="0" smtClean="0">
                <a:solidFill>
                  <a:srgbClr val="FFFF00"/>
                </a:solidFill>
              </a:rPr>
              <a:t>, </a:t>
            </a:r>
            <a:r>
              <a:rPr lang="en-US" sz="2200" b="1" dirty="0" err="1" smtClean="0">
                <a:solidFill>
                  <a:srgbClr val="FFFF00"/>
                </a:solidFill>
              </a:rPr>
              <a:t>rifampin</a:t>
            </a:r>
            <a:r>
              <a:rPr lang="en-US" sz="2200" b="1" dirty="0" smtClean="0">
                <a:solidFill>
                  <a:srgbClr val="FFFF00"/>
                </a:solidFill>
              </a:rPr>
              <a:t>, </a:t>
            </a:r>
            <a:r>
              <a:rPr lang="en-US" sz="2200" b="1" dirty="0" err="1" smtClean="0">
                <a:solidFill>
                  <a:srgbClr val="FFFF00"/>
                </a:solidFill>
              </a:rPr>
              <a:t>carbamazepine</a:t>
            </a:r>
            <a:r>
              <a:rPr lang="en-US" sz="2200" b="1" dirty="0" smtClean="0">
                <a:solidFill>
                  <a:srgbClr val="FFFF00"/>
                </a:solidFill>
              </a:rPr>
              <a:t>, </a:t>
            </a:r>
            <a:r>
              <a:rPr lang="en-US" sz="2200" b="1" dirty="0" err="1" smtClean="0">
                <a:solidFill>
                  <a:srgbClr val="FFFF00"/>
                </a:solidFill>
              </a:rPr>
              <a:t>phenytoin</a:t>
            </a:r>
            <a:r>
              <a:rPr lang="en-US" sz="2200" b="1" dirty="0" smtClean="0">
                <a:solidFill>
                  <a:srgbClr val="FFFF00"/>
                </a:solidFill>
              </a:rPr>
              <a:t>, INH, </a:t>
            </a:r>
            <a:r>
              <a:rPr lang="en-US" sz="2200" b="1" u="sng" dirty="0" smtClean="0">
                <a:solidFill>
                  <a:srgbClr val="FFFF00"/>
                </a:solidFill>
              </a:rPr>
              <a:t>+</a:t>
            </a:r>
            <a:r>
              <a:rPr lang="en-US" sz="2200" b="1" dirty="0" smtClean="0">
                <a:solidFill>
                  <a:srgbClr val="FFFF00"/>
                </a:solidFill>
              </a:rPr>
              <a:t> ethanol </a:t>
            </a:r>
          </a:p>
          <a:p>
            <a:pPr marL="273050" indent="-273050">
              <a:buFont typeface="Wingdings" pitchFamily="2" charset="2"/>
              <a:buChar char="ü"/>
              <a:defRPr/>
            </a:pPr>
            <a:r>
              <a:rPr lang="en-US" sz="2600" b="1" dirty="0" smtClean="0">
                <a:solidFill>
                  <a:srgbClr val="FFFF00"/>
                </a:solidFill>
              </a:rPr>
              <a:t>Decreased glutathione stores: </a:t>
            </a:r>
            <a:r>
              <a:rPr lang="en-US" sz="2800" b="1" dirty="0" smtClean="0">
                <a:solidFill>
                  <a:srgbClr val="FFFF00"/>
                </a:solidFill>
              </a:rPr>
              <a:t>age, diet, liver disease, and medical conditions such as fasting, gastroenteritis, chronic alcoholism, or HIV disease. </a:t>
            </a:r>
            <a:endParaRPr lang="en-US" sz="2600" b="1" dirty="0" smtClean="0">
              <a:solidFill>
                <a:srgbClr val="FFFF00"/>
              </a:solidFill>
            </a:endParaRPr>
          </a:p>
          <a:p>
            <a:pPr marL="273050" indent="-273050">
              <a:buFont typeface="Wingdings" pitchFamily="2" charset="2"/>
              <a:buChar char="ü"/>
              <a:defRPr/>
            </a:pPr>
            <a:r>
              <a:rPr lang="en-US" sz="2600" b="1" dirty="0" smtClean="0">
                <a:solidFill>
                  <a:srgbClr val="FFFF00"/>
                </a:solidFill>
              </a:rPr>
              <a:t>Frequent dosing interval of APAP.</a:t>
            </a:r>
          </a:p>
          <a:p>
            <a:pPr marL="273050" indent="-273050">
              <a:buFont typeface="Wingdings" pitchFamily="2" charset="2"/>
              <a:buChar char="ü"/>
              <a:defRPr/>
            </a:pPr>
            <a:r>
              <a:rPr lang="en-US" sz="2600" b="1" dirty="0" smtClean="0">
                <a:solidFill>
                  <a:srgbClr val="FFFF00"/>
                </a:solidFill>
              </a:rPr>
              <a:t>Prolonged duration of excessive dosing.</a:t>
            </a:r>
          </a:p>
          <a:p>
            <a:pPr marL="273050" indent="-273050">
              <a:buFont typeface="Wingdings" pitchFamily="2" charset="2"/>
              <a:buChar char="ü"/>
              <a:defRPr/>
            </a:pPr>
            <a:endParaRPr lang="en-US" sz="2600" b="1" dirty="0" smtClean="0">
              <a:solidFill>
                <a:srgbClr val="FFFF00"/>
              </a:solidFill>
            </a:endParaRPr>
          </a:p>
          <a:p>
            <a:pPr marL="273050" indent="-273050">
              <a:buFontTx/>
              <a:buNone/>
              <a:defRPr/>
            </a:pPr>
            <a:endParaRPr lang="en-US" sz="1200" b="1" dirty="0" smtClean="0">
              <a:solidFill>
                <a:srgbClr val="FFFF00"/>
              </a:solidFill>
            </a:endParaRPr>
          </a:p>
          <a:p>
            <a:pPr marL="273050" indent="-273050">
              <a:buFont typeface="Wingdings" pitchFamily="2" charset="2"/>
              <a:buChar char="ü"/>
              <a:defRPr/>
            </a:pPr>
            <a:endParaRPr lang="en-US" sz="1200" b="1" dirty="0" smtClean="0">
              <a:solidFill>
                <a:srgbClr val="FFFF00"/>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Rectangle 3"/>
          <p:cNvSpPr>
            <a:spLocks noGrp="1" noChangeArrowheads="1"/>
          </p:cNvSpPr>
          <p:nvPr>
            <p:ph idx="1"/>
          </p:nvPr>
        </p:nvSpPr>
        <p:spPr>
          <a:xfrm>
            <a:off x="304800" y="914400"/>
            <a:ext cx="8534400" cy="4876800"/>
          </a:xfrm>
        </p:spPr>
        <p:txBody>
          <a:bodyPr/>
          <a:lstStyle/>
          <a:p>
            <a:pPr marL="365125" indent="-255588">
              <a:lnSpc>
                <a:spcPct val="80000"/>
              </a:lnSpc>
              <a:buFont typeface="Wingdings" pitchFamily="2" charset="2"/>
              <a:buNone/>
              <a:defRPr/>
            </a:pPr>
            <a:r>
              <a:rPr lang="en-US" sz="5400" dirty="0" smtClean="0">
                <a:solidFill>
                  <a:srgbClr val="FFFF00"/>
                </a:solidFill>
                <a:effectLst>
                  <a:outerShdw blurRad="38100" dist="38100" dir="2700000" algn="tl">
                    <a:srgbClr val="000000">
                      <a:alpha val="43137"/>
                    </a:srgbClr>
                  </a:outerShdw>
                </a:effectLst>
              </a:rPr>
              <a:t>In children, </a:t>
            </a:r>
            <a:r>
              <a:rPr lang="en-US" sz="5400" dirty="0" err="1" smtClean="0">
                <a:solidFill>
                  <a:srgbClr val="FFFF00"/>
                </a:solidFill>
                <a:effectLst>
                  <a:outerShdw blurRad="38100" dist="38100" dir="2700000" algn="tl">
                    <a:srgbClr val="000000">
                      <a:alpha val="43137"/>
                    </a:srgbClr>
                  </a:outerShdw>
                </a:effectLst>
              </a:rPr>
              <a:t>sulfation</a:t>
            </a:r>
            <a:r>
              <a:rPr lang="en-US" sz="5400" dirty="0" smtClean="0">
                <a:solidFill>
                  <a:srgbClr val="FFFF00"/>
                </a:solidFill>
                <a:effectLst>
                  <a:outerShdw blurRad="38100" dist="38100" dir="2700000" algn="tl">
                    <a:srgbClr val="000000">
                      <a:alpha val="43137"/>
                    </a:srgbClr>
                  </a:outerShdw>
                </a:effectLst>
              </a:rPr>
              <a:t> is the primary pathway until age 10-12 years; </a:t>
            </a:r>
            <a:r>
              <a:rPr lang="en-US" sz="5400" dirty="0" err="1" smtClean="0">
                <a:solidFill>
                  <a:srgbClr val="FFFF00"/>
                </a:solidFill>
                <a:effectLst>
                  <a:outerShdw blurRad="38100" dist="38100" dir="2700000" algn="tl">
                    <a:srgbClr val="000000">
                      <a:alpha val="43137"/>
                    </a:srgbClr>
                  </a:outerShdw>
                </a:effectLst>
              </a:rPr>
              <a:t>glucuronidation</a:t>
            </a:r>
            <a:r>
              <a:rPr lang="en-US" sz="5400" dirty="0" smtClean="0">
                <a:solidFill>
                  <a:srgbClr val="FFFF00"/>
                </a:solidFill>
                <a:effectLst>
                  <a:outerShdw blurRad="38100" dist="38100" dir="2700000" algn="tl">
                    <a:srgbClr val="000000">
                      <a:alpha val="43137"/>
                    </a:srgbClr>
                  </a:outerShdw>
                </a:effectLst>
              </a:rPr>
              <a:t> predominates in adolescents and adults. </a:t>
            </a:r>
          </a:p>
          <a:p>
            <a:pPr marL="365125" indent="-255588">
              <a:lnSpc>
                <a:spcPct val="80000"/>
              </a:lnSpc>
              <a:buFont typeface="Wingdings" pitchFamily="2" charset="2"/>
              <a:buNone/>
              <a:defRPr/>
            </a:pPr>
            <a:r>
              <a:rPr lang="en-US" sz="5400" b="1" dirty="0" smtClean="0">
                <a:solidFill>
                  <a:srgbClr val="FFFF00"/>
                </a:solidFill>
                <a:effectLst>
                  <a:outerShdw blurRad="38100" dist="38100" dir="2700000" algn="tl">
                    <a:srgbClr val="000000">
                      <a:alpha val="43137"/>
                    </a:srgbClr>
                  </a:outerShdw>
                </a:effectLst>
              </a:rPr>
              <a:t> </a:t>
            </a:r>
            <a:endParaRPr lang="en-US" sz="5400" dirty="0" smtClean="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7813"/>
            <a:ext cx="8382000" cy="706437"/>
          </a:xfrm>
        </p:spPr>
        <p:txBody>
          <a:bodyPr>
            <a:normAutofit fontScale="90000"/>
          </a:bodyPr>
          <a:lstStyle/>
          <a:p>
            <a:pPr algn="r" fontAlgn="auto">
              <a:spcAft>
                <a:spcPts val="0"/>
              </a:spcAft>
              <a:defRPr/>
            </a:pPr>
            <a:r>
              <a:rPr lang="en-US" sz="6000" b="1" dirty="0" smtClean="0">
                <a:latin typeface="Resident Evil" pitchFamily="34" charset="0"/>
              </a:rPr>
              <a:t>Clinical Features</a:t>
            </a:r>
          </a:p>
        </p:txBody>
      </p:sp>
      <p:sp>
        <p:nvSpPr>
          <p:cNvPr id="64515" name="Rectangle 3"/>
          <p:cNvSpPr>
            <a:spLocks noGrp="1" noChangeArrowheads="1"/>
          </p:cNvSpPr>
          <p:nvPr>
            <p:ph idx="1"/>
          </p:nvPr>
        </p:nvSpPr>
        <p:spPr>
          <a:xfrm>
            <a:off x="304800" y="1295400"/>
            <a:ext cx="8839200" cy="4724400"/>
          </a:xfrm>
        </p:spPr>
        <p:txBody>
          <a:bodyPr>
            <a:noAutofit/>
          </a:bodyPr>
          <a:lstStyle/>
          <a:p>
            <a:pPr marL="274320" indent="-274320" fontAlgn="auto">
              <a:lnSpc>
                <a:spcPct val="80000"/>
              </a:lnSpc>
              <a:spcAft>
                <a:spcPts val="0"/>
              </a:spcAft>
              <a:buFont typeface="Wingdings" pitchFamily="2" charset="2"/>
              <a:buChar char="ü"/>
              <a:defRPr/>
            </a:pPr>
            <a:r>
              <a:rPr lang="en-US" sz="2600" b="1" i="1" dirty="0" smtClean="0">
                <a:solidFill>
                  <a:srgbClr val="FFFF00"/>
                </a:solidFill>
                <a:effectLst>
                  <a:outerShdw blurRad="38100" dist="38100" dir="2700000" algn="tl">
                    <a:srgbClr val="FFFFFF"/>
                  </a:outerShdw>
                </a:effectLst>
              </a:rPr>
              <a:t>Phase 1 </a:t>
            </a:r>
            <a:r>
              <a:rPr lang="en-US" sz="2600" b="1" dirty="0" smtClean="0">
                <a:solidFill>
                  <a:srgbClr val="FFFF00"/>
                </a:solidFill>
                <a:effectLst>
                  <a:outerShdw blurRad="38100" dist="38100" dir="2700000" algn="tl">
                    <a:srgbClr val="FFFFFF"/>
                  </a:outerShdw>
                </a:effectLst>
              </a:rPr>
              <a:t>(up to 24 hours): </a:t>
            </a:r>
          </a:p>
          <a:p>
            <a:pPr marL="274320" indent="-274320" fontAlgn="auto">
              <a:lnSpc>
                <a:spcPct val="80000"/>
              </a:lnSpc>
              <a:spcAft>
                <a:spcPts val="0"/>
              </a:spcAft>
              <a:buFontTx/>
              <a:buNone/>
              <a:defRPr/>
            </a:pPr>
            <a:r>
              <a:rPr lang="en-US" sz="2600" b="1" dirty="0" smtClean="0">
                <a:solidFill>
                  <a:srgbClr val="FFFF00"/>
                </a:solidFill>
              </a:rPr>
              <a:t>Patients typically experience anorexia, nausea, &amp; vomiting</a:t>
            </a:r>
          </a:p>
          <a:p>
            <a:pPr marL="274320" indent="-274320" fontAlgn="auto">
              <a:lnSpc>
                <a:spcPct val="80000"/>
              </a:lnSpc>
              <a:spcAft>
                <a:spcPts val="0"/>
              </a:spcAft>
              <a:buFontTx/>
              <a:buNone/>
              <a:defRPr/>
            </a:pPr>
            <a:r>
              <a:rPr lang="en-US" sz="2600" b="1" dirty="0" smtClean="0">
                <a:solidFill>
                  <a:srgbClr val="FFFF00"/>
                </a:solidFill>
              </a:rPr>
              <a:t>Rarely neurologic, respiratory, and cardiac symptoms</a:t>
            </a:r>
          </a:p>
          <a:p>
            <a:pPr marL="274320" indent="-274320" fontAlgn="auto">
              <a:lnSpc>
                <a:spcPct val="80000"/>
              </a:lnSpc>
              <a:spcAft>
                <a:spcPts val="0"/>
              </a:spcAft>
              <a:buFont typeface="Wingdings" pitchFamily="2" charset="2"/>
              <a:buChar char="ü"/>
              <a:defRPr/>
            </a:pPr>
            <a:r>
              <a:rPr lang="en-US" sz="2600" b="1" i="1" dirty="0" smtClean="0">
                <a:solidFill>
                  <a:srgbClr val="FFFF00"/>
                </a:solidFill>
                <a:effectLst>
                  <a:outerShdw blurRad="38100" dist="38100" dir="2700000" algn="tl">
                    <a:srgbClr val="FFFFFF"/>
                  </a:outerShdw>
                </a:effectLst>
              </a:rPr>
              <a:t>Phase 2 </a:t>
            </a:r>
            <a:r>
              <a:rPr lang="en-US" sz="2600" b="1" dirty="0" smtClean="0">
                <a:solidFill>
                  <a:srgbClr val="FFFF00"/>
                </a:solidFill>
                <a:effectLst>
                  <a:outerShdw blurRad="38100" dist="38100" dir="2700000" algn="tl">
                    <a:srgbClr val="FFFFFF"/>
                  </a:outerShdw>
                </a:effectLst>
              </a:rPr>
              <a:t>(24-48 hours) </a:t>
            </a:r>
          </a:p>
          <a:p>
            <a:pPr marL="274320" indent="-274320" fontAlgn="auto">
              <a:lnSpc>
                <a:spcPct val="80000"/>
              </a:lnSpc>
              <a:spcAft>
                <a:spcPts val="0"/>
              </a:spcAft>
              <a:buFontTx/>
              <a:buNone/>
              <a:defRPr/>
            </a:pPr>
            <a:r>
              <a:rPr lang="en-US" sz="2600" b="1" dirty="0" smtClean="0">
                <a:solidFill>
                  <a:srgbClr val="FFFF00"/>
                </a:solidFill>
              </a:rPr>
              <a:t>Rt upper quadrant pain with transaminase elevation.</a:t>
            </a:r>
            <a:endParaRPr lang="en-US" sz="2600" b="1" i="1" dirty="0" smtClean="0">
              <a:solidFill>
                <a:srgbClr val="FFFF00"/>
              </a:solidFill>
            </a:endParaRPr>
          </a:p>
          <a:p>
            <a:pPr marL="274320" indent="-274320" fontAlgn="auto">
              <a:lnSpc>
                <a:spcPct val="80000"/>
              </a:lnSpc>
              <a:spcAft>
                <a:spcPts val="0"/>
              </a:spcAft>
              <a:buFont typeface="Wingdings" pitchFamily="2" charset="2"/>
              <a:buChar char="ü"/>
              <a:defRPr/>
            </a:pPr>
            <a:r>
              <a:rPr lang="en-US" sz="2600" b="1" i="1" dirty="0" smtClean="0">
                <a:solidFill>
                  <a:srgbClr val="FFFF00"/>
                </a:solidFill>
                <a:effectLst>
                  <a:outerShdw blurRad="38100" dist="38100" dir="2700000" algn="tl">
                    <a:srgbClr val="FFFFFF"/>
                  </a:outerShdw>
                </a:effectLst>
              </a:rPr>
              <a:t>Phase 3 (</a:t>
            </a:r>
            <a:r>
              <a:rPr lang="en-US" sz="2600" b="1" dirty="0" smtClean="0">
                <a:solidFill>
                  <a:srgbClr val="FFFF00"/>
                </a:solidFill>
                <a:effectLst>
                  <a:outerShdw blurRad="38100" dist="38100" dir="2700000" algn="tl">
                    <a:srgbClr val="FFFFFF"/>
                  </a:outerShdw>
                </a:effectLst>
              </a:rPr>
              <a:t>3-4 days) </a:t>
            </a:r>
          </a:p>
          <a:p>
            <a:pPr marL="274320" indent="-274320" fontAlgn="auto">
              <a:lnSpc>
                <a:spcPct val="80000"/>
              </a:lnSpc>
              <a:spcAft>
                <a:spcPts val="0"/>
              </a:spcAft>
              <a:buFontTx/>
              <a:buNone/>
              <a:defRPr/>
            </a:pPr>
            <a:r>
              <a:rPr lang="en-US" sz="2600" b="1" dirty="0" smtClean="0">
                <a:solidFill>
                  <a:srgbClr val="FFFF00"/>
                </a:solidFill>
              </a:rPr>
              <a:t>Symptoms of hepatic failure with jaundice, bleeding, or encephalopathy. </a:t>
            </a:r>
          </a:p>
          <a:p>
            <a:pPr marL="274320" indent="-274320" fontAlgn="auto">
              <a:lnSpc>
                <a:spcPct val="80000"/>
              </a:lnSpc>
              <a:spcAft>
                <a:spcPts val="0"/>
              </a:spcAft>
              <a:buFontTx/>
              <a:buNone/>
              <a:defRPr/>
            </a:pPr>
            <a:r>
              <a:rPr lang="en-US" sz="2600" b="1" dirty="0" smtClean="0">
                <a:solidFill>
                  <a:srgbClr val="FFFF00"/>
                </a:solidFill>
              </a:rPr>
              <a:t>Only about 3.5% of patients who develop hepatotoxicity develop fulminant hepatic failure. </a:t>
            </a:r>
          </a:p>
          <a:p>
            <a:pPr marL="274320" indent="-274320" fontAlgn="auto">
              <a:lnSpc>
                <a:spcPct val="80000"/>
              </a:lnSpc>
              <a:spcAft>
                <a:spcPts val="0"/>
              </a:spcAft>
              <a:buFont typeface="Wingdings" pitchFamily="2" charset="2"/>
              <a:buChar char="ü"/>
              <a:defRPr/>
            </a:pPr>
            <a:r>
              <a:rPr lang="en-US" sz="2600" b="1" i="1" dirty="0" smtClean="0">
                <a:solidFill>
                  <a:srgbClr val="FFFF00"/>
                </a:solidFill>
                <a:effectLst>
                  <a:outerShdw blurRad="38100" dist="38100" dir="2700000" algn="tl">
                    <a:srgbClr val="FFFFFF"/>
                  </a:outerShdw>
                </a:effectLst>
              </a:rPr>
              <a:t>Phase 4 </a:t>
            </a:r>
            <a:r>
              <a:rPr lang="en-US" sz="2600" b="1" dirty="0" smtClean="0">
                <a:solidFill>
                  <a:srgbClr val="FFFF00"/>
                </a:solidFill>
                <a:effectLst>
                  <a:outerShdw blurRad="38100" dist="38100" dir="2700000" algn="tl">
                    <a:srgbClr val="FFFFFF"/>
                  </a:outerShdw>
                </a:effectLst>
              </a:rPr>
              <a:t>(4-14 days)</a:t>
            </a:r>
          </a:p>
          <a:p>
            <a:pPr marL="274320" indent="-274320" fontAlgn="auto">
              <a:lnSpc>
                <a:spcPct val="80000"/>
              </a:lnSpc>
              <a:spcAft>
                <a:spcPts val="0"/>
              </a:spcAft>
              <a:buFontTx/>
              <a:buNone/>
              <a:defRPr/>
            </a:pPr>
            <a:r>
              <a:rPr lang="en-US" sz="2600" b="1" dirty="0" smtClean="0">
                <a:solidFill>
                  <a:srgbClr val="FFFF00"/>
                </a:solidFill>
              </a:rPr>
              <a:t>Patients may have complete recovery of liver function or death.</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u="sng" dirty="0" smtClean="0"/>
              <a:t> </a:t>
            </a:r>
            <a:endParaRPr lang="en-US" u="sng" dirty="0"/>
          </a:p>
        </p:txBody>
      </p:sp>
      <p:pic>
        <p:nvPicPr>
          <p:cNvPr id="21509" name="Picture 5"/>
          <p:cNvPicPr>
            <a:picLocks noChangeAspect="1" noChangeArrowheads="1"/>
          </p:cNvPicPr>
          <p:nvPr/>
        </p:nvPicPr>
        <p:blipFill>
          <a:blip r:embed="rId3" cstate="print"/>
          <a:srcRect/>
          <a:stretch>
            <a:fillRect/>
          </a:stretch>
        </p:blipFill>
        <p:spPr bwMode="auto">
          <a:xfrm>
            <a:off x="3505200" y="2438400"/>
            <a:ext cx="3052763" cy="2382838"/>
          </a:xfrm>
          <a:prstGeom prst="rect">
            <a:avLst/>
          </a:prstGeom>
          <a:noFill/>
          <a:ln w="9525">
            <a:noFill/>
            <a:miter lim="800000"/>
            <a:headEnd/>
            <a:tailEnd/>
          </a:ln>
          <a:effectLst/>
        </p:spPr>
      </p:pic>
      <p:sp>
        <p:nvSpPr>
          <p:cNvPr id="21510" name="Text Box 6"/>
          <p:cNvSpPr txBox="1">
            <a:spLocks noChangeArrowheads="1"/>
          </p:cNvSpPr>
          <p:nvPr/>
        </p:nvSpPr>
        <p:spPr bwMode="auto">
          <a:xfrm>
            <a:off x="609600" y="4826675"/>
            <a:ext cx="6858000" cy="923330"/>
          </a:xfrm>
          <a:prstGeom prst="rect">
            <a:avLst/>
          </a:prstGeom>
          <a:noFill/>
          <a:ln w="9525">
            <a:noFill/>
            <a:miter lim="800000"/>
            <a:headEnd/>
            <a:tailEnd/>
          </a:ln>
          <a:effectLst/>
        </p:spPr>
        <p:txBody>
          <a:bodyPr wrap="square">
            <a:spAutoFit/>
          </a:bodyPr>
          <a:lstStyle/>
          <a:p>
            <a:r>
              <a:rPr lang="en-US" b="1" dirty="0">
                <a:solidFill>
                  <a:schemeClr val="accent1">
                    <a:lumMod val="20000"/>
                    <a:lumOff val="80000"/>
                  </a:schemeClr>
                </a:solidFill>
              </a:rPr>
              <a:t>Acetyl salicylic </a:t>
            </a:r>
            <a:r>
              <a:rPr lang="en-US" b="1" dirty="0" smtClean="0">
                <a:solidFill>
                  <a:schemeClr val="accent1">
                    <a:lumMod val="20000"/>
                    <a:lumOff val="80000"/>
                  </a:schemeClr>
                </a:solidFill>
              </a:rPr>
              <a:t>acid </a:t>
            </a:r>
          </a:p>
          <a:p>
            <a:r>
              <a:rPr lang="en-US" b="1" dirty="0" smtClean="0">
                <a:solidFill>
                  <a:srgbClr val="FFFF00"/>
                </a:solidFill>
              </a:rPr>
              <a:t>colorless or white in crystalline, powder, or granular form. The chemical is odorless and is soluble in water</a:t>
            </a:r>
            <a:endParaRPr lang="en-US" b="1" dirty="0">
              <a:solidFill>
                <a:schemeClr val="accent1">
                  <a:lumMod val="20000"/>
                  <a:lumOff val="80000"/>
                </a:schemeClr>
              </a:solidFill>
            </a:endParaRPr>
          </a:p>
        </p:txBody>
      </p:sp>
      <p:sp>
        <p:nvSpPr>
          <p:cNvPr id="5" name="Rectangle 2"/>
          <p:cNvSpPr txBox="1">
            <a:spLocks noChangeArrowheads="1"/>
          </p:cNvSpPr>
          <p:nvPr/>
        </p:nvSpPr>
        <p:spPr bwMode="auto">
          <a:xfrm>
            <a:off x="228600" y="274638"/>
            <a:ext cx="8382000" cy="868362"/>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b="1" i="0" u="none" strike="noStrike" kern="0" cap="none" spc="0" normalizeH="0" baseline="0" noProof="0" smtClean="0">
                <a:ln>
                  <a:noFill/>
                </a:ln>
                <a:solidFill>
                  <a:srgbClr val="FFFF00"/>
                </a:solidFill>
                <a:effectLst/>
                <a:uLnTx/>
                <a:uFillTx/>
                <a:latin typeface="Resident Evil" pitchFamily="34" charset="0"/>
                <a:ea typeface="+mj-ea"/>
                <a:cs typeface="+mj-cs"/>
              </a:rPr>
              <a:t>SALICYLATE TOXICITY </a:t>
            </a:r>
            <a:endParaRPr kumimoji="0" lang="en-US" sz="6600" b="1" i="0" u="none" strike="noStrike" kern="0" cap="none" spc="0" normalizeH="0" baseline="0" noProof="0" dirty="0" smtClean="0">
              <a:ln>
                <a:noFill/>
              </a:ln>
              <a:solidFill>
                <a:srgbClr val="FFFF00"/>
              </a:solidFill>
              <a:effectLst/>
              <a:uLnTx/>
              <a:uFillTx/>
              <a:latin typeface="Resident Evil" pitchFamily="34" charset="0"/>
              <a:ea typeface="+mj-ea"/>
              <a:cs typeface="+mj-cs"/>
            </a:endParaRPr>
          </a:p>
        </p:txBody>
      </p:sp>
      <p:sp>
        <p:nvSpPr>
          <p:cNvPr id="7" name="Rectangle 6"/>
          <p:cNvSpPr/>
          <p:nvPr/>
        </p:nvSpPr>
        <p:spPr>
          <a:xfrm>
            <a:off x="2286000" y="2967335"/>
            <a:ext cx="4572000" cy="923330"/>
          </a:xfrm>
          <a:prstGeom prst="rect">
            <a:avLst/>
          </a:prstGeom>
        </p:spPr>
        <p:txBody>
          <a:bodyPr>
            <a:spAutoFit/>
          </a:bodyPr>
          <a:lstStyle/>
          <a:p>
            <a:r>
              <a:rPr lang="en-US" dirty="0" smtClean="0"/>
              <a:t>Acetylsalicylic acid is colorless or white in crystalline, powder, or granular form. The chemical is odorless and is soluble in water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77813"/>
            <a:ext cx="8458200" cy="596900"/>
          </a:xfrm>
        </p:spPr>
        <p:txBody>
          <a:bodyPr>
            <a:normAutofit fontScale="90000"/>
          </a:bodyPr>
          <a:lstStyle/>
          <a:p>
            <a:pPr algn="r" fontAlgn="auto">
              <a:spcAft>
                <a:spcPts val="0"/>
              </a:spcAft>
              <a:defRPr/>
            </a:pPr>
            <a:r>
              <a:rPr lang="en-US" sz="7200" dirty="0" smtClean="0">
                <a:solidFill>
                  <a:srgbClr val="FFFF00"/>
                </a:solidFill>
                <a:latin typeface="Resident Evil" pitchFamily="34" charset="0"/>
              </a:rPr>
              <a:t>Investigations</a:t>
            </a:r>
          </a:p>
        </p:txBody>
      </p:sp>
      <p:sp>
        <p:nvSpPr>
          <p:cNvPr id="56323" name="Rectangle 3"/>
          <p:cNvSpPr>
            <a:spLocks noGrp="1" noChangeArrowheads="1"/>
          </p:cNvSpPr>
          <p:nvPr>
            <p:ph idx="1"/>
          </p:nvPr>
        </p:nvSpPr>
        <p:spPr>
          <a:xfrm>
            <a:off x="381000" y="1143000"/>
            <a:ext cx="8229600" cy="4800600"/>
          </a:xfrm>
        </p:spPr>
        <p:txBody>
          <a:bodyPr/>
          <a:lstStyle/>
          <a:p>
            <a:pPr>
              <a:lnSpc>
                <a:spcPct val="80000"/>
              </a:lnSpc>
              <a:buFont typeface="Wingdings" pitchFamily="2" charset="2"/>
              <a:buNone/>
              <a:defRPr/>
            </a:pPr>
            <a:r>
              <a:rPr lang="en-US" sz="2800" b="1" i="1" dirty="0" smtClean="0"/>
              <a:t>1- Acetaminophen serum concentration:</a:t>
            </a:r>
            <a:endParaRPr lang="en-US" sz="2800" b="1" dirty="0" smtClean="0"/>
          </a:p>
          <a:p>
            <a:pPr lvl="1">
              <a:lnSpc>
                <a:spcPct val="80000"/>
              </a:lnSpc>
              <a:defRPr/>
            </a:pPr>
            <a:r>
              <a:rPr lang="en-US" sz="2400" b="1" dirty="0" smtClean="0"/>
              <a:t>A history of potentially toxic ingestion.</a:t>
            </a:r>
          </a:p>
          <a:p>
            <a:pPr lvl="1">
              <a:lnSpc>
                <a:spcPct val="80000"/>
              </a:lnSpc>
              <a:defRPr/>
            </a:pPr>
            <a:r>
              <a:rPr lang="en-US" sz="2400" b="1" dirty="0" smtClean="0"/>
              <a:t>An unknown amount of APAP.</a:t>
            </a:r>
          </a:p>
          <a:p>
            <a:pPr lvl="1">
              <a:lnSpc>
                <a:spcPct val="80000"/>
              </a:lnSpc>
              <a:defRPr/>
            </a:pPr>
            <a:r>
              <a:rPr lang="en-US" sz="2400" b="1" dirty="0" smtClean="0"/>
              <a:t>Altered mental status.</a:t>
            </a:r>
          </a:p>
          <a:p>
            <a:pPr lvl="1">
              <a:lnSpc>
                <a:spcPct val="80000"/>
              </a:lnSpc>
              <a:defRPr/>
            </a:pPr>
            <a:r>
              <a:rPr lang="en-US" sz="2400" b="1" dirty="0" smtClean="0"/>
              <a:t>Suicidal attempt </a:t>
            </a:r>
          </a:p>
          <a:p>
            <a:pPr>
              <a:lnSpc>
                <a:spcPct val="80000"/>
              </a:lnSpc>
              <a:buFont typeface="Wingdings" pitchFamily="2" charset="2"/>
              <a:buNone/>
              <a:defRPr/>
            </a:pPr>
            <a:endParaRPr lang="en-US" sz="2800" b="1" dirty="0" smtClean="0"/>
          </a:p>
          <a:p>
            <a:pPr>
              <a:lnSpc>
                <a:spcPct val="80000"/>
              </a:lnSpc>
              <a:buFont typeface="Wingdings" pitchFamily="2" charset="2"/>
              <a:buNone/>
              <a:defRPr/>
            </a:pPr>
            <a:r>
              <a:rPr lang="en-US" sz="2800" b="1" dirty="0" smtClean="0"/>
              <a:t>2- LFT: </a:t>
            </a:r>
            <a:r>
              <a:rPr lang="en-US" sz="2800" b="1" dirty="0" smtClean="0">
                <a:sym typeface="Wingdings 3" pitchFamily="18" charset="2"/>
              </a:rPr>
              <a:t></a:t>
            </a:r>
            <a:r>
              <a:rPr lang="en-US" sz="2800" b="1" dirty="0" smtClean="0"/>
              <a:t> </a:t>
            </a:r>
            <a:r>
              <a:rPr lang="en-US" sz="2800" b="1" dirty="0" err="1" smtClean="0"/>
              <a:t>transaminase</a:t>
            </a:r>
            <a:r>
              <a:rPr lang="en-US" sz="2800" b="1" dirty="0" smtClean="0"/>
              <a:t> above 1,000 U/L. </a:t>
            </a:r>
          </a:p>
          <a:p>
            <a:pPr>
              <a:lnSpc>
                <a:spcPct val="80000"/>
              </a:lnSpc>
              <a:buFont typeface="Wingdings" pitchFamily="2" charset="2"/>
              <a:buNone/>
              <a:defRPr/>
            </a:pPr>
            <a:endParaRPr lang="en-US" sz="2800" b="1" dirty="0" smtClean="0"/>
          </a:p>
          <a:p>
            <a:pPr>
              <a:lnSpc>
                <a:spcPct val="80000"/>
              </a:lnSpc>
              <a:buFont typeface="Wingdings" pitchFamily="2" charset="2"/>
              <a:buNone/>
              <a:defRPr/>
            </a:pPr>
            <a:r>
              <a:rPr lang="en-US" sz="2800" b="1" dirty="0" smtClean="0"/>
              <a:t>3- RFT: may show evidence of renal failure, which often occurs with hepatic failure. In rare circumstances, renal failure may occur without hepatic failure. </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Content Placeholder 2"/>
          <p:cNvSpPr>
            <a:spLocks noGrp="1"/>
          </p:cNvSpPr>
          <p:nvPr>
            <p:ph idx="1"/>
          </p:nvPr>
        </p:nvSpPr>
        <p:spPr>
          <a:xfrm>
            <a:off x="228600" y="609600"/>
            <a:ext cx="8458200" cy="5864225"/>
          </a:xfrm>
        </p:spPr>
        <p:txBody>
          <a:bodyPr>
            <a:normAutofit/>
          </a:bodyPr>
          <a:lstStyle/>
          <a:p>
            <a:pPr marL="273050" indent="-273050">
              <a:buFont typeface="Wingdings" pitchFamily="2" charset="2"/>
              <a:buChar char="Ø"/>
              <a:defRPr/>
            </a:pPr>
            <a:r>
              <a:rPr lang="en-US" b="1" dirty="0" smtClean="0">
                <a:solidFill>
                  <a:srgbClr val="FFFF00"/>
                </a:solidFill>
              </a:rPr>
              <a:t>Abnormal VIII/V ratio:</a:t>
            </a:r>
          </a:p>
          <a:p>
            <a:pPr marL="639763" lvl="1" indent="-273050">
              <a:buFont typeface="Wingdings 2" pitchFamily="18" charset="2"/>
              <a:buChar char=""/>
              <a:defRPr/>
            </a:pPr>
            <a:r>
              <a:rPr lang="en-US" sz="2400" b="1" dirty="0" smtClean="0"/>
              <a:t>Factor VIII is produced by endothelial cells and its production is not impaired by APAP</a:t>
            </a:r>
          </a:p>
          <a:p>
            <a:pPr marL="639763" lvl="1" indent="-273050">
              <a:buFont typeface="Wingdings 2" pitchFamily="18" charset="2"/>
              <a:buChar char=""/>
              <a:defRPr/>
            </a:pPr>
            <a:r>
              <a:rPr lang="en-US" sz="2400" b="1" dirty="0" smtClean="0"/>
              <a:t>Factor V is produced by </a:t>
            </a:r>
            <a:r>
              <a:rPr lang="en-US" sz="2400" b="1" dirty="0" err="1" smtClean="0"/>
              <a:t>hepatocytes</a:t>
            </a:r>
            <a:r>
              <a:rPr lang="en-US" sz="2400" b="1" dirty="0" smtClean="0"/>
              <a:t> and its production diminishes with </a:t>
            </a:r>
            <a:r>
              <a:rPr lang="en-US" sz="2400" b="1" dirty="0" err="1" smtClean="0"/>
              <a:t>hepatocellular</a:t>
            </a:r>
            <a:r>
              <a:rPr lang="en-US" sz="2400" b="1" dirty="0" smtClean="0"/>
              <a:t> necrosis.</a:t>
            </a:r>
          </a:p>
          <a:p>
            <a:pPr marL="273050" indent="-273050">
              <a:buFont typeface="Wingdings" pitchFamily="2" charset="2"/>
              <a:buChar char="Ø"/>
              <a:defRPr/>
            </a:pPr>
            <a:r>
              <a:rPr lang="en-US" sz="2900" b="1" dirty="0" smtClean="0">
                <a:solidFill>
                  <a:srgbClr val="FFFF00"/>
                </a:solidFill>
              </a:rPr>
              <a:t>Metabolic acidosis may result from:</a:t>
            </a:r>
          </a:p>
          <a:p>
            <a:pPr marL="639763" lvl="1" indent="-273050">
              <a:buFont typeface="Wingdings 2" pitchFamily="18" charset="2"/>
              <a:buChar char=""/>
              <a:defRPr/>
            </a:pPr>
            <a:r>
              <a:rPr lang="en-US" sz="2000" b="1" dirty="0" smtClean="0"/>
              <a:t>Intravascular volume depletion and lactic acidosis from dehydration/</a:t>
            </a:r>
            <a:r>
              <a:rPr lang="en-US" sz="2000" b="1" dirty="0" err="1" smtClean="0"/>
              <a:t>hypoperfusion</a:t>
            </a:r>
            <a:r>
              <a:rPr lang="en-US" sz="2000" b="1" dirty="0" smtClean="0"/>
              <a:t>.</a:t>
            </a:r>
          </a:p>
          <a:p>
            <a:pPr marL="639763" lvl="1" indent="-273050">
              <a:buFont typeface="Wingdings 2" pitchFamily="18" charset="2"/>
              <a:buChar char=""/>
              <a:defRPr/>
            </a:pPr>
            <a:r>
              <a:rPr lang="en-US" sz="2000" b="1" dirty="0" smtClean="0"/>
              <a:t>ARF</a:t>
            </a:r>
          </a:p>
          <a:p>
            <a:pPr marL="639763" lvl="1" indent="-273050">
              <a:buFont typeface="Wingdings 2" pitchFamily="18" charset="2"/>
              <a:buChar char=""/>
              <a:defRPr/>
            </a:pPr>
            <a:r>
              <a:rPr lang="en-US" sz="2000" b="1" dirty="0" smtClean="0"/>
              <a:t>Lactic acidosis without evidence of FHF from a direct effect of acetaminophen inhibition of hepatic lactic acid uptake and metabolism.</a:t>
            </a:r>
          </a:p>
          <a:p>
            <a:pPr marL="639763" lvl="1" indent="-273050">
              <a:buFont typeface="Wingdings 2" pitchFamily="18" charset="2"/>
              <a:buChar char=""/>
              <a:defRPr/>
            </a:pPr>
            <a:r>
              <a:rPr lang="en-US" sz="2000" b="1" dirty="0" err="1" smtClean="0"/>
              <a:t>Fulminant</a:t>
            </a:r>
            <a:r>
              <a:rPr lang="en-US" sz="2000" b="1" dirty="0" smtClean="0"/>
              <a:t> Hepatic Failure (FHF)</a:t>
            </a:r>
          </a:p>
          <a:p>
            <a:pPr marL="639763" lvl="1" indent="-273050">
              <a:buFontTx/>
              <a:buNone/>
              <a:defRPr/>
            </a:pPr>
            <a:endParaRPr lang="en-US" sz="2600" b="1" dirty="0" smtClean="0">
              <a:solidFill>
                <a:srgbClr val="FFFF00"/>
              </a:solidFill>
            </a:endParaRPr>
          </a:p>
          <a:p>
            <a:pPr marL="639763" lvl="1" indent="-273050">
              <a:buFont typeface="Wingdings 2" pitchFamily="18" charset="2"/>
              <a:buChar char=""/>
              <a:defRPr/>
            </a:pPr>
            <a:endParaRPr lang="en-US" b="1" dirty="0" smtClean="0">
              <a:solidFill>
                <a:srgbClr val="FFFF00"/>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Title 1"/>
          <p:cNvSpPr>
            <a:spLocks noGrp="1"/>
          </p:cNvSpPr>
          <p:nvPr>
            <p:ph type="title"/>
          </p:nvPr>
        </p:nvSpPr>
        <p:spPr>
          <a:xfrm>
            <a:off x="457200" y="274638"/>
            <a:ext cx="8686800" cy="792162"/>
          </a:xfrm>
        </p:spPr>
        <p:txBody>
          <a:bodyPr/>
          <a:lstStyle/>
          <a:p>
            <a:pPr algn="r">
              <a:defRPr/>
            </a:pPr>
            <a:r>
              <a:rPr lang="en-US" b="1" dirty="0" smtClean="0">
                <a:solidFill>
                  <a:srgbClr val="FFFF00"/>
                </a:solidFill>
              </a:rPr>
              <a:t>Poor Prognostic Indicators</a:t>
            </a:r>
          </a:p>
        </p:txBody>
      </p:sp>
      <p:sp>
        <p:nvSpPr>
          <p:cNvPr id="58371" name="Content Placeholder 2"/>
          <p:cNvSpPr>
            <a:spLocks noGrp="1"/>
          </p:cNvSpPr>
          <p:nvPr>
            <p:ph idx="1"/>
          </p:nvPr>
        </p:nvSpPr>
        <p:spPr>
          <a:xfrm>
            <a:off x="457200" y="1600200"/>
            <a:ext cx="8229600" cy="4873625"/>
          </a:xfrm>
        </p:spPr>
        <p:txBody>
          <a:bodyPr/>
          <a:lstStyle/>
          <a:p>
            <a:pPr>
              <a:defRPr/>
            </a:pPr>
            <a:r>
              <a:rPr lang="en-US" sz="3600" b="1" dirty="0" smtClean="0"/>
              <a:t>pH &lt;7.3 </a:t>
            </a:r>
            <a:r>
              <a:rPr lang="en-US" sz="1600" b="1" dirty="0" smtClean="0"/>
              <a:t> </a:t>
            </a:r>
            <a:endParaRPr lang="en-US" sz="3600" b="1" dirty="0" smtClean="0"/>
          </a:p>
          <a:p>
            <a:pPr>
              <a:defRPr/>
            </a:pPr>
            <a:r>
              <a:rPr lang="en-US" sz="3600" b="1" dirty="0" smtClean="0"/>
              <a:t>Hepatic encephalopathy</a:t>
            </a:r>
          </a:p>
          <a:p>
            <a:pPr>
              <a:defRPr/>
            </a:pPr>
            <a:r>
              <a:rPr lang="en-US" sz="3600" b="1" dirty="0" smtClean="0"/>
              <a:t>PT &gt;1.8 times normal.</a:t>
            </a:r>
          </a:p>
          <a:p>
            <a:pPr>
              <a:defRPr/>
            </a:pPr>
            <a:r>
              <a:rPr lang="en-US" sz="3600" b="1" dirty="0" smtClean="0"/>
              <a:t>Serum </a:t>
            </a:r>
            <a:r>
              <a:rPr lang="en-US" sz="3600" b="1" dirty="0" err="1" smtClean="0"/>
              <a:t>creatinine</a:t>
            </a:r>
            <a:r>
              <a:rPr lang="en-US" sz="3600" b="1" dirty="0" smtClean="0"/>
              <a:t> &gt; 300mmol/L</a:t>
            </a:r>
          </a:p>
          <a:p>
            <a:pPr>
              <a:defRPr/>
            </a:pPr>
            <a:r>
              <a:rPr lang="en-US" sz="3600" b="1" dirty="0" smtClean="0"/>
              <a:t>Coagulation factor VIII/V ratio of &gt;30</a:t>
            </a:r>
          </a:p>
          <a:p>
            <a:pPr>
              <a:defRPr/>
            </a:pPr>
            <a:endParaRPr lang="en-US" sz="1400" b="1" dirty="0" smtClean="0"/>
          </a:p>
          <a:p>
            <a:pPr>
              <a:defRPr/>
            </a:pPr>
            <a:endParaRPr lang="en-US" sz="3600" b="1"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81000" y="609600"/>
            <a:ext cx="8229600" cy="46038"/>
          </a:xfrm>
        </p:spPr>
        <p:txBody>
          <a:bodyPr>
            <a:noAutofit/>
          </a:bodyPr>
          <a:lstStyle/>
          <a:p>
            <a:pPr algn="r" fontAlgn="auto">
              <a:spcAft>
                <a:spcPts val="0"/>
              </a:spcAft>
              <a:defRPr/>
            </a:pPr>
            <a:r>
              <a:rPr lang="en-US" sz="8000" dirty="0" smtClean="0">
                <a:solidFill>
                  <a:srgbClr val="FFFF00"/>
                </a:solidFill>
                <a:latin typeface="Mistral" pitchFamily="66" charset="0"/>
              </a:rPr>
              <a:t>Treatment</a:t>
            </a:r>
          </a:p>
        </p:txBody>
      </p:sp>
      <p:sp>
        <p:nvSpPr>
          <p:cNvPr id="23555" name="Rectangle 3"/>
          <p:cNvSpPr>
            <a:spLocks noGrp="1" noChangeArrowheads="1"/>
          </p:cNvSpPr>
          <p:nvPr>
            <p:ph idx="1"/>
          </p:nvPr>
        </p:nvSpPr>
        <p:spPr>
          <a:xfrm>
            <a:off x="0" y="1371600"/>
            <a:ext cx="9144000" cy="5486400"/>
          </a:xfrm>
        </p:spPr>
        <p:txBody>
          <a:bodyPr>
            <a:noAutofit/>
          </a:bodyPr>
          <a:lstStyle/>
          <a:p>
            <a:pPr marL="609600" indent="-609600" fontAlgn="auto">
              <a:spcAft>
                <a:spcPts val="0"/>
              </a:spcAft>
              <a:buFont typeface="Wingdings" pitchFamily="2" charset="2"/>
              <a:buChar char="Ø"/>
              <a:defRPr/>
            </a:pPr>
            <a:r>
              <a:rPr lang="en-US" sz="1800" b="1" i="1" dirty="0" smtClean="0">
                <a:solidFill>
                  <a:srgbClr val="FFFF00"/>
                </a:solidFill>
              </a:rPr>
              <a:t>Gastric lavage</a:t>
            </a:r>
            <a:r>
              <a:rPr lang="en-US" sz="1800" b="1" dirty="0" smtClean="0">
                <a:solidFill>
                  <a:srgbClr val="FFFF00"/>
                </a:solidFill>
              </a:rPr>
              <a:t>: should be done to patients with recent (within 1h) and life-threatening toxicity. </a:t>
            </a:r>
            <a:endParaRPr lang="en-US" sz="1800" b="1" i="1" dirty="0" smtClean="0">
              <a:solidFill>
                <a:srgbClr val="FFFF00"/>
              </a:solidFill>
            </a:endParaRPr>
          </a:p>
          <a:p>
            <a:pPr marL="609600" indent="-609600" fontAlgn="auto">
              <a:spcAft>
                <a:spcPts val="0"/>
              </a:spcAft>
              <a:buFont typeface="Wingdings" pitchFamily="2" charset="2"/>
              <a:buChar char="Ø"/>
              <a:defRPr/>
            </a:pPr>
            <a:r>
              <a:rPr lang="en-US" sz="1800" b="1" i="1" dirty="0" smtClean="0">
                <a:solidFill>
                  <a:srgbClr val="FFFF00"/>
                </a:solidFill>
              </a:rPr>
              <a:t>Activated charcoal</a:t>
            </a:r>
            <a:r>
              <a:rPr lang="en-US" sz="1800" b="1" dirty="0" smtClean="0">
                <a:solidFill>
                  <a:srgbClr val="FFFF00"/>
                </a:solidFill>
              </a:rPr>
              <a:t> adsorbs APAP, </a:t>
            </a:r>
            <a:r>
              <a:rPr lang="en-US" sz="1800" b="1" u="sng" dirty="0" smtClean="0">
                <a:solidFill>
                  <a:srgbClr val="FFFF00"/>
                </a:solidFill>
              </a:rPr>
              <a:t>but not with oral NAC</a:t>
            </a:r>
            <a:endParaRPr lang="en-US" sz="1800" b="1" i="1" u="sng" dirty="0" smtClean="0">
              <a:solidFill>
                <a:srgbClr val="FFFF00"/>
              </a:solidFill>
            </a:endParaRPr>
          </a:p>
          <a:p>
            <a:pPr marL="609600" indent="-609600" fontAlgn="auto">
              <a:spcAft>
                <a:spcPts val="0"/>
              </a:spcAft>
              <a:buFont typeface="Wingdings" pitchFamily="2" charset="2"/>
              <a:buChar char="Ø"/>
              <a:defRPr/>
            </a:pPr>
            <a:endParaRPr lang="en-US" sz="1800" b="1" i="1" dirty="0" smtClean="0">
              <a:solidFill>
                <a:srgbClr val="FFFF00"/>
              </a:solidFill>
            </a:endParaRPr>
          </a:p>
          <a:p>
            <a:pPr marL="609600" indent="-609600" fontAlgn="auto">
              <a:spcAft>
                <a:spcPts val="0"/>
              </a:spcAft>
              <a:buFont typeface="Wingdings" pitchFamily="2" charset="2"/>
              <a:buChar char="Ø"/>
              <a:defRPr/>
            </a:pPr>
            <a:r>
              <a:rPr lang="en-US" sz="1800" b="1" i="1" dirty="0" smtClean="0">
                <a:solidFill>
                  <a:srgbClr val="FFFF00"/>
                </a:solidFill>
              </a:rPr>
              <a:t>N-Acetyl Cysteine is the antidote</a:t>
            </a:r>
            <a:r>
              <a:rPr lang="en-US" sz="1800" b="1" dirty="0" smtClean="0">
                <a:solidFill>
                  <a:srgbClr val="FFFF00"/>
                </a:solidFill>
              </a:rPr>
              <a:t>:</a:t>
            </a:r>
          </a:p>
          <a:p>
            <a:pPr marL="274320" indent="-274320" fontAlgn="auto">
              <a:spcAft>
                <a:spcPts val="0"/>
              </a:spcAft>
              <a:buFont typeface="Wingdings"/>
              <a:buNone/>
              <a:defRPr/>
            </a:pPr>
            <a:r>
              <a:rPr lang="en-US" sz="1800" b="1" dirty="0" smtClean="0"/>
              <a:t>1-Precursor for glutathione. NAC is converted to cysteine, which can replenish glutathione stores.</a:t>
            </a:r>
          </a:p>
          <a:p>
            <a:pPr marL="274320" indent="-274320" fontAlgn="auto">
              <a:spcAft>
                <a:spcPts val="0"/>
              </a:spcAft>
              <a:buFont typeface="Wingdings"/>
              <a:buNone/>
              <a:defRPr/>
            </a:pPr>
            <a:r>
              <a:rPr lang="en-US" sz="1800" b="1" dirty="0" smtClean="0"/>
              <a:t>	2- NAC also directly detoxifies acetaminophen toxic metabolite to nontoxic metabolites. </a:t>
            </a:r>
          </a:p>
          <a:p>
            <a:pPr marL="274320" indent="-274320" fontAlgn="auto">
              <a:spcAft>
                <a:spcPts val="0"/>
              </a:spcAft>
              <a:buFont typeface="Wingdings"/>
              <a:buNone/>
              <a:defRPr/>
            </a:pPr>
            <a:r>
              <a:rPr lang="en-US" sz="1800" b="1" dirty="0" smtClean="0"/>
              <a:t>	3-NAC can provide a substrate for sulfation</a:t>
            </a:r>
          </a:p>
          <a:p>
            <a:pPr marL="274320" indent="-274320" fontAlgn="auto">
              <a:spcAft>
                <a:spcPts val="0"/>
              </a:spcAft>
              <a:buFont typeface="Wingdings"/>
              <a:buNone/>
              <a:defRPr/>
            </a:pPr>
            <a:r>
              <a:rPr lang="en-US" sz="1800" b="1" dirty="0" smtClean="0"/>
              <a:t>a) Oral NAC: It is effective in preventing hepatotoxicity regardless of the initial acetaminophen level if it is started within 8 hrs of ingestion.</a:t>
            </a:r>
          </a:p>
          <a:p>
            <a:pPr marL="274320" indent="-274320" fontAlgn="auto">
              <a:spcAft>
                <a:spcPts val="0"/>
              </a:spcAft>
              <a:buFont typeface="Wingdings"/>
              <a:buNone/>
              <a:defRPr/>
            </a:pPr>
            <a:r>
              <a:rPr lang="en-US" sz="1800" b="1" dirty="0" smtClean="0"/>
              <a:t>b) Intravenous NAC: IV administration of NAC is recommended for selected patients, including those with GIT bleeding or obstruction, potential fetal toxicity, or an inability to tolerate oral NAC.</a:t>
            </a:r>
          </a:p>
          <a:p>
            <a:pPr marL="609600" indent="-609600" fontAlgn="auto">
              <a:spcAft>
                <a:spcPts val="0"/>
              </a:spcAft>
              <a:buFont typeface="Wingdings"/>
              <a:buNone/>
              <a:defRPr/>
            </a:pPr>
            <a:endParaRPr lang="en-US" sz="1800" b="1" i="1"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9144000" cy="4525963"/>
          </a:xfrm>
        </p:spPr>
        <p:txBody>
          <a:bodyPr>
            <a:noAutofit/>
          </a:bodyPr>
          <a:lstStyle/>
          <a:p>
            <a:pPr marL="274320" indent="-274320" algn="ctr" fontAlgn="auto">
              <a:spcAft>
                <a:spcPts val="0"/>
              </a:spcAft>
              <a:buFont typeface="Wingdings"/>
              <a:buNone/>
              <a:defRPr/>
            </a:pPr>
            <a:r>
              <a:rPr lang="en-US" sz="16600" b="1" dirty="0" smtClean="0">
                <a:solidFill>
                  <a:srgbClr val="FFFF00"/>
                </a:solidFill>
                <a:effectLst>
                  <a:outerShdw blurRad="38100" dist="38100" dir="2700000" algn="tl">
                    <a:srgbClr val="000000">
                      <a:alpha val="43137"/>
                    </a:srgbClr>
                  </a:outerShdw>
                </a:effectLst>
                <a:latin typeface="Resident Evil" pitchFamily="34" charset="0"/>
              </a:rPr>
              <a:t>IRON TOXICITY</a:t>
            </a:r>
            <a:r>
              <a:rPr lang="en-US" sz="28700" b="1" dirty="0" smtClean="0">
                <a:solidFill>
                  <a:srgbClr val="FFFF00"/>
                </a:solidFill>
                <a:effectLst>
                  <a:outerShdw blurRad="38100" dist="38100" dir="2700000" algn="tl">
                    <a:srgbClr val="000000">
                      <a:alpha val="43137"/>
                    </a:srgbClr>
                  </a:outerShdw>
                </a:effectLst>
                <a:latin typeface="Resident Evil" pitchFamily="34" charset="0"/>
              </a:rPr>
              <a:t/>
            </a:r>
            <a:br>
              <a:rPr lang="en-US" sz="28700" b="1" dirty="0" smtClean="0">
                <a:solidFill>
                  <a:srgbClr val="FFFF00"/>
                </a:solidFill>
                <a:effectLst>
                  <a:outerShdw blurRad="38100" dist="38100" dir="2700000" algn="tl">
                    <a:srgbClr val="000000">
                      <a:alpha val="43137"/>
                    </a:srgbClr>
                  </a:outerShdw>
                </a:effectLst>
                <a:latin typeface="Resident Evil" pitchFamily="34" charset="0"/>
              </a:rPr>
            </a:br>
            <a:endParaRPr lang="en-US" sz="16600" dirty="0">
              <a:solidFill>
                <a:srgbClr val="FFFF00"/>
              </a:solidFill>
              <a:effectLst>
                <a:outerShdw blurRad="38100" dist="38100" dir="2700000" algn="tl">
                  <a:srgbClr val="000000">
                    <a:alpha val="43137"/>
                  </a:srgbClr>
                </a:outerShdw>
              </a:effectLst>
              <a:latin typeface="Resident Evil"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8" name="Rectangle 4"/>
          <p:cNvSpPr>
            <a:spLocks noGrp="1" noChangeArrowheads="1"/>
          </p:cNvSpPr>
          <p:nvPr>
            <p:ph type="ctrTitle"/>
          </p:nvPr>
        </p:nvSpPr>
        <p:spPr>
          <a:xfrm>
            <a:off x="228600" y="381000"/>
            <a:ext cx="8610600" cy="6248400"/>
          </a:xfrm>
        </p:spPr>
        <p:txBody>
          <a:bodyPr>
            <a:normAutofit fontScale="90000"/>
          </a:bodyPr>
          <a:lstStyle/>
          <a:p>
            <a:pPr fontAlgn="auto">
              <a:lnSpc>
                <a:spcPct val="90000"/>
              </a:lnSpc>
              <a:spcAft>
                <a:spcPts val="0"/>
              </a:spcAft>
              <a:defRPr/>
            </a:pPr>
            <a:r>
              <a:rPr lang="en-US" sz="2800" b="1" dirty="0" smtClean="0">
                <a:solidFill>
                  <a:srgbClr val="FFFF00"/>
                </a:solidFill>
              </a:rPr>
              <a:t> One of the expected common poisonings in young children.</a:t>
            </a:r>
            <a:br>
              <a:rPr lang="en-US" sz="2800" b="1" dirty="0" smtClean="0">
                <a:solidFill>
                  <a:srgbClr val="FFFF00"/>
                </a:solidFill>
              </a:rPr>
            </a:br>
            <a:r>
              <a:rPr lang="en-US" sz="2800" b="1" dirty="0" smtClean="0">
                <a:solidFill>
                  <a:srgbClr val="FFFF00"/>
                </a:solidFill>
              </a:rPr>
              <a:t> </a:t>
            </a:r>
            <a:br>
              <a:rPr lang="en-US" sz="2800" b="1" dirty="0" smtClean="0">
                <a:solidFill>
                  <a:srgbClr val="FFFF00"/>
                </a:solidFill>
              </a:rPr>
            </a:br>
            <a:r>
              <a:rPr lang="en-US" sz="2800" b="1" dirty="0" smtClean="0">
                <a:solidFill>
                  <a:srgbClr val="FFFF00"/>
                </a:solidFill>
              </a:rPr>
              <a:t> The potential severity is based on the amount of elemental iron ingested. </a:t>
            </a:r>
            <a:br>
              <a:rPr lang="en-US" sz="2800" b="1" dirty="0" smtClean="0">
                <a:solidFill>
                  <a:srgbClr val="FFFF00"/>
                </a:solidFill>
              </a:rPr>
            </a:br>
            <a:r>
              <a:rPr lang="en-US" sz="2800" b="1" dirty="0" smtClean="0">
                <a:solidFill>
                  <a:srgbClr val="FFFF00"/>
                </a:solidFill>
              </a:rPr>
              <a:t/>
            </a:r>
            <a:br>
              <a:rPr lang="en-US" sz="2800" b="1" dirty="0" smtClean="0">
                <a:solidFill>
                  <a:srgbClr val="FFFF00"/>
                </a:solidFill>
              </a:rPr>
            </a:br>
            <a:r>
              <a:rPr lang="en-US" sz="2800" b="1" dirty="0" smtClean="0">
                <a:solidFill>
                  <a:srgbClr val="FFFF00"/>
                </a:solidFill>
              </a:rPr>
              <a:t>Iron exerts both local and systemic effects:</a:t>
            </a:r>
            <a:br>
              <a:rPr lang="en-US" sz="2800" b="1" dirty="0" smtClean="0">
                <a:solidFill>
                  <a:srgbClr val="FFFF00"/>
                </a:solidFill>
              </a:rPr>
            </a:br>
            <a:r>
              <a:rPr lang="en-US" sz="2800" b="1" dirty="0" smtClean="0">
                <a:solidFill>
                  <a:srgbClr val="FFFF00"/>
                </a:solidFill>
              </a:rPr>
              <a:t>         =Iron is corrosive to the GI mucosa and affects the lungs and liver. </a:t>
            </a:r>
            <a:br>
              <a:rPr lang="en-US" sz="2800" b="1" dirty="0" smtClean="0">
                <a:solidFill>
                  <a:srgbClr val="FFFF00"/>
                </a:solidFill>
              </a:rPr>
            </a:br>
            <a:r>
              <a:rPr lang="en-US" sz="2800" b="1" dirty="0" smtClean="0">
                <a:solidFill>
                  <a:srgbClr val="FFFF00"/>
                </a:solidFill>
              </a:rPr>
              <a:t>         =Excess free iron is a mitochondrial toxin</a:t>
            </a:r>
            <a:br>
              <a:rPr lang="en-US" sz="2800" b="1" dirty="0" smtClean="0">
                <a:solidFill>
                  <a:srgbClr val="FFFF00"/>
                </a:solidFill>
              </a:rPr>
            </a:br>
            <a:r>
              <a:rPr lang="en-US" sz="2800" b="1" dirty="0" smtClean="0">
                <a:solidFill>
                  <a:srgbClr val="FFFF00"/>
                </a:solidFill>
              </a:rPr>
              <a:t> leading to disturbances in energy metabolism. </a:t>
            </a:r>
            <a:br>
              <a:rPr lang="en-US" sz="2800" b="1" dirty="0" smtClean="0">
                <a:solidFill>
                  <a:srgbClr val="FFFF00"/>
                </a:solidFill>
              </a:rPr>
            </a:br>
            <a:r>
              <a:rPr lang="en-US" sz="2800" b="1" dirty="0" smtClean="0">
                <a:solidFill>
                  <a:srgbClr val="FFFF00"/>
                </a:solidFill>
              </a:rPr>
              <a:t/>
            </a:r>
            <a:br>
              <a:rPr lang="en-US" sz="2800" b="1" dirty="0" smtClean="0">
                <a:solidFill>
                  <a:srgbClr val="FFFF00"/>
                </a:solidFill>
              </a:rPr>
            </a:br>
            <a:r>
              <a:rPr lang="en-US" sz="2800" b="1" dirty="0" smtClean="0">
                <a:solidFill>
                  <a:srgbClr val="FFFF00"/>
                </a:solidFill>
              </a:rPr>
              <a:t>Serum iron levels are useful in predicting the clinical course of the patient. </a:t>
            </a:r>
            <a:r>
              <a:rPr lang="en-US" sz="8800" b="1" dirty="0" smtClean="0">
                <a:solidFill>
                  <a:srgbClr val="FFFF00"/>
                </a:solidFill>
              </a:rPr>
              <a:t/>
            </a:r>
            <a:br>
              <a:rPr lang="en-US" sz="8800" b="1" dirty="0" smtClean="0">
                <a:solidFill>
                  <a:srgbClr val="FFFF00"/>
                </a:solidFill>
              </a:rPr>
            </a:br>
            <a:r>
              <a:rPr lang="en-US" sz="8800" b="1" dirty="0" smtClean="0">
                <a:solidFill>
                  <a:srgbClr val="FFFF00"/>
                </a:solidFill>
                <a:latin typeface="Bradley Hand ITC" pitchFamily="66" charset="0"/>
              </a:rPr>
              <a:t> </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77813"/>
            <a:ext cx="8229600" cy="758825"/>
          </a:xfrm>
        </p:spPr>
        <p:txBody>
          <a:bodyPr>
            <a:normAutofit fontScale="90000"/>
          </a:bodyPr>
          <a:lstStyle/>
          <a:p>
            <a:pPr algn="r">
              <a:defRPr/>
            </a:pPr>
            <a:r>
              <a:rPr lang="en-US" b="1" dirty="0" smtClean="0">
                <a:solidFill>
                  <a:srgbClr val="FFFF00"/>
                </a:solidFill>
                <a:effectLst>
                  <a:outerShdw blurRad="38100" dist="38100" dir="2700000" algn="tl">
                    <a:srgbClr val="000000">
                      <a:alpha val="43137"/>
                    </a:srgbClr>
                  </a:outerShdw>
                </a:effectLst>
              </a:rPr>
              <a:t>Clinical Manifestations </a:t>
            </a:r>
          </a:p>
        </p:txBody>
      </p:sp>
      <p:sp>
        <p:nvSpPr>
          <p:cNvPr id="80899" name="Rectangle 3"/>
          <p:cNvSpPr>
            <a:spLocks noGrp="1" noChangeArrowheads="1"/>
          </p:cNvSpPr>
          <p:nvPr>
            <p:ph idx="1"/>
          </p:nvPr>
        </p:nvSpPr>
        <p:spPr>
          <a:xfrm>
            <a:off x="228600" y="1295400"/>
            <a:ext cx="8686800" cy="4953000"/>
          </a:xfrm>
        </p:spPr>
        <p:txBody>
          <a:bodyPr>
            <a:normAutofit lnSpcReduction="10000"/>
          </a:bodyPr>
          <a:lstStyle/>
          <a:p>
            <a:pPr marL="274320" indent="-274320" fontAlgn="auto">
              <a:lnSpc>
                <a:spcPct val="80000"/>
              </a:lnSpc>
              <a:spcAft>
                <a:spcPts val="0"/>
              </a:spcAft>
              <a:buFont typeface="Wingdings" pitchFamily="2" charset="2"/>
              <a:buNone/>
              <a:defRPr/>
            </a:pPr>
            <a:r>
              <a:rPr lang="en-US" sz="4000" b="1" i="1" dirty="0" smtClean="0">
                <a:solidFill>
                  <a:schemeClr val="accent1"/>
                </a:solidFill>
                <a:effectLst>
                  <a:outerShdw blurRad="38100" dist="38100" dir="2700000" algn="tl">
                    <a:srgbClr val="FFFFFF"/>
                  </a:outerShdw>
                </a:effectLst>
              </a:rPr>
              <a:t>Phase I</a:t>
            </a:r>
            <a:r>
              <a:rPr lang="en-US" sz="4000" b="1" dirty="0" smtClean="0">
                <a:solidFill>
                  <a:schemeClr val="accent1"/>
                </a:solidFill>
                <a:effectLst>
                  <a:outerShdw blurRad="38100" dist="38100" dir="2700000" algn="tl">
                    <a:srgbClr val="FFFFFF"/>
                  </a:outerShdw>
                </a:effectLst>
              </a:rPr>
              <a:t>:</a:t>
            </a:r>
            <a:r>
              <a:rPr lang="en-US" sz="4000" b="1" dirty="0" smtClean="0">
                <a:solidFill>
                  <a:schemeClr val="accent1"/>
                </a:solidFill>
              </a:rPr>
              <a:t> </a:t>
            </a:r>
          </a:p>
          <a:p>
            <a:pPr marL="274320" indent="-274320" fontAlgn="auto">
              <a:lnSpc>
                <a:spcPct val="80000"/>
              </a:lnSpc>
              <a:spcAft>
                <a:spcPts val="0"/>
              </a:spcAft>
              <a:buFont typeface="Wingdings" pitchFamily="2" charset="2"/>
              <a:buNone/>
              <a:defRPr/>
            </a:pPr>
            <a:r>
              <a:rPr lang="en-US" sz="4000" b="1" dirty="0" smtClean="0"/>
              <a:t>GIT effects: first 6hrs as hemorrhagic vomiting, diarrhea, and abdominal pain. </a:t>
            </a:r>
          </a:p>
          <a:p>
            <a:pPr marL="274320" indent="-274320" fontAlgn="auto">
              <a:lnSpc>
                <a:spcPct val="80000"/>
              </a:lnSpc>
              <a:spcAft>
                <a:spcPts val="0"/>
              </a:spcAft>
              <a:buFont typeface="Wingdings" pitchFamily="2" charset="2"/>
              <a:buNone/>
              <a:defRPr/>
            </a:pPr>
            <a:r>
              <a:rPr lang="en-US" sz="4000" b="1" dirty="0" err="1" smtClean="0"/>
              <a:t>Hypovolemia</a:t>
            </a:r>
            <a:r>
              <a:rPr lang="en-US" sz="4000" b="1" dirty="0" smtClean="0"/>
              <a:t> may result from GI losses and contribute to tissue </a:t>
            </a:r>
            <a:r>
              <a:rPr lang="en-US" sz="4000" b="1" dirty="0" err="1" smtClean="0"/>
              <a:t>hypoperfusion</a:t>
            </a:r>
            <a:r>
              <a:rPr lang="en-US" sz="4000" b="1" dirty="0" smtClean="0"/>
              <a:t> and metabolic acidosis. </a:t>
            </a:r>
          </a:p>
          <a:p>
            <a:pPr marL="274320" indent="-274320" fontAlgn="auto">
              <a:lnSpc>
                <a:spcPct val="80000"/>
              </a:lnSpc>
              <a:spcAft>
                <a:spcPts val="0"/>
              </a:spcAft>
              <a:buFont typeface="Wingdings" pitchFamily="2" charset="2"/>
              <a:buNone/>
              <a:defRPr/>
            </a:pPr>
            <a:r>
              <a:rPr lang="en-US" sz="4000" b="1" dirty="0" smtClean="0"/>
              <a:t>Convulsions, shock, and coma may complicate this phase. </a:t>
            </a:r>
            <a:endParaRPr lang="en-US" sz="4000" b="1" i="1" dirty="0" smtClean="0"/>
          </a:p>
          <a:p>
            <a:pPr marL="274320" indent="-274320" fontAlgn="auto">
              <a:lnSpc>
                <a:spcPct val="80000"/>
              </a:lnSpc>
              <a:spcAft>
                <a:spcPts val="0"/>
              </a:spcAft>
              <a:buFont typeface="Wingdings" pitchFamily="2" charset="2"/>
              <a:buNone/>
              <a:defRPr/>
            </a:pPr>
            <a:endParaRPr lang="en-US" sz="4000" b="1" i="1" dirty="0" smtClean="0">
              <a:solidFill>
                <a:schemeClr val="hlink"/>
              </a:solidFill>
              <a:effectLst>
                <a:outerShdw blurRad="38100" dist="38100" dir="2700000" algn="tl">
                  <a:srgbClr val="FFFFFF"/>
                </a:outerShdw>
              </a:effectLst>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763000" cy="4525963"/>
          </a:xfrm>
        </p:spPr>
        <p:txBody>
          <a:bodyPr/>
          <a:lstStyle/>
          <a:p>
            <a:pPr>
              <a:buFontTx/>
              <a:buNone/>
              <a:defRPr/>
            </a:pPr>
            <a:r>
              <a:rPr lang="en-US" b="1" i="1" dirty="0" smtClean="0">
                <a:solidFill>
                  <a:schemeClr val="accent1"/>
                </a:solidFill>
                <a:effectLst>
                  <a:outerShdw blurRad="38100" dist="38100" dir="2700000" algn="tl">
                    <a:srgbClr val="FFFFFF"/>
                  </a:outerShdw>
                </a:effectLst>
              </a:rPr>
              <a:t>Phase 2:</a:t>
            </a:r>
            <a:r>
              <a:rPr lang="en-US" b="1" dirty="0" smtClean="0"/>
              <a:t> </a:t>
            </a:r>
          </a:p>
          <a:p>
            <a:pPr>
              <a:defRPr/>
            </a:pPr>
            <a:r>
              <a:rPr lang="en-US" b="1" dirty="0" smtClean="0"/>
              <a:t>6-12 hrs, may be associated with a period of "apparent recovery" that may be confusing. </a:t>
            </a:r>
          </a:p>
          <a:p>
            <a:pPr lvl="1">
              <a:defRPr/>
            </a:pPr>
            <a:r>
              <a:rPr lang="en-US" b="1" dirty="0" smtClean="0"/>
              <a:t>In mild cases, the recovery may represent true recovery. </a:t>
            </a:r>
          </a:p>
          <a:p>
            <a:pPr lvl="1">
              <a:defRPr/>
            </a:pPr>
            <a:r>
              <a:rPr lang="en-US" b="1" dirty="0" smtClean="0"/>
              <a:t>In serious ingestions, this phase may not occur at all. </a:t>
            </a:r>
          </a:p>
          <a:p>
            <a:pPr>
              <a:defRPr/>
            </a:pPr>
            <a:r>
              <a:rPr lang="en-US" b="1" dirty="0" smtClean="0"/>
              <a:t>This phase may represent the time of iron distribution throughout the body to cause systemic injury.</a:t>
            </a:r>
            <a:endParaRPr lang="en-US" b="1" i="1" dirty="0" smtClean="0"/>
          </a:p>
          <a:p>
            <a:pP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228600" y="228600"/>
            <a:ext cx="8686800" cy="6400800"/>
          </a:xfrm>
        </p:spPr>
        <p:txBody>
          <a:bodyPr>
            <a:normAutofit fontScale="92500" lnSpcReduction="20000"/>
          </a:bodyPr>
          <a:lstStyle/>
          <a:p>
            <a:pPr marL="381000" indent="-381000" fontAlgn="auto">
              <a:lnSpc>
                <a:spcPct val="80000"/>
              </a:lnSpc>
              <a:spcAft>
                <a:spcPts val="0"/>
              </a:spcAft>
              <a:buFont typeface="Wingdings" pitchFamily="2" charset="2"/>
              <a:buNone/>
              <a:defRPr/>
            </a:pPr>
            <a:r>
              <a:rPr lang="en-US" sz="2400" b="1" i="1" dirty="0" smtClean="0">
                <a:solidFill>
                  <a:schemeClr val="accent1"/>
                </a:solidFill>
              </a:rPr>
              <a:t>Phase 3</a:t>
            </a:r>
            <a:r>
              <a:rPr lang="en-US" sz="2400" b="1" dirty="0" smtClean="0">
                <a:solidFill>
                  <a:schemeClr val="accent1"/>
                </a:solidFill>
              </a:rPr>
              <a:t>:</a:t>
            </a:r>
            <a:r>
              <a:rPr lang="en-US" sz="2400" b="1" dirty="0" smtClean="0">
                <a:solidFill>
                  <a:schemeClr val="hlink"/>
                </a:solidFill>
              </a:rPr>
              <a:t> 12-24 hrs:</a:t>
            </a:r>
            <a:r>
              <a:rPr lang="en-US" sz="2400" b="1" dirty="0" smtClean="0"/>
              <a:t> </a:t>
            </a:r>
          </a:p>
          <a:p>
            <a:pPr marL="381000" indent="-381000" fontAlgn="auto">
              <a:lnSpc>
                <a:spcPct val="80000"/>
              </a:lnSpc>
              <a:spcAft>
                <a:spcPts val="0"/>
              </a:spcAft>
              <a:buFont typeface="Wingdings" pitchFamily="2" charset="2"/>
              <a:buNone/>
              <a:defRPr/>
            </a:pPr>
            <a:r>
              <a:rPr lang="en-US" sz="2400" b="1" dirty="0" smtClean="0"/>
              <a:t>ferrous </a:t>
            </a:r>
            <a:r>
              <a:rPr lang="en-US" sz="2400" b="1" dirty="0" smtClean="0">
                <a:sym typeface="Wingdings 3" pitchFamily="18" charset="2"/>
              </a:rPr>
              <a:t></a:t>
            </a:r>
            <a:r>
              <a:rPr lang="en-US" sz="2400" b="1" dirty="0" smtClean="0"/>
              <a:t> ferric iron + </a:t>
            </a:r>
            <a:r>
              <a:rPr lang="en-US" sz="2400" b="1" dirty="0" err="1" smtClean="0"/>
              <a:t>unbuffered</a:t>
            </a:r>
            <a:r>
              <a:rPr lang="en-US" sz="2400" b="1" dirty="0" smtClean="0"/>
              <a:t> H</a:t>
            </a:r>
            <a:r>
              <a:rPr lang="en-US" sz="2400" b="1" baseline="30000" dirty="0" smtClean="0"/>
              <a:t>+</a:t>
            </a:r>
          </a:p>
          <a:p>
            <a:pPr marL="381000" indent="-381000" fontAlgn="auto">
              <a:lnSpc>
                <a:spcPct val="80000"/>
              </a:lnSpc>
              <a:spcAft>
                <a:spcPts val="0"/>
              </a:spcAft>
              <a:buFont typeface="Wingdings" pitchFamily="2" charset="2"/>
              <a:buNone/>
              <a:defRPr/>
            </a:pPr>
            <a:r>
              <a:rPr lang="en-US" sz="2400" b="1" dirty="0" smtClean="0"/>
              <a:t>Mitochondrial accumulation</a:t>
            </a:r>
            <a:r>
              <a:rPr lang="en-US" sz="2400" b="1" dirty="0" smtClean="0">
                <a:sym typeface="Wingdings 3" pitchFamily="18" charset="2"/>
              </a:rPr>
              <a:t></a:t>
            </a:r>
            <a:r>
              <a:rPr lang="en-US" sz="2400" b="1" dirty="0" smtClean="0"/>
              <a:t> disturbs oxidative </a:t>
            </a:r>
            <a:r>
              <a:rPr lang="en-US" sz="2400" b="1" dirty="0" err="1" smtClean="0"/>
              <a:t>phosphorylation</a:t>
            </a:r>
            <a:r>
              <a:rPr lang="en-US" sz="2400" b="1" dirty="0" smtClean="0">
                <a:sym typeface="Wingdings 3" pitchFamily="18" charset="2"/>
              </a:rPr>
              <a:t> </a:t>
            </a:r>
            <a:r>
              <a:rPr lang="en-US" sz="2400" b="1" dirty="0" smtClean="0"/>
              <a:t> metabolic acidosis and cell death.</a:t>
            </a:r>
          </a:p>
          <a:p>
            <a:pPr marL="381000" indent="-381000" fontAlgn="auto">
              <a:lnSpc>
                <a:spcPct val="80000"/>
              </a:lnSpc>
              <a:spcAft>
                <a:spcPts val="0"/>
              </a:spcAft>
              <a:buFont typeface="Wingdings" pitchFamily="2" charset="2"/>
              <a:buNone/>
              <a:defRPr/>
            </a:pPr>
            <a:r>
              <a:rPr lang="en-US" sz="2400" b="1" dirty="0" smtClean="0"/>
              <a:t> </a:t>
            </a:r>
          </a:p>
          <a:p>
            <a:pPr marL="381000" indent="-381000" fontAlgn="auto">
              <a:lnSpc>
                <a:spcPct val="80000"/>
              </a:lnSpc>
              <a:spcAft>
                <a:spcPts val="0"/>
              </a:spcAft>
              <a:buFont typeface="Wingdings" pitchFamily="2" charset="2"/>
              <a:buNone/>
              <a:defRPr/>
            </a:pPr>
            <a:r>
              <a:rPr lang="en-US" sz="2400" b="1" dirty="0" smtClean="0"/>
              <a:t>GIT fluid losses </a:t>
            </a:r>
            <a:r>
              <a:rPr lang="en-US" sz="2400" b="1" dirty="0" smtClean="0">
                <a:sym typeface="Wingdings 3" pitchFamily="18" charset="2"/>
              </a:rPr>
              <a:t></a:t>
            </a:r>
            <a:r>
              <a:rPr lang="en-US" sz="2400" b="1" dirty="0" smtClean="0"/>
              <a:t> </a:t>
            </a:r>
            <a:r>
              <a:rPr lang="en-US" sz="2400" b="1" dirty="0" err="1" smtClean="0"/>
              <a:t>hypovolemic</a:t>
            </a:r>
            <a:r>
              <a:rPr lang="en-US" sz="2400" b="1" dirty="0" smtClean="0"/>
              <a:t> shock and acidosis. </a:t>
            </a:r>
          </a:p>
          <a:p>
            <a:pPr marL="381000" indent="-381000" fontAlgn="auto">
              <a:lnSpc>
                <a:spcPct val="80000"/>
              </a:lnSpc>
              <a:spcAft>
                <a:spcPts val="0"/>
              </a:spcAft>
              <a:buFont typeface="Wingdings" pitchFamily="2" charset="2"/>
              <a:buNone/>
              <a:defRPr/>
            </a:pPr>
            <a:endParaRPr lang="en-US" sz="2400" b="1" dirty="0" smtClean="0"/>
          </a:p>
          <a:p>
            <a:pPr marL="381000" indent="-381000" fontAlgn="auto">
              <a:lnSpc>
                <a:spcPct val="80000"/>
              </a:lnSpc>
              <a:spcAft>
                <a:spcPts val="0"/>
              </a:spcAft>
              <a:buFont typeface="Wingdings" pitchFamily="2" charset="2"/>
              <a:buNone/>
              <a:defRPr/>
            </a:pPr>
            <a:r>
              <a:rPr lang="en-US" sz="2400" b="1" dirty="0" smtClean="0"/>
              <a:t>Cardiovascular symptoms: decreased heart rate, myocardial activity, cardiac output.</a:t>
            </a:r>
          </a:p>
          <a:p>
            <a:pPr marL="381000" indent="-381000" fontAlgn="auto">
              <a:lnSpc>
                <a:spcPct val="80000"/>
              </a:lnSpc>
              <a:spcAft>
                <a:spcPts val="0"/>
              </a:spcAft>
              <a:buFont typeface="Wingdings" pitchFamily="2" charset="2"/>
              <a:buNone/>
              <a:defRPr/>
            </a:pPr>
            <a:endParaRPr lang="en-US" sz="2400" b="1" dirty="0" smtClean="0"/>
          </a:p>
          <a:p>
            <a:pPr marL="381000" indent="-381000" fontAlgn="auto">
              <a:lnSpc>
                <a:spcPct val="80000"/>
              </a:lnSpc>
              <a:spcAft>
                <a:spcPts val="0"/>
              </a:spcAft>
              <a:buFont typeface="Wingdings" pitchFamily="2" charset="2"/>
              <a:buNone/>
              <a:defRPr/>
            </a:pPr>
            <a:r>
              <a:rPr lang="en-US" sz="2400" b="1" dirty="0" smtClean="0"/>
              <a:t>High anion-gap metabolic acidosis results from: </a:t>
            </a:r>
          </a:p>
          <a:p>
            <a:pPr marL="381000" indent="-381000" fontAlgn="auto">
              <a:lnSpc>
                <a:spcPct val="80000"/>
              </a:lnSpc>
              <a:spcAft>
                <a:spcPts val="0"/>
              </a:spcAft>
              <a:buFontTx/>
              <a:buAutoNum type="arabicParenBoth"/>
              <a:defRPr/>
            </a:pPr>
            <a:r>
              <a:rPr lang="en-US" sz="2400" b="1" dirty="0" smtClean="0"/>
              <a:t>Rise of H</a:t>
            </a:r>
            <a:r>
              <a:rPr lang="en-US" sz="2400" b="1" baseline="30000" dirty="0" smtClean="0"/>
              <a:t>+</a:t>
            </a:r>
            <a:r>
              <a:rPr lang="en-US" sz="2400" b="1" dirty="0" smtClean="0"/>
              <a:t> during conversion of free plasma iron to ferric hydroxide</a:t>
            </a:r>
          </a:p>
          <a:p>
            <a:pPr marL="381000" indent="-381000" fontAlgn="auto">
              <a:lnSpc>
                <a:spcPct val="80000"/>
              </a:lnSpc>
              <a:spcAft>
                <a:spcPts val="0"/>
              </a:spcAft>
              <a:buFontTx/>
              <a:buAutoNum type="arabicParenBoth"/>
              <a:defRPr/>
            </a:pPr>
            <a:r>
              <a:rPr lang="en-US" sz="2400" b="1" dirty="0" smtClean="0"/>
              <a:t>Free radical damage to mitochondrial </a:t>
            </a:r>
            <a:r>
              <a:rPr lang="en-US" sz="2400" b="1" dirty="0" smtClean="0">
                <a:sym typeface="Wingdings 3" pitchFamily="18" charset="2"/>
              </a:rPr>
              <a:t></a:t>
            </a:r>
            <a:r>
              <a:rPr lang="en-US" sz="2400" b="1" dirty="0" smtClean="0"/>
              <a:t> lactic acidosis</a:t>
            </a:r>
          </a:p>
          <a:p>
            <a:pPr marL="381000" indent="-381000" fontAlgn="auto">
              <a:lnSpc>
                <a:spcPct val="80000"/>
              </a:lnSpc>
              <a:spcAft>
                <a:spcPts val="0"/>
              </a:spcAft>
              <a:buFontTx/>
              <a:buAutoNum type="arabicParenBoth"/>
              <a:defRPr/>
            </a:pPr>
            <a:r>
              <a:rPr lang="en-US" sz="2400" b="1" dirty="0" err="1" smtClean="0"/>
              <a:t>Hypovolemia</a:t>
            </a:r>
            <a:r>
              <a:rPr lang="en-US" sz="2400" b="1" dirty="0" smtClean="0"/>
              <a:t> and </a:t>
            </a:r>
            <a:r>
              <a:rPr lang="en-US" sz="2400" b="1" dirty="0" err="1" smtClean="0"/>
              <a:t>hypoperfusion</a:t>
            </a:r>
            <a:r>
              <a:rPr lang="en-US" sz="2400" b="1" dirty="0" smtClean="0"/>
              <a:t>. </a:t>
            </a:r>
          </a:p>
          <a:p>
            <a:pPr marL="381000" indent="-381000" fontAlgn="auto">
              <a:lnSpc>
                <a:spcPct val="80000"/>
              </a:lnSpc>
              <a:spcAft>
                <a:spcPts val="0"/>
              </a:spcAft>
              <a:buFontTx/>
              <a:buAutoNum type="arabicParenBoth"/>
              <a:defRPr/>
            </a:pPr>
            <a:endParaRPr lang="en-US" sz="2400" b="1" dirty="0" smtClean="0"/>
          </a:p>
          <a:p>
            <a:pPr marL="381000" indent="-381000" fontAlgn="auto">
              <a:lnSpc>
                <a:spcPct val="80000"/>
              </a:lnSpc>
              <a:spcAft>
                <a:spcPts val="0"/>
              </a:spcAft>
              <a:buFontTx/>
              <a:buAutoNum type="arabicParenBoth"/>
              <a:defRPr/>
            </a:pPr>
            <a:endParaRPr lang="en-US" sz="2400" b="1" dirty="0" smtClean="0"/>
          </a:p>
          <a:p>
            <a:pPr marL="381000" indent="-381000" fontAlgn="auto">
              <a:lnSpc>
                <a:spcPct val="80000"/>
              </a:lnSpc>
              <a:spcAft>
                <a:spcPts val="0"/>
              </a:spcAft>
              <a:buFontTx/>
              <a:buNone/>
              <a:defRPr/>
            </a:pPr>
            <a:endParaRPr lang="en-US" sz="2400" b="1" dirty="0" smtClean="0"/>
          </a:p>
          <a:p>
            <a:pPr marL="381000" indent="-381000" fontAlgn="auto">
              <a:lnSpc>
                <a:spcPct val="80000"/>
              </a:lnSpc>
              <a:spcAft>
                <a:spcPts val="0"/>
              </a:spcAft>
              <a:buFontTx/>
              <a:buNone/>
              <a:defRPr/>
            </a:pPr>
            <a:endParaRPr lang="en-US" sz="2400" b="1" dirty="0" smtClean="0"/>
          </a:p>
          <a:p>
            <a:pPr marL="381000" indent="-381000" fontAlgn="auto">
              <a:lnSpc>
                <a:spcPct val="80000"/>
              </a:lnSpc>
              <a:spcAft>
                <a:spcPts val="0"/>
              </a:spcAft>
              <a:buFontTx/>
              <a:buNone/>
              <a:defRPr/>
            </a:pPr>
            <a:r>
              <a:rPr lang="en-US" sz="2400" b="1" i="1" dirty="0" smtClean="0">
                <a:solidFill>
                  <a:srgbClr val="FFFF00"/>
                </a:solidFill>
              </a:rPr>
              <a:t>Coagulopathy</a:t>
            </a:r>
            <a:r>
              <a:rPr lang="en-US" sz="2400" b="1" dirty="0" smtClean="0">
                <a:solidFill>
                  <a:srgbClr val="FFFF00"/>
                </a:solidFill>
              </a:rPr>
              <a:t>: may be due to</a:t>
            </a:r>
          </a:p>
          <a:p>
            <a:pPr marL="381000" indent="-381000" fontAlgn="auto">
              <a:lnSpc>
                <a:spcPct val="80000"/>
              </a:lnSpc>
              <a:spcAft>
                <a:spcPts val="0"/>
              </a:spcAft>
              <a:defRPr/>
            </a:pPr>
            <a:r>
              <a:rPr lang="en-US" sz="2400" b="1" dirty="0" smtClean="0">
                <a:solidFill>
                  <a:srgbClr val="FFFF00"/>
                </a:solidFill>
              </a:rPr>
              <a:t>inhibitory effect of free iron on the formation of thrombin</a:t>
            </a:r>
          </a:p>
          <a:p>
            <a:pPr marL="381000" indent="-381000" fontAlgn="auto">
              <a:lnSpc>
                <a:spcPct val="80000"/>
              </a:lnSpc>
              <a:spcAft>
                <a:spcPts val="0"/>
              </a:spcAft>
              <a:defRPr/>
            </a:pPr>
            <a:r>
              <a:rPr lang="en-US" sz="2400" b="1" dirty="0" smtClean="0">
                <a:solidFill>
                  <a:srgbClr val="FFFF00"/>
                </a:solidFill>
              </a:rPr>
              <a:t>reduced levels of clotting due to hepatic failure. </a:t>
            </a:r>
            <a:endParaRPr lang="en-US" sz="2400" b="1" i="1" dirty="0" smtClean="0">
              <a:solidFill>
                <a:srgbClr val="FFFF00"/>
              </a:solidFill>
            </a:endParaRPr>
          </a:p>
          <a:p>
            <a:pPr marL="381000" indent="-381000" fontAlgn="auto">
              <a:lnSpc>
                <a:spcPct val="80000"/>
              </a:lnSpc>
              <a:spcAft>
                <a:spcPts val="0"/>
              </a:spcAft>
              <a:buFont typeface="Wingdings" pitchFamily="2" charset="2"/>
              <a:buNone/>
              <a:defRPr/>
            </a:pPr>
            <a:endParaRPr lang="en-US" sz="2400" b="1" i="1" dirty="0" smtClean="0">
              <a:solidFill>
                <a:schemeClr val="hlink"/>
              </a:solidFill>
            </a:endParaRPr>
          </a:p>
          <a:p>
            <a:pPr marL="381000" indent="-381000" fontAlgn="auto">
              <a:lnSpc>
                <a:spcPct val="80000"/>
              </a:lnSpc>
              <a:spcAft>
                <a:spcPts val="0"/>
              </a:spcAft>
              <a:buFont typeface="Wingdings" pitchFamily="2" charset="2"/>
              <a:buNone/>
              <a:defRPr/>
            </a:pPr>
            <a:r>
              <a:rPr lang="en-US" sz="2400" b="1" i="1" dirty="0" smtClean="0">
                <a:solidFill>
                  <a:schemeClr val="accent1"/>
                </a:solidFill>
              </a:rPr>
              <a:t> </a:t>
            </a:r>
            <a:endParaRPr lang="en-US" sz="2400" b="1" dirty="0" smtClean="0"/>
          </a:p>
          <a:p>
            <a:pPr marL="381000" indent="-381000" fontAlgn="auto">
              <a:lnSpc>
                <a:spcPct val="80000"/>
              </a:lnSpc>
              <a:spcAft>
                <a:spcPts val="0"/>
              </a:spcAft>
              <a:buFont typeface="Wingdings" pitchFamily="2" charset="2"/>
              <a:buNone/>
              <a:defRPr/>
            </a:pPr>
            <a:endParaRPr lang="en-US" sz="2400" b="1" dirty="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i="1" dirty="0" smtClean="0">
                <a:solidFill>
                  <a:schemeClr val="accent1"/>
                </a:solidFill>
              </a:rPr>
              <a:t>Phase 4: 2 – 6 Weeks</a:t>
            </a:r>
            <a:endParaRPr lang="en-US" dirty="0"/>
          </a:p>
        </p:txBody>
      </p:sp>
      <p:sp>
        <p:nvSpPr>
          <p:cNvPr id="3" name="Content Placeholder 2"/>
          <p:cNvSpPr>
            <a:spLocks noGrp="1"/>
          </p:cNvSpPr>
          <p:nvPr>
            <p:ph idx="1"/>
          </p:nvPr>
        </p:nvSpPr>
        <p:spPr/>
        <p:txBody>
          <a:bodyPr/>
          <a:lstStyle/>
          <a:p>
            <a:pPr marL="406400" indent="-406400">
              <a:lnSpc>
                <a:spcPct val="150000"/>
              </a:lnSpc>
              <a:buFont typeface="Wingdings" pitchFamily="2" charset="2"/>
              <a:buChar char="ü"/>
              <a:defRPr/>
            </a:pPr>
            <a:r>
              <a:rPr lang="en-GB" dirty="0" smtClean="0">
                <a:solidFill>
                  <a:srgbClr val="FFFF00"/>
                </a:solidFill>
              </a:rPr>
              <a:t>Hepatic cirrhosis.</a:t>
            </a:r>
            <a:endParaRPr lang="en-US" dirty="0" smtClean="0">
              <a:solidFill>
                <a:srgbClr val="FFFF00"/>
              </a:solidFill>
            </a:endParaRPr>
          </a:p>
          <a:p>
            <a:pPr marL="406400" indent="-406400">
              <a:lnSpc>
                <a:spcPct val="150000"/>
              </a:lnSpc>
              <a:buFont typeface="Wingdings" pitchFamily="2" charset="2"/>
              <a:buChar char="ü"/>
              <a:defRPr/>
            </a:pPr>
            <a:r>
              <a:rPr lang="en-GB" dirty="0" smtClean="0">
                <a:solidFill>
                  <a:srgbClr val="FFFF00"/>
                </a:solidFill>
              </a:rPr>
              <a:t>Pyloric stricture (pyloric </a:t>
            </a:r>
            <a:r>
              <a:rPr lang="en-GB" dirty="0" err="1" smtClean="0">
                <a:solidFill>
                  <a:srgbClr val="FFFF00"/>
                </a:solidFill>
              </a:rPr>
              <a:t>stenosis</a:t>
            </a:r>
            <a:r>
              <a:rPr lang="en-GB" dirty="0" smtClean="0">
                <a:solidFill>
                  <a:srgbClr val="FFFF00"/>
                </a:solidFill>
              </a:rPr>
              <a:t>) → corrosive action.</a:t>
            </a:r>
            <a:endParaRPr lang="en-US" dirty="0" smtClean="0">
              <a:solidFill>
                <a:srgbClr val="FFFF00"/>
              </a:solidFill>
            </a:endParaRPr>
          </a:p>
          <a:p>
            <a:pP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28600" y="533400"/>
            <a:ext cx="8686800" cy="6019800"/>
          </a:xfrm>
        </p:spPr>
        <p:txBody>
          <a:bodyPr>
            <a:normAutofit fontScale="85000" lnSpcReduction="20000"/>
          </a:bodyPr>
          <a:lstStyle/>
          <a:p>
            <a:pPr marL="274320" indent="-274320" fontAlgn="auto">
              <a:spcAft>
                <a:spcPts val="0"/>
              </a:spcAft>
              <a:buFont typeface="Wingdings" pitchFamily="2" charset="2"/>
              <a:buChar char="ü"/>
              <a:defRPr/>
            </a:pPr>
            <a:r>
              <a:rPr lang="en-US" sz="2800" b="1" dirty="0" smtClean="0"/>
              <a:t>Salicylates are found in hundreds of OTC  medications and in numerous prescription drugs.</a:t>
            </a:r>
          </a:p>
          <a:p>
            <a:pPr marL="274320" indent="-274320" fontAlgn="auto">
              <a:spcAft>
                <a:spcPts val="0"/>
              </a:spcAft>
              <a:buFont typeface="Wingdings" pitchFamily="2" charset="2"/>
              <a:buNone/>
              <a:defRPr/>
            </a:pPr>
            <a:endParaRPr lang="en-US" sz="3000" b="1" dirty="0" smtClean="0"/>
          </a:p>
          <a:p>
            <a:pPr marL="274320" indent="-274320" fontAlgn="auto">
              <a:spcAft>
                <a:spcPts val="0"/>
              </a:spcAft>
              <a:buFont typeface="Wingdings" pitchFamily="2" charset="2"/>
              <a:buChar char="ü"/>
              <a:defRPr/>
            </a:pPr>
            <a:r>
              <a:rPr lang="en-US" sz="3000" b="1" dirty="0" smtClean="0">
                <a:solidFill>
                  <a:schemeClr val="accent1">
                    <a:lumMod val="20000"/>
                    <a:lumOff val="80000"/>
                  </a:schemeClr>
                </a:solidFill>
              </a:rPr>
              <a:t>Salicylate ingestion is one of the most common causes of drug toxicity. </a:t>
            </a:r>
          </a:p>
          <a:p>
            <a:pPr marL="274320" indent="-274320" fontAlgn="auto">
              <a:spcAft>
                <a:spcPts val="0"/>
              </a:spcAft>
              <a:buFont typeface="Wingdings" pitchFamily="2" charset="2"/>
              <a:buChar char="ü"/>
              <a:defRPr/>
            </a:pPr>
            <a:endParaRPr lang="en-US" sz="3000" b="1" dirty="0" smtClean="0">
              <a:solidFill>
                <a:schemeClr val="accent1">
                  <a:lumMod val="20000"/>
                  <a:lumOff val="80000"/>
                </a:schemeClr>
              </a:solidFill>
            </a:endParaRPr>
          </a:p>
          <a:p>
            <a:pPr marL="274320" indent="-274320" fontAlgn="auto">
              <a:spcAft>
                <a:spcPts val="0"/>
              </a:spcAft>
              <a:buFont typeface="Wingdings" pitchFamily="2" charset="2"/>
              <a:buChar char="ü"/>
              <a:defRPr/>
            </a:pPr>
            <a:r>
              <a:rPr lang="en-US" sz="2800" b="1" dirty="0" smtClean="0"/>
              <a:t>Salicylate ingestion continues to be a common cause of poisoning in children and adolescents. </a:t>
            </a:r>
          </a:p>
          <a:p>
            <a:pPr marL="274320" indent="-274320" fontAlgn="auto">
              <a:spcAft>
                <a:spcPts val="0"/>
              </a:spcAft>
              <a:buFont typeface="Wingdings" pitchFamily="2" charset="2"/>
              <a:buChar char="ü"/>
              <a:defRPr/>
            </a:pPr>
            <a:endParaRPr lang="en-US" sz="2800" b="1" dirty="0" smtClean="0"/>
          </a:p>
          <a:p>
            <a:pPr marL="274320" indent="-274320" fontAlgn="auto">
              <a:spcAft>
                <a:spcPts val="0"/>
              </a:spcAft>
              <a:buFont typeface="Wingdings" pitchFamily="2" charset="2"/>
              <a:buChar char="ü"/>
              <a:defRPr/>
            </a:pPr>
            <a:r>
              <a:rPr lang="en-US" sz="2800" b="1" dirty="0" smtClean="0">
                <a:solidFill>
                  <a:schemeClr val="accent1">
                    <a:lumMod val="20000"/>
                    <a:lumOff val="80000"/>
                  </a:schemeClr>
                </a:solidFill>
              </a:rPr>
              <a:t>The presence of aspirin-containing products as household, is a reason to be a common source of unintentional and suicidal ingestion.</a:t>
            </a:r>
            <a:endParaRPr lang="en-US" sz="3000" b="1" dirty="0" smtClean="0">
              <a:solidFill>
                <a:schemeClr val="accent1">
                  <a:lumMod val="20000"/>
                  <a:lumOff val="80000"/>
                </a:schemeClr>
              </a:solidFill>
            </a:endParaRPr>
          </a:p>
          <a:p>
            <a:pPr marL="274320" indent="-274320" fontAlgn="auto">
              <a:spcAft>
                <a:spcPts val="0"/>
              </a:spcAft>
              <a:buFont typeface="Wingdings" pitchFamily="2" charset="2"/>
              <a:buChar char="ü"/>
              <a:defRPr/>
            </a:pPr>
            <a:endParaRPr lang="en-US" sz="3000" b="1" dirty="0" smtClean="0">
              <a:solidFill>
                <a:schemeClr val="accent1">
                  <a:lumMod val="20000"/>
                  <a:lumOff val="80000"/>
                </a:schemeClr>
              </a:solidFill>
            </a:endParaRPr>
          </a:p>
          <a:p>
            <a:pPr marL="274320" indent="-274320" fontAlgn="auto">
              <a:spcAft>
                <a:spcPts val="0"/>
              </a:spcAft>
              <a:buFont typeface="Wingdings" pitchFamily="2" charset="2"/>
              <a:buChar char="ü"/>
              <a:defRPr/>
            </a:pPr>
            <a:r>
              <a:rPr lang="en-US" sz="3000" b="1" dirty="0" smtClean="0">
                <a:solidFill>
                  <a:srgbClr val="FFFF00"/>
                </a:solidFill>
              </a:rPr>
              <a:t>The incidence in </a:t>
            </a:r>
            <a:r>
              <a:rPr lang="en-US" sz="3000" b="1" u="sng" dirty="0" smtClean="0">
                <a:solidFill>
                  <a:srgbClr val="FFFF00"/>
                </a:solidFill>
                <a:effectLst>
                  <a:outerShdw blurRad="38100" dist="38100" dir="2700000" algn="tl">
                    <a:srgbClr val="000000">
                      <a:alpha val="43137"/>
                    </a:srgbClr>
                  </a:outerShdw>
                </a:effectLst>
              </a:rPr>
              <a:t>children </a:t>
            </a:r>
            <a:r>
              <a:rPr lang="en-US" sz="3000" b="1" dirty="0" smtClean="0">
                <a:solidFill>
                  <a:srgbClr val="FFFF00"/>
                </a:solidFill>
              </a:rPr>
              <a:t>declined due to:</a:t>
            </a:r>
          </a:p>
          <a:p>
            <a:pPr marL="674370" lvl="1" indent="-274320" fontAlgn="auto">
              <a:spcAft>
                <a:spcPts val="0"/>
              </a:spcAft>
              <a:buFont typeface="Wingdings" pitchFamily="2" charset="2"/>
              <a:buNone/>
              <a:defRPr/>
            </a:pPr>
            <a:r>
              <a:rPr lang="en-US" sz="2600" b="1" dirty="0" smtClean="0">
                <a:solidFill>
                  <a:srgbClr val="FFFF00"/>
                </a:solidFill>
              </a:rPr>
              <a:t>1-The use of alternative antipyretics. </a:t>
            </a:r>
          </a:p>
          <a:p>
            <a:pPr marL="674370" lvl="1" indent="-274320" fontAlgn="auto">
              <a:spcAft>
                <a:spcPts val="0"/>
              </a:spcAft>
              <a:buFont typeface="Wingdings" pitchFamily="2" charset="2"/>
              <a:buNone/>
              <a:defRPr/>
            </a:pPr>
            <a:r>
              <a:rPr lang="en-US" sz="2600" b="1" dirty="0" smtClean="0">
                <a:solidFill>
                  <a:srgbClr val="FFFF00"/>
                </a:solidFill>
              </a:rPr>
              <a:t>2- Repackaging, using CRC (</a:t>
            </a:r>
            <a:r>
              <a:rPr lang="en-US" sz="2000" dirty="0" smtClean="0"/>
              <a:t>child resistant containers)</a:t>
            </a:r>
          </a:p>
          <a:p>
            <a:pPr marL="674370" lvl="1" indent="-274320" fontAlgn="auto">
              <a:spcAft>
                <a:spcPts val="0"/>
              </a:spcAft>
              <a:buFont typeface="Wingdings" pitchFamily="2" charset="2"/>
              <a:buNone/>
              <a:defRPr/>
            </a:pPr>
            <a:r>
              <a:rPr lang="en-US" sz="2600" b="1" dirty="0" smtClean="0">
                <a:solidFill>
                  <a:srgbClr val="FFFF00"/>
                </a:solidFill>
              </a:rPr>
              <a:t>3- Salicylates association with Reye’s syndrome</a:t>
            </a:r>
          </a:p>
        </p:txBody>
      </p:sp>
    </p:spTree>
  </p:cSld>
  <p:clrMapOvr>
    <a:masterClrMapping/>
  </p:clrMapOvr>
  <p:transition spd="med" advTm="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57200" y="277813"/>
            <a:ext cx="8686800" cy="706437"/>
          </a:xfrm>
        </p:spPr>
        <p:txBody>
          <a:bodyPr>
            <a:noAutofit/>
          </a:bodyPr>
          <a:lstStyle/>
          <a:p>
            <a:pPr algn="r" fontAlgn="auto">
              <a:spcAft>
                <a:spcPts val="0"/>
              </a:spcAft>
              <a:defRPr/>
            </a:pPr>
            <a:r>
              <a:rPr lang="en-US" sz="9600" b="1" dirty="0" smtClean="0">
                <a:solidFill>
                  <a:srgbClr val="FFFF00"/>
                </a:solidFill>
                <a:latin typeface="Resident Evil" pitchFamily="34" charset="0"/>
              </a:rPr>
              <a:t>Investigations</a:t>
            </a:r>
          </a:p>
        </p:txBody>
      </p:sp>
      <p:sp>
        <p:nvSpPr>
          <p:cNvPr id="76803" name="Rectangle 3"/>
          <p:cNvSpPr>
            <a:spLocks noGrp="1" noChangeArrowheads="1"/>
          </p:cNvSpPr>
          <p:nvPr>
            <p:ph idx="1"/>
          </p:nvPr>
        </p:nvSpPr>
        <p:spPr>
          <a:xfrm>
            <a:off x="228600" y="1600200"/>
            <a:ext cx="8686800" cy="4495800"/>
          </a:xfrm>
        </p:spPr>
        <p:txBody>
          <a:bodyPr/>
          <a:lstStyle/>
          <a:p>
            <a:pPr>
              <a:lnSpc>
                <a:spcPct val="90000"/>
              </a:lnSpc>
              <a:defRPr/>
            </a:pPr>
            <a:r>
              <a:rPr lang="en-US" b="1" dirty="0" smtClean="0"/>
              <a:t>Serum iron levels.</a:t>
            </a:r>
          </a:p>
          <a:p>
            <a:pPr>
              <a:lnSpc>
                <a:spcPct val="90000"/>
              </a:lnSpc>
              <a:defRPr/>
            </a:pPr>
            <a:r>
              <a:rPr lang="en-US" b="1" dirty="0" smtClean="0"/>
              <a:t>TIB  (is not important)</a:t>
            </a:r>
          </a:p>
          <a:p>
            <a:pPr>
              <a:lnSpc>
                <a:spcPct val="90000"/>
              </a:lnSpc>
              <a:defRPr/>
            </a:pPr>
            <a:r>
              <a:rPr lang="en-US" b="1" dirty="0" smtClean="0"/>
              <a:t>Abdominal x-ray: may show </a:t>
            </a:r>
            <a:r>
              <a:rPr lang="en-US" b="1" dirty="0" err="1" smtClean="0"/>
              <a:t>radiopaque</a:t>
            </a:r>
            <a:r>
              <a:rPr lang="en-US" b="1" dirty="0" smtClean="0"/>
              <a:t> tablets.</a:t>
            </a:r>
          </a:p>
          <a:p>
            <a:pPr>
              <a:lnSpc>
                <a:spcPct val="90000"/>
              </a:lnSpc>
              <a:defRPr/>
            </a:pPr>
            <a:r>
              <a:rPr lang="en-US" b="1" dirty="0" err="1" smtClean="0"/>
              <a:t>Deferoxamine</a:t>
            </a:r>
            <a:r>
              <a:rPr lang="en-US" b="1" dirty="0" smtClean="0"/>
              <a:t> challenge test: bind free iron to be excreted in the urine as </a:t>
            </a:r>
            <a:r>
              <a:rPr lang="en-US" b="1" dirty="0" err="1" smtClean="0"/>
              <a:t>ferrioxamine</a:t>
            </a:r>
            <a:r>
              <a:rPr lang="en-US" b="1" dirty="0" smtClean="0"/>
              <a:t> complex, changing the urine to reddish (</a:t>
            </a:r>
            <a:r>
              <a:rPr lang="en-US" b="1" i="1" dirty="0" err="1" smtClean="0"/>
              <a:t>vin</a:t>
            </a:r>
            <a:r>
              <a:rPr lang="en-US" b="1" i="1" dirty="0" smtClean="0"/>
              <a:t> rosé</a:t>
            </a:r>
            <a:r>
              <a:rPr lang="en-US" b="1" dirty="0" smtClean="0"/>
              <a:t>) color, indicating the need for </a:t>
            </a:r>
            <a:r>
              <a:rPr lang="en-US" b="1" dirty="0" err="1" smtClean="0"/>
              <a:t>chelation</a:t>
            </a:r>
            <a:r>
              <a:rPr lang="en-US" b="1" dirty="0" smtClean="0"/>
              <a:t>. </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09600" y="685800"/>
            <a:ext cx="8534400" cy="533400"/>
          </a:xfrm>
        </p:spPr>
        <p:txBody>
          <a:bodyPr>
            <a:noAutofit/>
          </a:bodyPr>
          <a:lstStyle/>
          <a:p>
            <a:pPr algn="r" fontAlgn="auto">
              <a:spcAft>
                <a:spcPts val="0"/>
              </a:spcAft>
              <a:defRPr/>
            </a:pPr>
            <a:r>
              <a:rPr lang="en-US" sz="8000" dirty="0" smtClean="0">
                <a:solidFill>
                  <a:srgbClr val="FFFF00"/>
                </a:solidFill>
                <a:latin typeface="Resident Evil" pitchFamily="34" charset="0"/>
              </a:rPr>
              <a:t>Treatment</a:t>
            </a:r>
            <a:br>
              <a:rPr lang="en-US" sz="8000" dirty="0" smtClean="0">
                <a:solidFill>
                  <a:srgbClr val="FFFF00"/>
                </a:solidFill>
                <a:latin typeface="Resident Evil" pitchFamily="34" charset="0"/>
              </a:rPr>
            </a:br>
            <a:endParaRPr lang="en-US" sz="8000" dirty="0" smtClean="0">
              <a:solidFill>
                <a:srgbClr val="FFFF00"/>
              </a:solidFill>
              <a:latin typeface="Resident Evil" pitchFamily="34" charset="0"/>
            </a:endParaRPr>
          </a:p>
        </p:txBody>
      </p:sp>
      <p:sp>
        <p:nvSpPr>
          <p:cNvPr id="77827" name="Rectangle 3"/>
          <p:cNvSpPr>
            <a:spLocks noGrp="1" noChangeArrowheads="1"/>
          </p:cNvSpPr>
          <p:nvPr>
            <p:ph idx="1"/>
          </p:nvPr>
        </p:nvSpPr>
        <p:spPr>
          <a:xfrm>
            <a:off x="0" y="1066800"/>
            <a:ext cx="8915400" cy="5791200"/>
          </a:xfrm>
        </p:spPr>
        <p:txBody>
          <a:bodyPr/>
          <a:lstStyle/>
          <a:p>
            <a:pPr>
              <a:lnSpc>
                <a:spcPct val="80000"/>
              </a:lnSpc>
              <a:defRPr/>
            </a:pPr>
            <a:r>
              <a:rPr lang="en-US" sz="2000" b="1" dirty="0" smtClean="0"/>
              <a:t>Appropriate supportive care.</a:t>
            </a:r>
          </a:p>
          <a:p>
            <a:pPr>
              <a:lnSpc>
                <a:spcPct val="80000"/>
              </a:lnSpc>
              <a:defRPr/>
            </a:pPr>
            <a:r>
              <a:rPr lang="en-US" sz="2000" b="1" dirty="0" err="1" smtClean="0"/>
              <a:t>Deferoxamine</a:t>
            </a:r>
            <a:r>
              <a:rPr lang="en-US" sz="2000" b="1" dirty="0" smtClean="0"/>
              <a:t>: </a:t>
            </a:r>
          </a:p>
          <a:p>
            <a:pPr marL="762000" lvl="1" indent="-304800">
              <a:lnSpc>
                <a:spcPct val="80000"/>
              </a:lnSpc>
              <a:buFont typeface="Wingdings" pitchFamily="2" charset="2"/>
              <a:buNone/>
              <a:defRPr/>
            </a:pPr>
            <a:r>
              <a:rPr lang="en-US" sz="1800" b="1" dirty="0" smtClean="0"/>
              <a:t>1-Shock  </a:t>
            </a:r>
          </a:p>
          <a:p>
            <a:pPr marL="762000" lvl="1" indent="-304800">
              <a:lnSpc>
                <a:spcPct val="80000"/>
              </a:lnSpc>
              <a:buFont typeface="Wingdings" pitchFamily="2" charset="2"/>
              <a:buNone/>
              <a:defRPr/>
            </a:pPr>
            <a:r>
              <a:rPr lang="en-US" sz="1800" b="1" dirty="0" smtClean="0"/>
              <a:t>2- Altered mental status </a:t>
            </a:r>
          </a:p>
          <a:p>
            <a:pPr marL="762000" lvl="1" indent="-304800">
              <a:lnSpc>
                <a:spcPct val="80000"/>
              </a:lnSpc>
              <a:buFont typeface="Wingdings" pitchFamily="2" charset="2"/>
              <a:buNone/>
              <a:defRPr/>
            </a:pPr>
            <a:r>
              <a:rPr lang="en-US" sz="1800" b="1" dirty="0" smtClean="0"/>
              <a:t>3- Persistent GI symptoms </a:t>
            </a:r>
          </a:p>
          <a:p>
            <a:pPr marL="762000" lvl="1" indent="-304800">
              <a:lnSpc>
                <a:spcPct val="80000"/>
              </a:lnSpc>
              <a:buFont typeface="Wingdings" pitchFamily="2" charset="2"/>
              <a:buNone/>
              <a:defRPr/>
            </a:pPr>
            <a:r>
              <a:rPr lang="en-US" sz="1800" b="1" dirty="0" smtClean="0"/>
              <a:t>4- Metabolic acidosis  </a:t>
            </a:r>
          </a:p>
          <a:p>
            <a:pPr marL="762000" lvl="1" indent="-304800">
              <a:lnSpc>
                <a:spcPct val="80000"/>
              </a:lnSpc>
              <a:buFont typeface="Wingdings" pitchFamily="2" charset="2"/>
              <a:buNone/>
              <a:defRPr/>
            </a:pPr>
            <a:r>
              <a:rPr lang="en-US" sz="1800" b="1" dirty="0" smtClean="0"/>
              <a:t>5- Positive radiographs</a:t>
            </a:r>
          </a:p>
          <a:p>
            <a:pPr marL="762000" lvl="1" indent="-304800">
              <a:lnSpc>
                <a:spcPct val="80000"/>
              </a:lnSpc>
              <a:buFont typeface="Wingdings" pitchFamily="2" charset="2"/>
              <a:buNone/>
              <a:defRPr/>
            </a:pPr>
            <a:r>
              <a:rPr lang="en-US" sz="1800" b="1" dirty="0" smtClean="0"/>
              <a:t>6-Serum Fe &gt;500 </a:t>
            </a:r>
            <a:r>
              <a:rPr lang="en-US" sz="1800" b="1" dirty="0" err="1" smtClean="0"/>
              <a:t>μg</a:t>
            </a:r>
            <a:r>
              <a:rPr lang="en-US" sz="1800" b="1" dirty="0" smtClean="0"/>
              <a:t>/</a:t>
            </a:r>
            <a:r>
              <a:rPr lang="en-US" sz="1800" b="1" dirty="0" err="1" smtClean="0"/>
              <a:t>dL</a:t>
            </a:r>
            <a:r>
              <a:rPr lang="en-US" sz="1800" b="1" dirty="0" smtClean="0"/>
              <a:t> or estimated dose greater than 60 mg elemental iron/kg</a:t>
            </a:r>
          </a:p>
          <a:p>
            <a:pPr marL="762000" lvl="1" indent="-304800">
              <a:lnSpc>
                <a:spcPct val="80000"/>
              </a:lnSpc>
              <a:buFont typeface="Wingdings" pitchFamily="2" charset="2"/>
              <a:buNone/>
              <a:defRPr/>
            </a:pPr>
            <a:r>
              <a:rPr lang="en-US" sz="1800" b="1" dirty="0" smtClean="0"/>
              <a:t>7-Serum iron level is not available with presence of symptoms. </a:t>
            </a:r>
          </a:p>
          <a:p>
            <a:pPr>
              <a:lnSpc>
                <a:spcPct val="80000"/>
              </a:lnSpc>
              <a:buFont typeface="Wingdings" pitchFamily="2" charset="2"/>
              <a:buNone/>
              <a:defRPr/>
            </a:pPr>
            <a:r>
              <a:rPr lang="en-US" sz="2000" b="1" dirty="0" err="1" smtClean="0"/>
              <a:t>Deferoxamine</a:t>
            </a:r>
            <a:r>
              <a:rPr lang="en-US" sz="2000" b="1" dirty="0" smtClean="0"/>
              <a:t> may be administered IM or IV infusion but IM is not recommended because it is painful and less iron is excreted. Indications for cessation include significant resolution of shock and acidosis, and acute RDS.</a:t>
            </a:r>
          </a:p>
          <a:p>
            <a:pPr>
              <a:lnSpc>
                <a:spcPct val="80000"/>
              </a:lnSpc>
              <a:buFont typeface="Wingdings" pitchFamily="2" charset="2"/>
              <a:buNone/>
              <a:defRPr/>
            </a:pPr>
            <a:endParaRPr lang="en-US" sz="2000" b="1" dirty="0" smtClean="0"/>
          </a:p>
          <a:p>
            <a:pPr>
              <a:lnSpc>
                <a:spcPct val="80000"/>
              </a:lnSpc>
              <a:defRPr/>
            </a:pPr>
            <a:r>
              <a:rPr lang="en-US" sz="2000" b="1" dirty="0" smtClean="0"/>
              <a:t>Patients with acute poisoning may develop </a:t>
            </a:r>
            <a:r>
              <a:rPr lang="en-US" sz="2000" b="1" i="1" dirty="0" err="1" smtClean="0"/>
              <a:t>Yersinia</a:t>
            </a:r>
            <a:r>
              <a:rPr lang="en-US" sz="2000" b="1" i="1" dirty="0" smtClean="0"/>
              <a:t> </a:t>
            </a:r>
            <a:r>
              <a:rPr lang="en-US" sz="2000" b="1" i="1" dirty="0" err="1" smtClean="0"/>
              <a:t>enterocolitica</a:t>
            </a:r>
            <a:r>
              <a:rPr lang="en-US" sz="2000" b="1" i="1" dirty="0" smtClean="0"/>
              <a:t> infection</a:t>
            </a:r>
            <a:r>
              <a:rPr lang="en-US" sz="2000" b="1" dirty="0" smtClean="0"/>
              <a:t>. </a:t>
            </a:r>
            <a:r>
              <a:rPr lang="en-US" sz="2000" b="1" dirty="0" err="1" smtClean="0"/>
              <a:t>Yersinia</a:t>
            </a:r>
            <a:r>
              <a:rPr lang="en-US" sz="2000" b="1" dirty="0" smtClean="0"/>
              <a:t> requires iron as a growth factor. Infection can be manifested by abdominal pain, fever, and diarrhea following resolution of iron toxicity. </a:t>
            </a:r>
          </a:p>
          <a:p>
            <a:pPr>
              <a:lnSpc>
                <a:spcPct val="80000"/>
              </a:lnSpc>
              <a:buFont typeface="Wingdings" pitchFamily="2" charset="2"/>
              <a:buNone/>
              <a:defRPr/>
            </a:pPr>
            <a:endParaRPr lang="en-US" sz="2000" b="1" dirty="0"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610600" cy="1362075"/>
          </a:xfrm>
        </p:spPr>
        <p:txBody>
          <a:bodyPr/>
          <a:lstStyle/>
          <a:p>
            <a:pPr algn="ctr">
              <a:defRPr/>
            </a:pPr>
            <a:r>
              <a:rPr lang="en-US" sz="11500" dirty="0" smtClean="0">
                <a:solidFill>
                  <a:srgbClr val="FFFF00"/>
                </a:solidFill>
                <a:latin typeface="Resident Evil" pitchFamily="34" charset="0"/>
              </a:rPr>
              <a:t>BARBITURATE TOXICITY</a:t>
            </a:r>
            <a:endParaRPr lang="en-US" sz="11500" dirty="0">
              <a:solidFill>
                <a:srgbClr val="FFFF00"/>
              </a:solidFill>
              <a:latin typeface="Resident Evil"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Rectangle 3"/>
          <p:cNvSpPr>
            <a:spLocks noGrp="1" noChangeArrowheads="1"/>
          </p:cNvSpPr>
          <p:nvPr>
            <p:ph idx="1"/>
          </p:nvPr>
        </p:nvSpPr>
        <p:spPr>
          <a:xfrm>
            <a:off x="685800" y="1600200"/>
            <a:ext cx="7696200" cy="4724400"/>
          </a:xfrm>
        </p:spPr>
        <p:txBody>
          <a:bodyPr/>
          <a:lstStyle/>
          <a:p>
            <a:pPr>
              <a:lnSpc>
                <a:spcPct val="90000"/>
              </a:lnSpc>
              <a:buFont typeface="Wingdings 2" pitchFamily="18" charset="2"/>
              <a:buChar char=""/>
              <a:defRPr/>
            </a:pPr>
            <a:r>
              <a:rPr lang="en-US" b="1" smtClean="0"/>
              <a:t>Barbiturates are commonly used drugs. </a:t>
            </a:r>
          </a:p>
          <a:p>
            <a:pPr>
              <a:lnSpc>
                <a:spcPct val="90000"/>
              </a:lnSpc>
              <a:buFont typeface="Wingdings 2" pitchFamily="18" charset="2"/>
              <a:buChar char=""/>
              <a:defRPr/>
            </a:pPr>
            <a:r>
              <a:rPr lang="en-US" b="1" smtClean="0"/>
              <a:t>Majority of barbiturate poisonings in adults are suicidal attempts. </a:t>
            </a:r>
          </a:p>
          <a:p>
            <a:pPr>
              <a:lnSpc>
                <a:spcPct val="90000"/>
              </a:lnSpc>
              <a:buFont typeface="Wingdings 2" pitchFamily="18" charset="2"/>
              <a:buChar char=""/>
              <a:defRPr/>
            </a:pPr>
            <a:r>
              <a:rPr lang="en-US" b="1" smtClean="0"/>
              <a:t>In children, the poisoning is usually accidental. </a:t>
            </a:r>
          </a:p>
          <a:p>
            <a:pPr>
              <a:lnSpc>
                <a:spcPct val="90000"/>
              </a:lnSpc>
              <a:buFont typeface="Wingdings 2" pitchFamily="18" charset="2"/>
              <a:buChar char=""/>
              <a:defRPr/>
            </a:pPr>
            <a:r>
              <a:rPr lang="en-US" b="1" smtClean="0"/>
              <a:t>Barbiturate abuse is a common problem and the commonly abused barbiturates</a:t>
            </a:r>
            <a:r>
              <a:rPr lang="en-US" smtClean="0"/>
              <a:t> </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57200" y="277813"/>
            <a:ext cx="8458200" cy="814387"/>
          </a:xfrm>
        </p:spPr>
        <p:txBody>
          <a:bodyPr/>
          <a:lstStyle/>
          <a:p>
            <a:pPr algn="r">
              <a:defRPr/>
            </a:pPr>
            <a:r>
              <a:rPr lang="en-US" sz="6000" b="1" dirty="0" smtClean="0">
                <a:solidFill>
                  <a:srgbClr val="FFFF00"/>
                </a:solidFill>
                <a:latin typeface="Resident Evil" pitchFamily="34" charset="0"/>
              </a:rPr>
              <a:t>Clinical Presentation</a:t>
            </a:r>
          </a:p>
        </p:txBody>
      </p:sp>
      <p:sp>
        <p:nvSpPr>
          <p:cNvPr id="87043" name="Rectangle 3"/>
          <p:cNvSpPr>
            <a:spLocks noGrp="1" noChangeArrowheads="1"/>
          </p:cNvSpPr>
          <p:nvPr>
            <p:ph idx="1"/>
          </p:nvPr>
        </p:nvSpPr>
        <p:spPr>
          <a:xfrm>
            <a:off x="381000" y="1447800"/>
            <a:ext cx="8305800" cy="4953000"/>
          </a:xfrm>
        </p:spPr>
        <p:txBody>
          <a:bodyPr>
            <a:normAutofit fontScale="92500" lnSpcReduction="20000"/>
          </a:bodyPr>
          <a:lstStyle/>
          <a:p>
            <a:pPr marL="457200" indent="-457200" fontAlgn="auto">
              <a:lnSpc>
                <a:spcPct val="90000"/>
              </a:lnSpc>
              <a:spcAft>
                <a:spcPts val="0"/>
              </a:spcAft>
              <a:buFont typeface="Wingdings" pitchFamily="2" charset="2"/>
              <a:buNone/>
              <a:defRPr/>
            </a:pPr>
            <a:endParaRPr lang="en-US" b="1" dirty="0" smtClean="0"/>
          </a:p>
          <a:p>
            <a:pPr marL="457200" indent="-457200" fontAlgn="auto">
              <a:lnSpc>
                <a:spcPct val="90000"/>
              </a:lnSpc>
              <a:spcAft>
                <a:spcPts val="0"/>
              </a:spcAft>
              <a:buFont typeface="Wingdings" pitchFamily="2" charset="2"/>
              <a:buNone/>
              <a:defRPr/>
            </a:pPr>
            <a:r>
              <a:rPr lang="en-US" b="1" dirty="0" smtClean="0">
                <a:solidFill>
                  <a:srgbClr val="00CC66"/>
                </a:solidFill>
                <a:effectLst>
                  <a:outerShdw blurRad="38100" dist="38100" dir="2700000" algn="tl">
                    <a:srgbClr val="FFFFFF"/>
                  </a:outerShdw>
                </a:effectLst>
              </a:rPr>
              <a:t>Grade I: Mild Intoxication</a:t>
            </a:r>
          </a:p>
          <a:p>
            <a:pPr marL="457200" indent="-457200" fontAlgn="auto">
              <a:lnSpc>
                <a:spcPct val="90000"/>
              </a:lnSpc>
              <a:spcAft>
                <a:spcPts val="0"/>
              </a:spcAft>
              <a:buFontTx/>
              <a:buAutoNum type="arabicPeriod"/>
              <a:defRPr/>
            </a:pPr>
            <a:r>
              <a:rPr lang="en-US" b="1" dirty="0" smtClean="0"/>
              <a:t>The patient is drowsy. Impaired judgment, slurred speech, drunken-like gait, </a:t>
            </a:r>
            <a:r>
              <a:rPr lang="en-US" b="1" dirty="0" err="1" smtClean="0"/>
              <a:t>incoordination</a:t>
            </a:r>
            <a:r>
              <a:rPr lang="en-US" b="1" dirty="0" smtClean="0"/>
              <a:t>, </a:t>
            </a:r>
            <a:r>
              <a:rPr lang="en-US" b="1" dirty="0" err="1" smtClean="0"/>
              <a:t>nystagmus</a:t>
            </a:r>
            <a:r>
              <a:rPr lang="en-US" b="1" dirty="0" smtClean="0"/>
              <a:t>, &amp; ataxia.</a:t>
            </a:r>
          </a:p>
          <a:p>
            <a:pPr marL="457200" indent="-457200" fontAlgn="auto">
              <a:lnSpc>
                <a:spcPct val="90000"/>
              </a:lnSpc>
              <a:spcAft>
                <a:spcPts val="0"/>
              </a:spcAft>
              <a:buFontTx/>
              <a:buAutoNum type="arabicPeriod"/>
              <a:defRPr/>
            </a:pPr>
            <a:r>
              <a:rPr lang="en-US" b="1" dirty="0" smtClean="0"/>
              <a:t>Reflex activity and vital signs are not affected. </a:t>
            </a:r>
          </a:p>
          <a:p>
            <a:pPr marL="457200" indent="-457200" fontAlgn="auto">
              <a:lnSpc>
                <a:spcPct val="90000"/>
              </a:lnSpc>
              <a:spcAft>
                <a:spcPts val="0"/>
              </a:spcAft>
              <a:buFontTx/>
              <a:buAutoNum type="arabicPeriod"/>
              <a:defRPr/>
            </a:pPr>
            <a:r>
              <a:rPr lang="en-US" b="1" dirty="0" smtClean="0"/>
              <a:t>This condition resembles alcohol intoxication without flushed face, and no smell.</a:t>
            </a:r>
          </a:p>
          <a:p>
            <a:pPr marL="457200" indent="-457200" fontAlgn="auto">
              <a:lnSpc>
                <a:spcPct val="90000"/>
              </a:lnSpc>
              <a:spcAft>
                <a:spcPts val="0"/>
              </a:spcAft>
              <a:buFontTx/>
              <a:buAutoNum type="arabicPeriod"/>
              <a:defRPr/>
            </a:pPr>
            <a:r>
              <a:rPr lang="en-US" b="1" dirty="0" smtClean="0"/>
              <a:t>EEG changes include appearance fast activity of 20-30 c/s (prominent over frontal regions).</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a:xfrm>
            <a:off x="533400" y="1828800"/>
            <a:ext cx="7696200" cy="4648200"/>
          </a:xfrm>
        </p:spPr>
        <p:txBody>
          <a:bodyPr>
            <a:normAutofit/>
          </a:bodyPr>
          <a:lstStyle/>
          <a:p>
            <a:pPr marL="533400" indent="-533400" fontAlgn="auto">
              <a:lnSpc>
                <a:spcPct val="80000"/>
              </a:lnSpc>
              <a:spcAft>
                <a:spcPts val="0"/>
              </a:spcAft>
              <a:buFont typeface="Wingdings" pitchFamily="2" charset="2"/>
              <a:buNone/>
              <a:defRPr/>
            </a:pPr>
            <a:r>
              <a:rPr lang="en-US" sz="2800" b="1" dirty="0" smtClean="0">
                <a:solidFill>
                  <a:srgbClr val="00CC66"/>
                </a:solidFill>
                <a:effectLst>
                  <a:outerShdw blurRad="38100" dist="38100" dir="2700000" algn="tl">
                    <a:srgbClr val="FFFFFF"/>
                  </a:outerShdw>
                </a:effectLst>
              </a:rPr>
              <a:t>Grade II: Moderate Intoxication</a:t>
            </a:r>
          </a:p>
          <a:p>
            <a:pPr marL="533400" indent="-533400" fontAlgn="auto">
              <a:lnSpc>
                <a:spcPct val="80000"/>
              </a:lnSpc>
              <a:spcAft>
                <a:spcPts val="0"/>
              </a:spcAft>
              <a:buFontTx/>
              <a:buAutoNum type="arabicPeriod"/>
              <a:defRPr/>
            </a:pPr>
            <a:r>
              <a:rPr lang="en-US" sz="2800" b="1" dirty="0" smtClean="0"/>
              <a:t>Depression of consciousness level. Superficial and deep reflexes are depressed.</a:t>
            </a:r>
          </a:p>
          <a:p>
            <a:pPr marL="533400" indent="-533400" fontAlgn="auto">
              <a:lnSpc>
                <a:spcPct val="80000"/>
              </a:lnSpc>
              <a:spcAft>
                <a:spcPts val="0"/>
              </a:spcAft>
              <a:buFontTx/>
              <a:buAutoNum type="arabicPeriod"/>
              <a:defRPr/>
            </a:pPr>
            <a:r>
              <a:rPr lang="en-US" sz="2800" b="1" dirty="0" smtClean="0"/>
              <a:t>Pupils may be normal, or small and reactive. Severe hypoxia may produce </a:t>
            </a:r>
            <a:r>
              <a:rPr lang="en-US" sz="2800" b="1" dirty="0" err="1" smtClean="0"/>
              <a:t>mydriasis</a:t>
            </a:r>
            <a:r>
              <a:rPr lang="en-US" sz="2800" b="1" dirty="0" smtClean="0"/>
              <a:t>.</a:t>
            </a:r>
          </a:p>
          <a:p>
            <a:pPr marL="533400" indent="-533400" fontAlgn="auto">
              <a:lnSpc>
                <a:spcPct val="80000"/>
              </a:lnSpc>
              <a:spcAft>
                <a:spcPts val="0"/>
              </a:spcAft>
              <a:buFontTx/>
              <a:buAutoNum type="arabicPeriod"/>
              <a:defRPr/>
            </a:pPr>
            <a:r>
              <a:rPr lang="en-US" sz="2800" b="1" dirty="0" smtClean="0"/>
              <a:t>Respiration is slow but not shallow.  </a:t>
            </a:r>
          </a:p>
          <a:p>
            <a:pPr marL="533400" indent="-533400" fontAlgn="auto">
              <a:lnSpc>
                <a:spcPct val="80000"/>
              </a:lnSpc>
              <a:spcAft>
                <a:spcPts val="0"/>
              </a:spcAft>
              <a:buFontTx/>
              <a:buAutoNum type="arabicPeriod"/>
              <a:defRPr/>
            </a:pPr>
            <a:r>
              <a:rPr lang="en-US" sz="2800" b="1" dirty="0" smtClean="0"/>
              <a:t>EEG changes: fast waves become less regular interspersed with slow activity of 3-4 c/s.</a:t>
            </a:r>
          </a:p>
          <a:p>
            <a:pPr marL="533400" indent="-533400" fontAlgn="auto">
              <a:lnSpc>
                <a:spcPct val="80000"/>
              </a:lnSpc>
              <a:spcAft>
                <a:spcPts val="0"/>
              </a:spcAft>
              <a:buFont typeface="Wingdings 2"/>
              <a:buChar char=""/>
              <a:defRPr/>
            </a:pPr>
            <a:endParaRPr lang="en-US" sz="2800"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304800" y="381000"/>
            <a:ext cx="8458200" cy="5867400"/>
          </a:xfrm>
        </p:spPr>
        <p:txBody>
          <a:bodyPr>
            <a:normAutofit fontScale="77500" lnSpcReduction="20000"/>
          </a:bodyPr>
          <a:lstStyle/>
          <a:p>
            <a:pPr marL="381000" indent="-381000" fontAlgn="auto">
              <a:lnSpc>
                <a:spcPct val="90000"/>
              </a:lnSpc>
              <a:spcAft>
                <a:spcPts val="0"/>
              </a:spcAft>
              <a:buFont typeface="Wingdings" pitchFamily="2" charset="2"/>
              <a:buNone/>
              <a:defRPr/>
            </a:pPr>
            <a:r>
              <a:rPr lang="en-US" b="1" smtClean="0">
                <a:solidFill>
                  <a:srgbClr val="00CC66"/>
                </a:solidFill>
                <a:effectLst>
                  <a:outerShdw blurRad="38100" dist="38100" dir="2700000" algn="tl">
                    <a:srgbClr val="FFFFFF"/>
                  </a:outerShdw>
                </a:effectLst>
              </a:rPr>
              <a:t>Grade III. Severe Intoxication</a:t>
            </a:r>
          </a:p>
          <a:p>
            <a:pPr marL="381000" indent="-381000" fontAlgn="auto">
              <a:lnSpc>
                <a:spcPct val="90000"/>
              </a:lnSpc>
              <a:spcAft>
                <a:spcPts val="0"/>
              </a:spcAft>
              <a:buFontTx/>
              <a:buAutoNum type="arabicPeriod"/>
              <a:defRPr/>
            </a:pPr>
            <a:r>
              <a:rPr lang="en-US" b="1" smtClean="0"/>
              <a:t>Severe impairment of consciousness level. Absence of deep tendon reflexes then brainstem reflexes.</a:t>
            </a:r>
          </a:p>
          <a:p>
            <a:pPr marL="381000" indent="-381000" fontAlgn="auto">
              <a:lnSpc>
                <a:spcPct val="90000"/>
              </a:lnSpc>
              <a:spcAft>
                <a:spcPts val="0"/>
              </a:spcAft>
              <a:buFontTx/>
              <a:buAutoNum type="arabicPeriod"/>
              <a:defRPr/>
            </a:pPr>
            <a:r>
              <a:rPr lang="en-US" b="1" smtClean="0"/>
              <a:t>Respiratory depression. Slow, shallow or irregular respiration. Pulmonary edema and cyanosis.</a:t>
            </a:r>
          </a:p>
          <a:p>
            <a:pPr marL="381000" indent="-381000" fontAlgn="auto">
              <a:lnSpc>
                <a:spcPct val="90000"/>
              </a:lnSpc>
              <a:spcAft>
                <a:spcPts val="0"/>
              </a:spcAft>
              <a:buFontTx/>
              <a:buAutoNum type="arabicPeriod"/>
              <a:defRPr/>
            </a:pPr>
            <a:r>
              <a:rPr lang="en-US" b="1" smtClean="0"/>
              <a:t>Hypotension. Shock.</a:t>
            </a:r>
          </a:p>
          <a:p>
            <a:pPr marL="381000" indent="-381000" fontAlgn="auto">
              <a:lnSpc>
                <a:spcPct val="90000"/>
              </a:lnSpc>
              <a:spcAft>
                <a:spcPts val="0"/>
              </a:spcAft>
              <a:buFontTx/>
              <a:buAutoNum type="arabicPeriod"/>
              <a:defRPr/>
            </a:pPr>
            <a:r>
              <a:rPr lang="en-US" b="1" smtClean="0"/>
              <a:t>Hypothermia is a frequent finding.</a:t>
            </a:r>
          </a:p>
          <a:p>
            <a:pPr marL="381000" indent="-381000" fontAlgn="auto">
              <a:lnSpc>
                <a:spcPct val="90000"/>
              </a:lnSpc>
              <a:spcAft>
                <a:spcPts val="0"/>
              </a:spcAft>
              <a:buFontTx/>
              <a:buAutoNum type="arabicPeriod"/>
              <a:defRPr/>
            </a:pPr>
            <a:r>
              <a:rPr lang="en-US" b="1" smtClean="0"/>
              <a:t>Paralytic ileus.</a:t>
            </a:r>
          </a:p>
          <a:p>
            <a:pPr marL="381000" indent="-381000" fontAlgn="auto">
              <a:lnSpc>
                <a:spcPct val="90000"/>
              </a:lnSpc>
              <a:spcAft>
                <a:spcPts val="0"/>
              </a:spcAft>
              <a:buFontTx/>
              <a:buAutoNum type="arabicPeriod"/>
              <a:defRPr/>
            </a:pPr>
            <a:r>
              <a:rPr lang="en-US" b="1" smtClean="0"/>
              <a:t>Renal failure (hypotension, anoxia, hypothermia, direct toxicity on renal tubules.)</a:t>
            </a:r>
          </a:p>
          <a:p>
            <a:pPr marL="381000" indent="-381000" fontAlgn="auto">
              <a:lnSpc>
                <a:spcPct val="90000"/>
              </a:lnSpc>
              <a:spcAft>
                <a:spcPts val="0"/>
              </a:spcAft>
              <a:buFontTx/>
              <a:buAutoNum type="arabicPeriod"/>
              <a:defRPr/>
            </a:pPr>
            <a:r>
              <a:rPr lang="en-US" b="1" smtClean="0"/>
              <a:t>B</a:t>
            </a:r>
            <a:r>
              <a:rPr lang="en-US" b="1" i="1" smtClean="0"/>
              <a:t>arbiturate blisters</a:t>
            </a:r>
            <a:r>
              <a:rPr lang="en-US" b="1" smtClean="0"/>
              <a:t>: helpful in the diagnosis of comatose patient. Clear vesicles and bullae on an erythematous base, skin areas at other pressure sites. In about 5% of acute intoxication, and 50% of deaths.  </a:t>
            </a:r>
          </a:p>
          <a:p>
            <a:pPr marL="381000" indent="-381000" fontAlgn="auto">
              <a:lnSpc>
                <a:spcPct val="90000"/>
              </a:lnSpc>
              <a:spcAft>
                <a:spcPts val="0"/>
              </a:spcAft>
              <a:buFontTx/>
              <a:buAutoNum type="arabicPeriod"/>
              <a:defRPr/>
            </a:pPr>
            <a:r>
              <a:rPr lang="en-US" b="1" smtClean="0"/>
              <a:t>EEG: all electrical activity ceases.</a:t>
            </a:r>
          </a:p>
          <a:p>
            <a:pPr marL="381000" indent="-381000" fontAlgn="auto">
              <a:lnSpc>
                <a:spcPct val="90000"/>
              </a:lnSpc>
              <a:spcAft>
                <a:spcPts val="0"/>
              </a:spcAft>
              <a:buFont typeface="Wingdings 2"/>
              <a:buChar char=""/>
              <a:defRPr/>
            </a:pPr>
            <a:endParaRPr lang="en-US"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277813"/>
            <a:ext cx="8686800" cy="758825"/>
          </a:xfrm>
        </p:spPr>
        <p:txBody>
          <a:bodyPr/>
          <a:lstStyle/>
          <a:p>
            <a:pPr algn="r">
              <a:defRPr/>
            </a:pPr>
            <a:r>
              <a:rPr lang="en-US" b="1" dirty="0" smtClean="0">
                <a:solidFill>
                  <a:srgbClr val="FFFF00"/>
                </a:solidFill>
              </a:rPr>
              <a:t>Management</a:t>
            </a:r>
          </a:p>
        </p:txBody>
      </p:sp>
      <p:sp>
        <p:nvSpPr>
          <p:cNvPr id="83971" name="Rectangle 3"/>
          <p:cNvSpPr>
            <a:spLocks noGrp="1" noChangeArrowheads="1"/>
          </p:cNvSpPr>
          <p:nvPr>
            <p:ph idx="1"/>
          </p:nvPr>
        </p:nvSpPr>
        <p:spPr>
          <a:xfrm>
            <a:off x="0" y="1219200"/>
            <a:ext cx="8991600" cy="4419600"/>
          </a:xfrm>
        </p:spPr>
        <p:txBody>
          <a:bodyPr/>
          <a:lstStyle/>
          <a:p>
            <a:pPr>
              <a:lnSpc>
                <a:spcPct val="80000"/>
              </a:lnSpc>
              <a:buFont typeface="Wingdings" pitchFamily="2" charset="2"/>
              <a:buNone/>
              <a:defRPr/>
            </a:pPr>
            <a:r>
              <a:rPr lang="en-US" b="1" dirty="0" smtClean="0"/>
              <a:t>1- Stabilization of vital functions</a:t>
            </a:r>
          </a:p>
          <a:p>
            <a:pPr>
              <a:lnSpc>
                <a:spcPct val="80000"/>
              </a:lnSpc>
              <a:buFont typeface="Wingdings" pitchFamily="2" charset="2"/>
              <a:buNone/>
              <a:defRPr/>
            </a:pPr>
            <a:r>
              <a:rPr lang="en-US" b="1" dirty="0" smtClean="0"/>
              <a:t>2- Prevention of absorption.</a:t>
            </a:r>
          </a:p>
          <a:p>
            <a:pPr>
              <a:lnSpc>
                <a:spcPct val="80000"/>
              </a:lnSpc>
              <a:buFont typeface="Wingdings" pitchFamily="2" charset="2"/>
              <a:buNone/>
              <a:defRPr/>
            </a:pPr>
            <a:r>
              <a:rPr lang="en-US" b="1" dirty="0" smtClean="0"/>
              <a:t>3- Enhancing elimination: </a:t>
            </a:r>
          </a:p>
          <a:p>
            <a:pPr>
              <a:lnSpc>
                <a:spcPct val="80000"/>
              </a:lnSpc>
              <a:buFont typeface="Wingdings" pitchFamily="2" charset="2"/>
              <a:buNone/>
              <a:defRPr/>
            </a:pPr>
            <a:r>
              <a:rPr lang="en-US" b="1" dirty="0" smtClean="0"/>
              <a:t>a) </a:t>
            </a:r>
            <a:r>
              <a:rPr lang="en-US" b="1" i="1" dirty="0" smtClean="0"/>
              <a:t>Forced alkaline diuresis</a:t>
            </a:r>
            <a:r>
              <a:rPr lang="en-US" b="1" dirty="0" smtClean="0"/>
              <a:t>. long-acting barbiturates.</a:t>
            </a:r>
          </a:p>
          <a:p>
            <a:pPr>
              <a:lnSpc>
                <a:spcPct val="80000"/>
              </a:lnSpc>
              <a:buFont typeface="Wingdings" pitchFamily="2" charset="2"/>
              <a:buNone/>
              <a:defRPr/>
            </a:pPr>
            <a:r>
              <a:rPr lang="en-US" b="1" dirty="0" smtClean="0"/>
              <a:t>b) </a:t>
            </a:r>
            <a:r>
              <a:rPr lang="en-US" b="1" i="1" dirty="0" err="1" smtClean="0"/>
              <a:t>Hemodialysis</a:t>
            </a:r>
            <a:r>
              <a:rPr lang="en-US" b="1" dirty="0" smtClean="0"/>
              <a:t>: Indications include: </a:t>
            </a:r>
          </a:p>
          <a:p>
            <a:pPr>
              <a:lnSpc>
                <a:spcPct val="80000"/>
              </a:lnSpc>
              <a:defRPr/>
            </a:pPr>
            <a:r>
              <a:rPr lang="en-US" b="1" dirty="0" smtClean="0"/>
              <a:t>Abnormal vital signs despite therapy. </a:t>
            </a:r>
          </a:p>
          <a:p>
            <a:pPr>
              <a:lnSpc>
                <a:spcPct val="80000"/>
              </a:lnSpc>
              <a:defRPr/>
            </a:pPr>
            <a:r>
              <a:rPr lang="en-US" b="1" dirty="0" smtClean="0"/>
              <a:t>Prolonged coma with clinical deterioration or complications.</a:t>
            </a:r>
          </a:p>
          <a:p>
            <a:pPr>
              <a:lnSpc>
                <a:spcPct val="80000"/>
              </a:lnSpc>
              <a:defRPr/>
            </a:pPr>
            <a:r>
              <a:rPr lang="en-US" b="1" dirty="0" smtClean="0"/>
              <a:t>Potentially fatal dose or blood level.</a:t>
            </a:r>
          </a:p>
          <a:p>
            <a:pPr>
              <a:lnSpc>
                <a:spcPct val="80000"/>
              </a:lnSpc>
              <a:buFont typeface="Wingdings" pitchFamily="2" charset="2"/>
              <a:buNone/>
              <a:defRPr/>
            </a:pPr>
            <a:r>
              <a:rPr lang="en-US" b="1" dirty="0" smtClean="0"/>
              <a:t>c) </a:t>
            </a:r>
            <a:r>
              <a:rPr lang="en-US" b="1" dirty="0" err="1" smtClean="0"/>
              <a:t>Hemoperfusion</a:t>
            </a:r>
            <a:r>
              <a:rPr lang="en-US" b="1" dirty="0" smtClean="0"/>
              <a:t> with charcoal is more efficient than </a:t>
            </a:r>
            <a:r>
              <a:rPr lang="en-US" b="1" dirty="0" err="1" smtClean="0"/>
              <a:t>hemodialysis</a:t>
            </a:r>
            <a:r>
              <a:rPr lang="en-US" b="1" dirty="0" smtClean="0"/>
              <a:t>.</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Title 3"/>
          <p:cNvSpPr>
            <a:spLocks noGrp="1"/>
          </p:cNvSpPr>
          <p:nvPr>
            <p:ph type="title"/>
          </p:nvPr>
        </p:nvSpPr>
        <p:spPr>
          <a:xfrm>
            <a:off x="762000" y="2133600"/>
            <a:ext cx="7467600" cy="1143000"/>
          </a:xfrm>
        </p:spPr>
        <p:txBody>
          <a:bodyPr>
            <a:noAutofit/>
          </a:bodyPr>
          <a:lstStyle/>
          <a:p>
            <a:pPr>
              <a:defRPr/>
            </a:pPr>
            <a:r>
              <a:rPr lang="en-US" sz="13800" b="1" dirty="0" smtClean="0">
                <a:solidFill>
                  <a:srgbClr val="FFFF00"/>
                </a:solidFill>
                <a:latin typeface="Resident Evil" pitchFamily="34" charset="0"/>
              </a:rPr>
              <a:t>DIGITALIS TOXICITY</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3"/>
          <p:cNvSpPr>
            <a:spLocks noGrp="1" noChangeArrowheads="1"/>
          </p:cNvSpPr>
          <p:nvPr>
            <p:ph idx="1"/>
          </p:nvPr>
        </p:nvSpPr>
        <p:spPr>
          <a:xfrm>
            <a:off x="0" y="0"/>
            <a:ext cx="9144000" cy="6324600"/>
          </a:xfrm>
        </p:spPr>
        <p:txBody>
          <a:bodyPr/>
          <a:lstStyle/>
          <a:p>
            <a:pPr>
              <a:lnSpc>
                <a:spcPct val="150000"/>
              </a:lnSpc>
              <a:defRPr/>
            </a:pPr>
            <a:r>
              <a:rPr lang="en-US" b="1" dirty="0" smtClean="0">
                <a:solidFill>
                  <a:srgbClr val="FFFF00"/>
                </a:solidFill>
              </a:rPr>
              <a:t>Derived from </a:t>
            </a:r>
            <a:r>
              <a:rPr lang="en-US" b="1" i="1" dirty="0" smtClean="0">
                <a:solidFill>
                  <a:srgbClr val="FFFF00"/>
                </a:solidFill>
              </a:rPr>
              <a:t>Digitalis </a:t>
            </a:r>
            <a:r>
              <a:rPr lang="en-US" b="1" i="1" dirty="0" err="1" smtClean="0">
                <a:solidFill>
                  <a:srgbClr val="FFFF00"/>
                </a:solidFill>
              </a:rPr>
              <a:t>lanata</a:t>
            </a:r>
            <a:r>
              <a:rPr lang="en-US" b="1" dirty="0" smtClean="0">
                <a:solidFill>
                  <a:srgbClr val="FFFF00"/>
                </a:solidFill>
              </a:rPr>
              <a:t> &amp; </a:t>
            </a:r>
            <a:r>
              <a:rPr lang="en-US" b="1" i="1" dirty="0" smtClean="0">
                <a:solidFill>
                  <a:srgbClr val="FFFF00"/>
                </a:solidFill>
              </a:rPr>
              <a:t>D. </a:t>
            </a:r>
            <a:r>
              <a:rPr lang="en-US" b="1" i="1" dirty="0" err="1" smtClean="0">
                <a:solidFill>
                  <a:srgbClr val="FFFF00"/>
                </a:solidFill>
              </a:rPr>
              <a:t>purpurea</a:t>
            </a:r>
            <a:r>
              <a:rPr lang="en-US" b="1" dirty="0" smtClean="0">
                <a:solidFill>
                  <a:srgbClr val="FFFF00"/>
                </a:solidFill>
              </a:rPr>
              <a:t>.</a:t>
            </a:r>
          </a:p>
          <a:p>
            <a:pPr>
              <a:lnSpc>
                <a:spcPct val="150000"/>
              </a:lnSpc>
              <a:buFont typeface="Wingdings" pitchFamily="2" charset="2"/>
              <a:buNone/>
              <a:defRPr/>
            </a:pPr>
            <a:r>
              <a:rPr lang="en-US" b="1" dirty="0" smtClean="0">
                <a:solidFill>
                  <a:srgbClr val="FFFF00"/>
                </a:solidFill>
              </a:rPr>
              <a:t>Used in the treatment of HF &amp; SV </a:t>
            </a:r>
            <a:r>
              <a:rPr lang="en-US" b="1" dirty="0" err="1" smtClean="0">
                <a:solidFill>
                  <a:srgbClr val="FFFF00"/>
                </a:solidFill>
              </a:rPr>
              <a:t>arhythmia</a:t>
            </a:r>
            <a:r>
              <a:rPr lang="en-US" b="1" dirty="0" smtClean="0">
                <a:solidFill>
                  <a:srgbClr val="FFFF00"/>
                </a:solidFill>
              </a:rPr>
              <a:t> (</a:t>
            </a:r>
            <a:r>
              <a:rPr lang="en-US" sz="2400" b="1" dirty="0" smtClean="0">
                <a:solidFill>
                  <a:srgbClr val="FFFF00"/>
                </a:solidFill>
              </a:rPr>
              <a:t>particularly </a:t>
            </a:r>
            <a:r>
              <a:rPr lang="en-US" sz="2400" b="1" dirty="0" err="1" smtClean="0">
                <a:solidFill>
                  <a:srgbClr val="FFFF00"/>
                </a:solidFill>
              </a:rPr>
              <a:t>atrial</a:t>
            </a:r>
            <a:r>
              <a:rPr lang="en-US" sz="2400" b="1" dirty="0" smtClean="0">
                <a:solidFill>
                  <a:srgbClr val="FFFF00"/>
                </a:solidFill>
              </a:rPr>
              <a:t> fibrillation &amp; </a:t>
            </a:r>
            <a:r>
              <a:rPr lang="en-US" sz="2400" b="1" dirty="0" err="1" smtClean="0">
                <a:solidFill>
                  <a:srgbClr val="FFFF00"/>
                </a:solidFill>
              </a:rPr>
              <a:t>atrial</a:t>
            </a:r>
            <a:r>
              <a:rPr lang="en-US" sz="2400" b="1" dirty="0" smtClean="0">
                <a:solidFill>
                  <a:srgbClr val="FFFF00"/>
                </a:solidFill>
              </a:rPr>
              <a:t> flutter)</a:t>
            </a:r>
            <a:r>
              <a:rPr lang="en-US" b="1" dirty="0" smtClean="0">
                <a:solidFill>
                  <a:srgbClr val="FFFF00"/>
                </a:solidFill>
              </a:rPr>
              <a:t>.</a:t>
            </a:r>
          </a:p>
          <a:p>
            <a:pPr>
              <a:lnSpc>
                <a:spcPct val="150000"/>
              </a:lnSpc>
              <a:defRPr/>
            </a:pPr>
            <a:r>
              <a:rPr lang="en-US" b="1" dirty="0" smtClean="0">
                <a:solidFill>
                  <a:srgbClr val="FFFF00"/>
                </a:solidFill>
              </a:rPr>
              <a:t>Digitalis poisoning continues to be a serious problem in infants and children due to its wide availability &amp; narrow therapeutic index.</a:t>
            </a:r>
          </a:p>
          <a:p>
            <a:pPr>
              <a:lnSpc>
                <a:spcPct val="150000"/>
              </a:lnSpc>
              <a:buFont typeface="Wingdings" pitchFamily="2" charset="2"/>
              <a:buNone/>
              <a:defRPr/>
            </a:pPr>
            <a:r>
              <a:rPr lang="en-US" b="1" dirty="0" smtClean="0">
                <a:solidFill>
                  <a:srgbClr val="FFFF00"/>
                </a:solidFill>
              </a:rPr>
              <a:t>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0"/>
            <a:ext cx="6553200" cy="1143000"/>
          </a:xfrm>
        </p:spPr>
        <p:txBody>
          <a:bodyPr/>
          <a:lstStyle/>
          <a:p>
            <a:r>
              <a:rPr lang="en-US" b="1" dirty="0" smtClean="0">
                <a:solidFill>
                  <a:srgbClr val="FFFF00"/>
                </a:solidFill>
                <a:latin typeface="Aardvark Cafe" pitchFamily="2" charset="0"/>
              </a:rPr>
              <a:t>Clinical Manifestations</a:t>
            </a:r>
            <a:endParaRPr lang="en-GB" b="1" dirty="0">
              <a:solidFill>
                <a:srgbClr val="FFFF00"/>
              </a:solidFill>
              <a:latin typeface="Aardvark Cafe" pitchFamily="2" charset="0"/>
            </a:endParaRPr>
          </a:p>
        </p:txBody>
      </p:sp>
      <p:sp>
        <p:nvSpPr>
          <p:cNvPr id="34819" name="Rectangle 3"/>
          <p:cNvSpPr>
            <a:spLocks noGrp="1" noChangeArrowheads="1"/>
          </p:cNvSpPr>
          <p:nvPr>
            <p:ph type="body" idx="1"/>
          </p:nvPr>
        </p:nvSpPr>
        <p:spPr>
          <a:xfrm>
            <a:off x="228600" y="1219200"/>
            <a:ext cx="8534400" cy="4876800"/>
          </a:xfrm>
        </p:spPr>
        <p:txBody>
          <a:bodyPr/>
          <a:lstStyle/>
          <a:p>
            <a:pPr>
              <a:lnSpc>
                <a:spcPct val="90000"/>
              </a:lnSpc>
            </a:pPr>
            <a:r>
              <a:rPr lang="en-US" sz="2800" b="1" dirty="0" smtClean="0">
                <a:solidFill>
                  <a:srgbClr val="FFFF00"/>
                </a:solidFill>
              </a:rPr>
              <a:t>According to the type of toxicity: Acute </a:t>
            </a:r>
            <a:r>
              <a:rPr lang="en-US" sz="2800" b="1" dirty="0">
                <a:solidFill>
                  <a:srgbClr val="FFFF00"/>
                </a:solidFill>
              </a:rPr>
              <a:t>toxicity </a:t>
            </a:r>
            <a:r>
              <a:rPr lang="en-US" sz="2800" b="1" dirty="0" smtClean="0">
                <a:solidFill>
                  <a:srgbClr val="FFFF00"/>
                </a:solidFill>
              </a:rPr>
              <a:t>or </a:t>
            </a:r>
            <a:r>
              <a:rPr lang="en-US" sz="2800" b="1" dirty="0">
                <a:solidFill>
                  <a:srgbClr val="FFFF00"/>
                </a:solidFill>
              </a:rPr>
              <a:t>chronic toxicity</a:t>
            </a:r>
          </a:p>
          <a:p>
            <a:pPr lvl="1">
              <a:lnSpc>
                <a:spcPct val="90000"/>
              </a:lnSpc>
            </a:pPr>
            <a:r>
              <a:rPr lang="en-US" sz="2400" b="1" dirty="0">
                <a:solidFill>
                  <a:srgbClr val="FFFF00"/>
                </a:solidFill>
              </a:rPr>
              <a:t>While they both </a:t>
            </a:r>
            <a:r>
              <a:rPr lang="en-US" sz="2400" b="1" dirty="0" smtClean="0">
                <a:solidFill>
                  <a:srgbClr val="FFFF00"/>
                </a:solidFill>
              </a:rPr>
              <a:t>encompass </a:t>
            </a:r>
            <a:r>
              <a:rPr lang="en-US" sz="2400" b="1" dirty="0">
                <a:solidFill>
                  <a:srgbClr val="FFFF00"/>
                </a:solidFill>
              </a:rPr>
              <a:t>the same signs and symptoms, their presentation can be clinically differentiated</a:t>
            </a:r>
          </a:p>
          <a:p>
            <a:pPr lvl="1">
              <a:lnSpc>
                <a:spcPct val="90000"/>
              </a:lnSpc>
            </a:pPr>
            <a:endParaRPr lang="en-US" sz="2400" b="1" dirty="0"/>
          </a:p>
          <a:p>
            <a:pPr>
              <a:lnSpc>
                <a:spcPct val="90000"/>
              </a:lnSpc>
            </a:pPr>
            <a:r>
              <a:rPr lang="en-US" sz="2800" b="1" dirty="0">
                <a:solidFill>
                  <a:schemeClr val="accent1">
                    <a:lumMod val="20000"/>
                    <a:lumOff val="80000"/>
                  </a:schemeClr>
                </a:solidFill>
              </a:rPr>
              <a:t>In general, the earliest signs and symptoms of toxicity include nausea, vomiting, diaphoresis, and tinnitus with or without hearing loss</a:t>
            </a:r>
          </a:p>
          <a:p>
            <a:pPr lvl="1">
              <a:lnSpc>
                <a:spcPct val="90000"/>
              </a:lnSpc>
            </a:pPr>
            <a:r>
              <a:rPr lang="en-US" sz="2000" b="1" dirty="0">
                <a:solidFill>
                  <a:schemeClr val="accent1">
                    <a:lumMod val="20000"/>
                    <a:lumOff val="80000"/>
                  </a:schemeClr>
                </a:solidFill>
              </a:rPr>
              <a:t>Other CNS presentations include vertigo, hyperventilation, hyperactivity, agitation, delirium, hallucinations which are usually followed by convulsions, lethargy and stupor</a:t>
            </a:r>
          </a:p>
          <a:p>
            <a:pPr lvl="1">
              <a:lnSpc>
                <a:spcPct val="90000"/>
              </a:lnSpc>
            </a:pPr>
            <a:r>
              <a:rPr lang="en-US" sz="2000" b="1" dirty="0">
                <a:solidFill>
                  <a:schemeClr val="accent1">
                    <a:lumMod val="20000"/>
                    <a:lumOff val="80000"/>
                  </a:schemeClr>
                </a:solidFill>
              </a:rPr>
              <a:t>A </a:t>
            </a:r>
            <a:r>
              <a:rPr lang="en-US" sz="2000" b="1" i="1" dirty="0">
                <a:solidFill>
                  <a:schemeClr val="accent1">
                    <a:lumMod val="20000"/>
                    <a:lumOff val="80000"/>
                  </a:schemeClr>
                </a:solidFill>
              </a:rPr>
              <a:t>marked</a:t>
            </a:r>
            <a:r>
              <a:rPr lang="en-US" sz="2000" b="1" dirty="0">
                <a:solidFill>
                  <a:schemeClr val="accent1">
                    <a:lumMod val="20000"/>
                    <a:lumOff val="80000"/>
                  </a:schemeClr>
                </a:solidFill>
              </a:rPr>
              <a:t> elevation in temperature is a sign of severe toxicity and typically </a:t>
            </a:r>
            <a:r>
              <a:rPr lang="en-US" sz="2000" b="1" dirty="0" err="1">
                <a:solidFill>
                  <a:schemeClr val="accent1">
                    <a:lumMod val="20000"/>
                    <a:lumOff val="80000"/>
                  </a:schemeClr>
                </a:solidFill>
              </a:rPr>
              <a:t>preterminal</a:t>
            </a:r>
            <a:r>
              <a:rPr lang="en-US" sz="2000" b="1" dirty="0">
                <a:solidFill>
                  <a:schemeClr val="accent1">
                    <a:lumMod val="20000"/>
                    <a:lumOff val="80000"/>
                  </a:schemeClr>
                </a:solidFill>
              </a:rPr>
              <a:t> condition</a:t>
            </a:r>
            <a:endParaRPr lang="en-GB" sz="2000" b="1"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0"/>
            <a:ext cx="9144000" cy="762000"/>
          </a:xfrm>
        </p:spPr>
        <p:txBody>
          <a:bodyPr>
            <a:noAutofit/>
          </a:bodyPr>
          <a:lstStyle/>
          <a:p>
            <a:pPr algn="r" fontAlgn="auto">
              <a:spcAft>
                <a:spcPts val="0"/>
              </a:spcAft>
              <a:defRPr/>
            </a:pPr>
            <a:r>
              <a:rPr lang="en-US" sz="6000" b="1" dirty="0" smtClean="0">
                <a:solidFill>
                  <a:srgbClr val="FFFF00"/>
                </a:solidFill>
                <a:latin typeface="Mistral" pitchFamily="66" charset="0"/>
              </a:rPr>
              <a:t>Pathophysiology</a:t>
            </a:r>
          </a:p>
        </p:txBody>
      </p:sp>
      <p:sp>
        <p:nvSpPr>
          <p:cNvPr id="68611" name="Rectangle 3"/>
          <p:cNvSpPr>
            <a:spLocks noGrp="1" noChangeArrowheads="1"/>
          </p:cNvSpPr>
          <p:nvPr>
            <p:ph idx="1"/>
          </p:nvPr>
        </p:nvSpPr>
        <p:spPr>
          <a:xfrm>
            <a:off x="152400" y="914400"/>
            <a:ext cx="8763000" cy="5638800"/>
          </a:xfrm>
        </p:spPr>
        <p:txBody>
          <a:bodyPr>
            <a:normAutofit/>
          </a:bodyPr>
          <a:lstStyle/>
          <a:p>
            <a:pPr marL="274320" indent="-274320" fontAlgn="auto">
              <a:lnSpc>
                <a:spcPct val="120000"/>
              </a:lnSpc>
              <a:spcAft>
                <a:spcPts val="0"/>
              </a:spcAft>
              <a:buFont typeface="Wingdings" pitchFamily="2" charset="2"/>
              <a:buNone/>
              <a:defRPr/>
            </a:pPr>
            <a:endParaRPr lang="en-US" sz="2000" b="1" dirty="0" smtClean="0">
              <a:solidFill>
                <a:srgbClr val="00FF00"/>
              </a:solidFill>
              <a:effectLst>
                <a:outerShdw blurRad="38100" dist="38100" dir="2700000" algn="tl">
                  <a:srgbClr val="FFFFFF"/>
                </a:outerShdw>
              </a:effectLst>
            </a:endParaRPr>
          </a:p>
          <a:p>
            <a:pPr marL="274320" indent="-274320" fontAlgn="auto">
              <a:lnSpc>
                <a:spcPct val="120000"/>
              </a:lnSpc>
              <a:spcAft>
                <a:spcPts val="0"/>
              </a:spcAft>
              <a:defRPr/>
            </a:pPr>
            <a:r>
              <a:rPr lang="en-US" sz="2400" b="1" dirty="0" smtClean="0">
                <a:solidFill>
                  <a:srgbClr val="FFFF00"/>
                </a:solidFill>
                <a:effectLst>
                  <a:outerShdw blurRad="38100" dist="38100" dir="2700000" algn="tl">
                    <a:srgbClr val="FFFFFF"/>
                  </a:outerShdw>
                </a:effectLst>
              </a:rPr>
              <a:t>Bind to cell membrane</a:t>
            </a:r>
            <a:r>
              <a:rPr lang="en-US" sz="2400" b="1" dirty="0" smtClean="0">
                <a:solidFill>
                  <a:srgbClr val="FFFF00"/>
                </a:solidFill>
                <a:effectLst>
                  <a:outerShdw blurRad="38100" dist="38100" dir="2700000" algn="tl">
                    <a:srgbClr val="FFFFFF"/>
                  </a:outerShdw>
                </a:effectLst>
                <a:sym typeface="Wingdings 3" pitchFamily="18" charset="2"/>
              </a:rPr>
              <a:t></a:t>
            </a:r>
            <a:r>
              <a:rPr lang="en-US" sz="2400" b="1" dirty="0" smtClean="0">
                <a:solidFill>
                  <a:srgbClr val="FFFF00"/>
                </a:solidFill>
                <a:effectLst>
                  <a:outerShdw blurRad="38100" dist="38100" dir="2700000" algn="tl">
                    <a:srgbClr val="FFFFFF"/>
                  </a:outerShdw>
                </a:effectLst>
              </a:rPr>
              <a:t> reversible inhibition of Na</a:t>
            </a:r>
            <a:r>
              <a:rPr lang="en-US" sz="2400" b="1" baseline="30000" dirty="0" smtClean="0">
                <a:solidFill>
                  <a:srgbClr val="FFFF00"/>
                </a:solidFill>
                <a:effectLst>
                  <a:outerShdw blurRad="38100" dist="38100" dir="2700000" algn="tl">
                    <a:srgbClr val="FFFFFF"/>
                  </a:outerShdw>
                </a:effectLst>
              </a:rPr>
              <a:t>+</a:t>
            </a:r>
            <a:r>
              <a:rPr lang="en-US" sz="2400" b="1" dirty="0" smtClean="0">
                <a:solidFill>
                  <a:srgbClr val="FFFF00"/>
                </a:solidFill>
                <a:effectLst>
                  <a:outerShdw blurRad="38100" dist="38100" dir="2700000" algn="tl">
                    <a:srgbClr val="FFFFFF"/>
                  </a:outerShdw>
                </a:effectLst>
              </a:rPr>
              <a:t>-K</a:t>
            </a:r>
            <a:r>
              <a:rPr lang="en-US" sz="2400" b="1" baseline="30000" dirty="0" smtClean="0">
                <a:solidFill>
                  <a:srgbClr val="FFFF00"/>
                </a:solidFill>
                <a:effectLst>
                  <a:outerShdw blurRad="38100" dist="38100" dir="2700000" algn="tl">
                    <a:srgbClr val="FFFFFF"/>
                  </a:outerShdw>
                </a:effectLst>
              </a:rPr>
              <a:t>+ </a:t>
            </a:r>
            <a:r>
              <a:rPr lang="en-US" sz="2400" b="1" dirty="0" smtClean="0">
                <a:solidFill>
                  <a:srgbClr val="FFFF00"/>
                </a:solidFill>
                <a:effectLst>
                  <a:outerShdw blurRad="38100" dist="38100" dir="2700000" algn="tl">
                    <a:srgbClr val="FFFFFF"/>
                  </a:outerShdw>
                </a:effectLst>
              </a:rPr>
              <a:t>ATPase pump</a:t>
            </a:r>
            <a:r>
              <a:rPr lang="en-US" sz="2400" b="1" dirty="0" smtClean="0">
                <a:solidFill>
                  <a:srgbClr val="FFFF00"/>
                </a:solidFill>
                <a:effectLst>
                  <a:outerShdw blurRad="38100" dist="38100" dir="2700000" algn="tl">
                    <a:srgbClr val="FFFFFF"/>
                  </a:outerShdw>
                </a:effectLst>
                <a:sym typeface="Wingdings 3" pitchFamily="18" charset="2"/>
              </a:rPr>
              <a:t></a:t>
            </a:r>
            <a:r>
              <a:rPr lang="en-US" sz="2400" b="1" dirty="0" smtClean="0">
                <a:solidFill>
                  <a:srgbClr val="FFFF00"/>
                </a:solidFill>
                <a:effectLst>
                  <a:outerShdw blurRad="38100" dist="38100" dir="2700000" algn="tl">
                    <a:srgbClr val="FFFFFF"/>
                  </a:outerShdw>
                </a:effectLst>
              </a:rPr>
              <a:t>Elevated intracellular Na</a:t>
            </a:r>
            <a:r>
              <a:rPr lang="en-US" sz="2400" b="1" baseline="30000" dirty="0" smtClean="0">
                <a:solidFill>
                  <a:srgbClr val="FFFF00"/>
                </a:solidFill>
                <a:effectLst>
                  <a:outerShdw blurRad="38100" dist="38100" dir="2700000" algn="tl">
                    <a:srgbClr val="FFFFFF"/>
                  </a:outerShdw>
                </a:effectLst>
              </a:rPr>
              <a:t>+</a:t>
            </a:r>
            <a:r>
              <a:rPr lang="en-US" sz="2400" b="1" dirty="0" smtClean="0">
                <a:solidFill>
                  <a:srgbClr val="FFFF00"/>
                </a:solidFill>
                <a:effectLst>
                  <a:outerShdw blurRad="38100" dist="38100" dir="2700000" algn="tl">
                    <a:srgbClr val="FFFFFF"/>
                  </a:outerShdw>
                </a:effectLst>
              </a:rPr>
              <a:t> </a:t>
            </a:r>
            <a:r>
              <a:rPr lang="en-US" sz="2400" b="1" dirty="0" smtClean="0">
                <a:solidFill>
                  <a:srgbClr val="FFFF00"/>
                </a:solidFill>
                <a:effectLst>
                  <a:outerShdw blurRad="38100" dist="38100" dir="2700000" algn="tl">
                    <a:srgbClr val="FFFFFF"/>
                  </a:outerShdw>
                </a:effectLst>
                <a:sym typeface="Wingdings 3" pitchFamily="18" charset="2"/>
              </a:rPr>
              <a:t></a:t>
            </a:r>
            <a:r>
              <a:rPr lang="en-US" sz="2400" b="1" dirty="0" smtClean="0">
                <a:solidFill>
                  <a:srgbClr val="FFFF00"/>
                </a:solidFill>
                <a:effectLst>
                  <a:outerShdw blurRad="38100" dist="38100" dir="2700000" algn="tl">
                    <a:srgbClr val="FFFFFF"/>
                  </a:outerShdw>
                </a:effectLst>
              </a:rPr>
              <a:t>increased intracellular Ca</a:t>
            </a:r>
            <a:r>
              <a:rPr lang="en-US" sz="2400" b="1" baseline="30000" dirty="0" smtClean="0">
                <a:solidFill>
                  <a:srgbClr val="FFFF00"/>
                </a:solidFill>
                <a:effectLst>
                  <a:outerShdw blurRad="38100" dist="38100" dir="2700000" algn="tl">
                    <a:srgbClr val="FFFFFF"/>
                  </a:outerShdw>
                </a:effectLst>
              </a:rPr>
              <a:t>++     </a:t>
            </a:r>
            <a:r>
              <a:rPr lang="en-US" sz="2400" b="1" dirty="0" smtClean="0">
                <a:solidFill>
                  <a:srgbClr val="FFFF00"/>
                </a:solidFill>
                <a:effectLst>
                  <a:outerShdw blurRad="38100" dist="38100" dir="2700000" algn="tl">
                    <a:srgbClr val="FFFFFF"/>
                  </a:outerShdw>
                </a:effectLst>
                <a:sym typeface="Wingdings 3" pitchFamily="18" charset="2"/>
              </a:rPr>
              <a:t> </a:t>
            </a:r>
            <a:r>
              <a:rPr lang="en-US" sz="2400" b="1" dirty="0" smtClean="0">
                <a:solidFill>
                  <a:srgbClr val="FFFF00"/>
                </a:solidFill>
                <a:effectLst>
                  <a:outerShdw blurRad="38100" dist="38100" dir="2700000" algn="tl">
                    <a:srgbClr val="FFFFFF"/>
                  </a:outerShdw>
                </a:effectLst>
              </a:rPr>
              <a:t>enhanced cardiac contractions </a:t>
            </a:r>
            <a:r>
              <a:rPr lang="en-US" sz="2100" b="1" dirty="0" smtClean="0">
                <a:solidFill>
                  <a:srgbClr val="FFFF00"/>
                </a:solidFill>
                <a:effectLst>
                  <a:outerShdw blurRad="38100" dist="38100" dir="2700000" algn="tl">
                    <a:srgbClr val="FFFFFF"/>
                  </a:outerShdw>
                </a:effectLst>
              </a:rPr>
              <a:t>(delayed after depolarizations &amp; manifest clinically as aftercontractions, such as premature ventricular contractions). </a:t>
            </a:r>
            <a:endParaRPr lang="en-US" sz="2400" b="1" dirty="0" smtClean="0">
              <a:solidFill>
                <a:srgbClr val="FFFF00"/>
              </a:solidFill>
              <a:effectLst>
                <a:outerShdw blurRad="38100" dist="38100" dir="2700000" algn="tl">
                  <a:srgbClr val="FFFFFF"/>
                </a:outerShdw>
              </a:effectLst>
            </a:endParaRPr>
          </a:p>
          <a:p>
            <a:pPr marL="274320" indent="-274320" fontAlgn="auto">
              <a:lnSpc>
                <a:spcPct val="120000"/>
              </a:lnSpc>
              <a:spcAft>
                <a:spcPts val="0"/>
              </a:spcAft>
              <a:buFont typeface="Wingdings" pitchFamily="2" charset="2"/>
              <a:buNone/>
              <a:defRPr/>
            </a:pPr>
            <a:endParaRPr lang="en-US" sz="2000" b="1" dirty="0" smtClean="0">
              <a:solidFill>
                <a:srgbClr val="00FF00"/>
              </a:solidFill>
              <a:effectLst>
                <a:outerShdw blurRad="38100" dist="38100" dir="2700000" algn="tl">
                  <a:srgbClr val="FFFFFF"/>
                </a:outerShdw>
              </a:effectLst>
            </a:endParaRPr>
          </a:p>
          <a:p>
            <a:pPr marL="274320" indent="-274320" fontAlgn="auto">
              <a:lnSpc>
                <a:spcPct val="120000"/>
              </a:lnSpc>
              <a:spcAft>
                <a:spcPts val="0"/>
              </a:spcAft>
              <a:defRPr/>
            </a:pPr>
            <a:r>
              <a:rPr lang="en-US" sz="2000" b="1" dirty="0" smtClean="0"/>
              <a:t> </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7813"/>
            <a:ext cx="8229600" cy="650875"/>
          </a:xfrm>
        </p:spPr>
        <p:txBody>
          <a:bodyPr>
            <a:normAutofit fontScale="90000"/>
          </a:bodyPr>
          <a:lstStyle/>
          <a:p>
            <a:pPr algn="r" fontAlgn="auto">
              <a:spcAft>
                <a:spcPts val="0"/>
              </a:spcAft>
              <a:defRPr/>
            </a:pPr>
            <a:r>
              <a:rPr lang="en-US" sz="7200" smtClean="0">
                <a:solidFill>
                  <a:srgbClr val="FFFF00"/>
                </a:solidFill>
                <a:latin typeface="Mistral" pitchFamily="66" charset="0"/>
              </a:rPr>
              <a:t>Clinical Features </a:t>
            </a:r>
          </a:p>
        </p:txBody>
      </p:sp>
      <p:sp>
        <p:nvSpPr>
          <p:cNvPr id="69635" name="Rectangle 3"/>
          <p:cNvSpPr>
            <a:spLocks noGrp="1" noChangeArrowheads="1"/>
          </p:cNvSpPr>
          <p:nvPr>
            <p:ph idx="1"/>
          </p:nvPr>
        </p:nvSpPr>
        <p:spPr>
          <a:xfrm>
            <a:off x="381000" y="990600"/>
            <a:ext cx="8001000" cy="5410200"/>
          </a:xfrm>
        </p:spPr>
        <p:txBody>
          <a:bodyPr>
            <a:noAutofit/>
          </a:bodyPr>
          <a:lstStyle/>
          <a:p>
            <a:pPr marL="274320" indent="-274320" fontAlgn="auto">
              <a:lnSpc>
                <a:spcPct val="80000"/>
              </a:lnSpc>
              <a:spcAft>
                <a:spcPts val="0"/>
              </a:spcAft>
              <a:buFont typeface="Wingdings" pitchFamily="2" charset="2"/>
              <a:buNone/>
              <a:defRPr/>
            </a:pPr>
            <a:r>
              <a:rPr lang="en-US" sz="2400" b="1" i="1" dirty="0" smtClean="0">
                <a:solidFill>
                  <a:srgbClr val="FFFF00"/>
                </a:solidFill>
                <a:effectLst>
                  <a:outerShdw blurRad="38100" dist="38100" dir="2700000" algn="tl">
                    <a:srgbClr val="FFFFFF"/>
                  </a:outerShdw>
                </a:effectLst>
              </a:rPr>
              <a:t>1-Cardiovascular Manifestations</a:t>
            </a:r>
            <a:r>
              <a:rPr lang="en-US" sz="2400" b="1" i="1" dirty="0" smtClean="0">
                <a:solidFill>
                  <a:srgbClr val="FF3300"/>
                </a:solidFill>
                <a:effectLst>
                  <a:outerShdw blurRad="38100" dist="38100" dir="2700000" algn="tl">
                    <a:srgbClr val="FFFFFF"/>
                  </a:outerShdw>
                </a:effectLst>
              </a:rPr>
              <a:t>:</a:t>
            </a:r>
            <a:endParaRPr lang="en-US" sz="2400" b="1" dirty="0" smtClean="0">
              <a:solidFill>
                <a:srgbClr val="FF3300"/>
              </a:solidFill>
              <a:effectLst>
                <a:outerShdw blurRad="38100" dist="38100" dir="2700000" algn="tl">
                  <a:srgbClr val="FFFFFF"/>
                </a:outerShdw>
              </a:effectLst>
            </a:endParaRPr>
          </a:p>
          <a:p>
            <a:pPr marL="274320" indent="-274320" fontAlgn="auto">
              <a:lnSpc>
                <a:spcPct val="80000"/>
              </a:lnSpc>
              <a:spcAft>
                <a:spcPts val="0"/>
              </a:spcAft>
              <a:buFont typeface="Wingdings" pitchFamily="2" charset="2"/>
              <a:buNone/>
              <a:defRPr/>
            </a:pPr>
            <a:r>
              <a:rPr lang="en-US" sz="2400" b="1" dirty="0" smtClean="0"/>
              <a:t>Sinus </a:t>
            </a:r>
            <a:r>
              <a:rPr lang="en-US" sz="2400" b="1" dirty="0" err="1" smtClean="0"/>
              <a:t>bradycardia</a:t>
            </a:r>
            <a:r>
              <a:rPr lang="en-US" sz="2400" b="1" dirty="0" smtClean="0"/>
              <a:t> and AV blocks are more in children</a:t>
            </a:r>
          </a:p>
          <a:p>
            <a:pPr marL="274320" indent="-274320" fontAlgn="auto">
              <a:lnSpc>
                <a:spcPct val="80000"/>
              </a:lnSpc>
              <a:spcAft>
                <a:spcPts val="0"/>
              </a:spcAft>
              <a:buFont typeface="Wingdings" pitchFamily="2" charset="2"/>
              <a:buNone/>
              <a:defRPr/>
            </a:pPr>
            <a:r>
              <a:rPr lang="en-US" sz="2400" b="1" dirty="0" smtClean="0"/>
              <a:t>Ventricular </a:t>
            </a:r>
            <a:r>
              <a:rPr lang="en-US" sz="2400" b="1" dirty="0" err="1" smtClean="0"/>
              <a:t>ectopy</a:t>
            </a:r>
            <a:r>
              <a:rPr lang="en-US" sz="2400" b="1" dirty="0" smtClean="0"/>
              <a:t> is more common in adults. </a:t>
            </a:r>
          </a:p>
          <a:p>
            <a:pPr marL="274320" indent="-274320" fontAlgn="auto">
              <a:lnSpc>
                <a:spcPct val="80000"/>
              </a:lnSpc>
              <a:spcAft>
                <a:spcPts val="0"/>
              </a:spcAft>
              <a:buFont typeface="Wingdings" pitchFamily="2" charset="2"/>
              <a:buNone/>
              <a:defRPr/>
            </a:pPr>
            <a:r>
              <a:rPr lang="en-US" sz="2400" b="1" dirty="0" smtClean="0"/>
              <a:t>If automaticity is increased and conduction is depressed, we must think about digitalis toxicity.</a:t>
            </a:r>
            <a:endParaRPr lang="en-US" sz="2400" b="1" i="1" dirty="0" smtClean="0"/>
          </a:p>
          <a:p>
            <a:pPr marL="274320" indent="-274320" fontAlgn="auto">
              <a:lnSpc>
                <a:spcPct val="80000"/>
              </a:lnSpc>
              <a:spcAft>
                <a:spcPts val="0"/>
              </a:spcAft>
              <a:buFont typeface="Wingdings" pitchFamily="2" charset="2"/>
              <a:buNone/>
              <a:defRPr/>
            </a:pPr>
            <a:r>
              <a:rPr lang="en-US" sz="2400" b="1" i="1" dirty="0" smtClean="0">
                <a:solidFill>
                  <a:srgbClr val="FFFF00"/>
                </a:solidFill>
                <a:effectLst>
                  <a:outerShdw blurRad="38100" dist="38100" dir="2700000" algn="tl">
                    <a:srgbClr val="FFFFFF"/>
                  </a:outerShdw>
                </a:effectLst>
              </a:rPr>
              <a:t>2-CNS Manifestation:</a:t>
            </a:r>
            <a:r>
              <a:rPr lang="en-US" sz="2400" b="1" i="1" dirty="0" smtClean="0">
                <a:solidFill>
                  <a:srgbClr val="FFFF00"/>
                </a:solidFill>
              </a:rPr>
              <a:t> </a:t>
            </a:r>
            <a:endParaRPr lang="en-US" sz="2400" b="1" dirty="0" smtClean="0">
              <a:solidFill>
                <a:srgbClr val="FFFF00"/>
              </a:solidFill>
            </a:endParaRPr>
          </a:p>
          <a:p>
            <a:pPr marL="274320" indent="-274320" fontAlgn="auto">
              <a:lnSpc>
                <a:spcPct val="80000"/>
              </a:lnSpc>
              <a:spcAft>
                <a:spcPts val="0"/>
              </a:spcAft>
              <a:buFont typeface="Wingdings" pitchFamily="2" charset="2"/>
              <a:buNone/>
              <a:defRPr/>
            </a:pPr>
            <a:r>
              <a:rPr lang="en-US" sz="2400" b="1" dirty="0" smtClean="0"/>
              <a:t>Lethargy or drowsiness, or </a:t>
            </a:r>
            <a:r>
              <a:rPr lang="en-US" sz="2400" b="1" dirty="0" err="1" smtClean="0"/>
              <a:t>confusion.Headaches.Hallucinations</a:t>
            </a:r>
            <a:r>
              <a:rPr lang="en-US" sz="2400" b="1" dirty="0" smtClean="0"/>
              <a:t>.</a:t>
            </a:r>
          </a:p>
          <a:p>
            <a:pPr marL="274320" indent="-274320" fontAlgn="auto">
              <a:lnSpc>
                <a:spcPct val="80000"/>
              </a:lnSpc>
              <a:spcAft>
                <a:spcPts val="0"/>
              </a:spcAft>
              <a:buFont typeface="Wingdings" pitchFamily="2" charset="2"/>
              <a:buNone/>
              <a:defRPr/>
            </a:pPr>
            <a:r>
              <a:rPr lang="en-US" sz="2400" b="1" dirty="0" smtClean="0"/>
              <a:t>Visual changes: </a:t>
            </a:r>
            <a:r>
              <a:rPr lang="en-US" sz="2400" b="1" dirty="0" err="1" smtClean="0"/>
              <a:t>chromatopsia</a:t>
            </a:r>
            <a:r>
              <a:rPr lang="en-US" sz="2400" b="1" dirty="0" smtClean="0"/>
              <a:t> &amp; </a:t>
            </a:r>
            <a:r>
              <a:rPr lang="en-US" sz="2400" b="1" dirty="0" err="1" smtClean="0"/>
              <a:t>xanthopsia</a:t>
            </a:r>
            <a:r>
              <a:rPr lang="en-US" sz="2400" b="1" dirty="0" smtClean="0"/>
              <a:t>, transient </a:t>
            </a:r>
            <a:r>
              <a:rPr lang="en-US" sz="2400" b="1" dirty="0" err="1" smtClean="0"/>
              <a:t>amblyopia</a:t>
            </a:r>
            <a:r>
              <a:rPr lang="en-US" sz="2400" b="1" dirty="0" smtClean="0"/>
              <a:t> or </a:t>
            </a:r>
            <a:r>
              <a:rPr lang="en-US" sz="2400" b="1" dirty="0" err="1" smtClean="0"/>
              <a:t>scotomata</a:t>
            </a:r>
            <a:r>
              <a:rPr lang="en-US" sz="2400" b="1" dirty="0" smtClean="0"/>
              <a:t>, and decreased visual acuity (chronic toxicity).</a:t>
            </a:r>
          </a:p>
          <a:p>
            <a:pPr marL="274320" indent="-274320" fontAlgn="auto">
              <a:lnSpc>
                <a:spcPct val="80000"/>
              </a:lnSpc>
              <a:spcAft>
                <a:spcPts val="0"/>
              </a:spcAft>
              <a:buFont typeface="Wingdings" pitchFamily="2" charset="2"/>
              <a:buNone/>
              <a:defRPr/>
            </a:pPr>
            <a:r>
              <a:rPr lang="en-US" sz="2400" b="1" dirty="0" smtClean="0"/>
              <a:t>Seizures (rare).</a:t>
            </a:r>
            <a:endParaRPr lang="en-US" sz="2400" b="1" i="1" dirty="0" smtClean="0"/>
          </a:p>
          <a:p>
            <a:pPr marL="274320" indent="-274320" fontAlgn="auto">
              <a:lnSpc>
                <a:spcPct val="80000"/>
              </a:lnSpc>
              <a:spcAft>
                <a:spcPts val="0"/>
              </a:spcAft>
              <a:buFont typeface="Wingdings" pitchFamily="2" charset="2"/>
              <a:buNone/>
              <a:defRPr/>
            </a:pPr>
            <a:r>
              <a:rPr lang="en-US" sz="2400" b="1" i="1" dirty="0" smtClean="0">
                <a:solidFill>
                  <a:srgbClr val="FFFF00"/>
                </a:solidFill>
                <a:effectLst>
                  <a:outerShdw blurRad="38100" dist="38100" dir="2700000" algn="tl">
                    <a:srgbClr val="FFFFFF"/>
                  </a:outerShdw>
                </a:effectLst>
              </a:rPr>
              <a:t>3-Gastrointestinal Manifestations:</a:t>
            </a:r>
            <a:endParaRPr lang="en-US" sz="2400" b="1" dirty="0" smtClean="0">
              <a:solidFill>
                <a:srgbClr val="FFFF00"/>
              </a:solidFill>
              <a:effectLst>
                <a:outerShdw blurRad="38100" dist="38100" dir="2700000" algn="tl">
                  <a:srgbClr val="FFFFFF"/>
                </a:outerShdw>
              </a:effectLst>
            </a:endParaRPr>
          </a:p>
          <a:p>
            <a:pPr marL="274320" indent="-274320" fontAlgn="auto">
              <a:lnSpc>
                <a:spcPct val="80000"/>
              </a:lnSpc>
              <a:spcAft>
                <a:spcPts val="0"/>
              </a:spcAft>
              <a:buFont typeface="Wingdings" pitchFamily="2" charset="2"/>
              <a:buNone/>
              <a:defRPr/>
            </a:pPr>
            <a:r>
              <a:rPr lang="en-US" sz="2400" b="1" dirty="0" smtClean="0"/>
              <a:t>Nausea, vomiting, Diarrhea, Anorexia/weight loss or failure to thrive, Abdominal pain</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a:xfrm>
            <a:off x="152400" y="0"/>
            <a:ext cx="8991600" cy="6553200"/>
          </a:xfrm>
        </p:spPr>
        <p:txBody>
          <a:bodyPr>
            <a:noAutofit/>
          </a:bodyPr>
          <a:lstStyle/>
          <a:p>
            <a:pPr marL="274320" indent="-274320" fontAlgn="auto">
              <a:spcAft>
                <a:spcPts val="0"/>
              </a:spcAft>
              <a:buFont typeface="Wingdings" pitchFamily="2" charset="2"/>
              <a:buNone/>
              <a:defRPr/>
            </a:pPr>
            <a:r>
              <a:rPr lang="en-US" sz="2800" b="1" dirty="0" smtClean="0">
                <a:solidFill>
                  <a:srgbClr val="FFFF00"/>
                </a:solidFill>
                <a:effectLst>
                  <a:outerShdw blurRad="38100" dist="38100" dir="2700000" algn="tl">
                    <a:srgbClr val="FFFFFF"/>
                  </a:outerShdw>
                </a:effectLst>
              </a:rPr>
              <a:t>Factors Increasing Toxicity </a:t>
            </a:r>
          </a:p>
          <a:p>
            <a:pPr marL="274320" indent="-274320" fontAlgn="auto">
              <a:spcAft>
                <a:spcPts val="0"/>
              </a:spcAft>
              <a:buFont typeface="Wingdings 2" pitchFamily="18" charset="2"/>
              <a:buChar char=""/>
              <a:defRPr/>
            </a:pPr>
            <a:r>
              <a:rPr lang="en-US" sz="2800" b="1" dirty="0" smtClean="0"/>
              <a:t>Hypokalemia or hyperkalemia</a:t>
            </a:r>
            <a:r>
              <a:rPr lang="en-US" sz="2400" b="1" dirty="0" smtClean="0">
                <a:solidFill>
                  <a:srgbClr val="FFFF00"/>
                </a:solidFill>
              </a:rPr>
              <a:t>:  </a:t>
            </a:r>
            <a:r>
              <a:rPr lang="en-US" sz="2400" b="1" dirty="0" err="1" smtClean="0">
                <a:solidFill>
                  <a:srgbClr val="FFFF00"/>
                </a:solidFill>
              </a:rPr>
              <a:t>Hypokalemia</a:t>
            </a:r>
            <a:r>
              <a:rPr lang="en-US" sz="2400" b="1" dirty="0" smtClean="0">
                <a:solidFill>
                  <a:srgbClr val="FFFF00"/>
                </a:solidFill>
              </a:rPr>
              <a:t> observed with chronic toxicity or with diuretics.  </a:t>
            </a:r>
            <a:r>
              <a:rPr lang="en-US" sz="2400" b="1" dirty="0" err="1" smtClean="0">
                <a:solidFill>
                  <a:srgbClr val="FFFF00"/>
                </a:solidFill>
              </a:rPr>
              <a:t>Hyperkalemia</a:t>
            </a:r>
            <a:r>
              <a:rPr lang="en-US" sz="2400" b="1" dirty="0" smtClean="0">
                <a:solidFill>
                  <a:srgbClr val="FFFF00"/>
                </a:solidFill>
              </a:rPr>
              <a:t> is a complication of acute toxicity. The large bulk of skeletal muscles is the source of hyperkalemia.</a:t>
            </a:r>
          </a:p>
          <a:p>
            <a:pPr marL="274320" indent="-274320" fontAlgn="auto">
              <a:spcAft>
                <a:spcPts val="0"/>
              </a:spcAft>
              <a:buFont typeface="Wingdings 2" pitchFamily="18" charset="2"/>
              <a:buChar char=""/>
              <a:defRPr/>
            </a:pPr>
            <a:r>
              <a:rPr lang="en-US" sz="2400" b="1" dirty="0" smtClean="0"/>
              <a:t>Hypomagnesemia and hypercalcemia</a:t>
            </a:r>
            <a:r>
              <a:rPr lang="en-US" sz="2400" b="1" dirty="0" smtClean="0">
                <a:solidFill>
                  <a:srgbClr val="FFFF00"/>
                </a:solidFill>
              </a:rPr>
              <a:t>.</a:t>
            </a:r>
          </a:p>
          <a:p>
            <a:pPr marL="274320" indent="-274320" fontAlgn="auto">
              <a:spcAft>
                <a:spcPts val="0"/>
              </a:spcAft>
              <a:buFont typeface="Wingdings 2" pitchFamily="18" charset="2"/>
              <a:buChar char=""/>
              <a:defRPr/>
            </a:pPr>
            <a:r>
              <a:rPr lang="en-US" sz="2400" b="1" dirty="0" smtClean="0"/>
              <a:t>Drugs: </a:t>
            </a:r>
            <a:r>
              <a:rPr lang="en-US" sz="2400" b="1" dirty="0" err="1" smtClean="0"/>
              <a:t>Quinidine</a:t>
            </a:r>
            <a:r>
              <a:rPr lang="en-US" sz="2400" b="1" dirty="0" smtClean="0"/>
              <a:t>, procainamide, amiodarone, Ca</a:t>
            </a:r>
            <a:r>
              <a:rPr lang="en-US" sz="2400" b="1" baseline="30000" dirty="0" smtClean="0"/>
              <a:t>++</a:t>
            </a:r>
            <a:r>
              <a:rPr lang="en-US" sz="2400" b="1" dirty="0" smtClean="0"/>
              <a:t> channel blockers, and beta-blockers, diuretics</a:t>
            </a:r>
            <a:r>
              <a:rPr lang="en-US" sz="2400" b="1" dirty="0" smtClean="0">
                <a:solidFill>
                  <a:srgbClr val="FFFF00"/>
                </a:solidFill>
              </a:rPr>
              <a:t> including spironolactone.</a:t>
            </a:r>
          </a:p>
          <a:p>
            <a:pPr marL="274320" indent="-274320" fontAlgn="auto">
              <a:spcAft>
                <a:spcPts val="0"/>
              </a:spcAft>
              <a:buFont typeface="Wingdings 2" pitchFamily="18" charset="2"/>
              <a:buChar char=""/>
              <a:defRPr/>
            </a:pPr>
            <a:r>
              <a:rPr lang="en-US" sz="2400" b="1" dirty="0" smtClean="0"/>
              <a:t>Erythromycin &amp; tetracycline </a:t>
            </a:r>
            <a:r>
              <a:rPr lang="en-US" sz="2400" b="1" dirty="0" err="1" smtClean="0">
                <a:solidFill>
                  <a:srgbClr val="FFFF00"/>
                </a:solidFill>
              </a:rPr>
              <a:t>inactivatie</a:t>
            </a:r>
            <a:r>
              <a:rPr lang="en-US" sz="2400" b="1" dirty="0" smtClean="0">
                <a:solidFill>
                  <a:srgbClr val="FFFF00"/>
                </a:solidFill>
              </a:rPr>
              <a:t> Eubacterium, which is present in 10% of the population and inactivates digoxin in the GIT.</a:t>
            </a:r>
          </a:p>
          <a:p>
            <a:pPr marL="274320" indent="-274320" fontAlgn="auto">
              <a:spcAft>
                <a:spcPts val="0"/>
              </a:spcAft>
              <a:buFont typeface="Wingdings 2" pitchFamily="18" charset="2"/>
              <a:buChar char=""/>
              <a:defRPr/>
            </a:pPr>
            <a:r>
              <a:rPr lang="en-US" sz="1800" b="1" dirty="0" smtClean="0"/>
              <a:t>Renal dysfunction. </a:t>
            </a:r>
          </a:p>
          <a:p>
            <a:pPr marL="274320" indent="-274320" fontAlgn="auto">
              <a:spcAft>
                <a:spcPts val="0"/>
              </a:spcAft>
              <a:buFont typeface="Wingdings 2" pitchFamily="18" charset="2"/>
              <a:buChar char=""/>
              <a:defRPr/>
            </a:pPr>
            <a:r>
              <a:rPr lang="en-US" sz="1800" b="1" dirty="0" smtClean="0"/>
              <a:t>Hypothyroidism.</a:t>
            </a:r>
          </a:p>
          <a:p>
            <a:pPr marL="274320" indent="-274320" fontAlgn="auto">
              <a:spcAft>
                <a:spcPts val="0"/>
              </a:spcAft>
              <a:buFont typeface="Wingdings 2" pitchFamily="18" charset="2"/>
              <a:buChar char=""/>
              <a:defRPr/>
            </a:pPr>
            <a:r>
              <a:rPr lang="en-US" sz="1800" b="1" dirty="0" smtClean="0"/>
              <a:t>Hypoxemia.</a:t>
            </a:r>
          </a:p>
          <a:p>
            <a:pPr marL="274320" indent="-274320" fontAlgn="auto">
              <a:spcAft>
                <a:spcPts val="0"/>
              </a:spcAft>
              <a:buFont typeface="Wingdings 2" pitchFamily="18" charset="2"/>
              <a:buChar char=""/>
              <a:defRPr/>
            </a:pPr>
            <a:r>
              <a:rPr lang="en-US" sz="1800" b="1" dirty="0" smtClean="0"/>
              <a:t>Alkalosis.</a:t>
            </a:r>
          </a:p>
          <a:p>
            <a:pPr marL="274320" indent="-274320" fontAlgn="auto">
              <a:spcAft>
                <a:spcPts val="0"/>
              </a:spcAft>
              <a:buFont typeface="Wingdings 2" pitchFamily="18" charset="2"/>
              <a:buChar char=""/>
              <a:defRPr/>
            </a:pPr>
            <a:r>
              <a:rPr lang="en-US" sz="1800" b="1" dirty="0" smtClean="0"/>
              <a:t>Myocardial disease.</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7813"/>
            <a:ext cx="8229600" cy="706437"/>
          </a:xfrm>
        </p:spPr>
        <p:txBody>
          <a:bodyPr>
            <a:noAutofit/>
          </a:bodyPr>
          <a:lstStyle/>
          <a:p>
            <a:pPr algn="r" fontAlgn="auto">
              <a:spcAft>
                <a:spcPts val="0"/>
              </a:spcAft>
              <a:defRPr/>
            </a:pPr>
            <a:r>
              <a:rPr lang="en-US" sz="6000" b="1" smtClean="0">
                <a:solidFill>
                  <a:srgbClr val="FFFF00"/>
                </a:solidFill>
                <a:latin typeface="Resident Evil" pitchFamily="34" charset="0"/>
              </a:rPr>
              <a:t>Investigations</a:t>
            </a:r>
          </a:p>
        </p:txBody>
      </p:sp>
      <p:sp>
        <p:nvSpPr>
          <p:cNvPr id="65539" name="Rectangle 3"/>
          <p:cNvSpPr>
            <a:spLocks noGrp="1" noChangeArrowheads="1"/>
          </p:cNvSpPr>
          <p:nvPr>
            <p:ph idx="1"/>
          </p:nvPr>
        </p:nvSpPr>
        <p:spPr>
          <a:xfrm>
            <a:off x="533400" y="1295400"/>
            <a:ext cx="8229600" cy="5029200"/>
          </a:xfrm>
        </p:spPr>
        <p:txBody>
          <a:bodyPr/>
          <a:lstStyle/>
          <a:p>
            <a:pPr marL="609600" indent="-609600">
              <a:buFont typeface="Wingdings 2" pitchFamily="18" charset="2"/>
              <a:buChar char=""/>
              <a:defRPr/>
            </a:pPr>
            <a:r>
              <a:rPr lang="en-US" sz="2800" b="1" dirty="0" smtClean="0">
                <a:solidFill>
                  <a:srgbClr val="FFFF00"/>
                </a:solidFill>
              </a:rPr>
              <a:t>Electrolytes, BUN/</a:t>
            </a:r>
            <a:r>
              <a:rPr lang="en-US" sz="2800" b="1" dirty="0" err="1" smtClean="0">
                <a:solidFill>
                  <a:srgbClr val="FFFF00"/>
                </a:solidFill>
              </a:rPr>
              <a:t>creatinine</a:t>
            </a:r>
            <a:r>
              <a:rPr lang="en-US" sz="2800" b="1" dirty="0" smtClean="0">
                <a:solidFill>
                  <a:srgbClr val="FFFF00"/>
                </a:solidFill>
              </a:rPr>
              <a:t>, magnesium, and calcium: initial K+ levels have better prognostic correlation than either ECG changes or initial serum </a:t>
            </a:r>
            <a:r>
              <a:rPr lang="en-US" sz="2800" b="1" dirty="0" err="1" smtClean="0">
                <a:solidFill>
                  <a:srgbClr val="FFFF00"/>
                </a:solidFill>
              </a:rPr>
              <a:t>digoxin</a:t>
            </a:r>
            <a:r>
              <a:rPr lang="en-US" sz="2800" b="1" dirty="0" smtClean="0">
                <a:solidFill>
                  <a:srgbClr val="FFFF00"/>
                </a:solidFill>
              </a:rPr>
              <a:t> level</a:t>
            </a:r>
            <a:r>
              <a:rPr lang="en-US" sz="2800" dirty="0" smtClean="0">
                <a:solidFill>
                  <a:srgbClr val="FFFF00"/>
                </a:solidFill>
              </a:rPr>
              <a:t> </a:t>
            </a:r>
          </a:p>
          <a:p>
            <a:pPr marL="609600" indent="-609600">
              <a:buFont typeface="Wingdings" pitchFamily="2" charset="2"/>
              <a:buNone/>
              <a:defRPr/>
            </a:pPr>
            <a:endParaRPr lang="en-US" sz="2800" dirty="0" smtClean="0">
              <a:solidFill>
                <a:srgbClr val="FFFF00"/>
              </a:solidFill>
            </a:endParaRPr>
          </a:p>
          <a:p>
            <a:pPr marL="609600" indent="-609600">
              <a:buFont typeface="Wingdings 2" pitchFamily="18" charset="2"/>
              <a:buChar char=""/>
              <a:defRPr/>
            </a:pPr>
            <a:r>
              <a:rPr lang="en-US" sz="2800" b="1" dirty="0" smtClean="0">
                <a:solidFill>
                  <a:srgbClr val="FFFF00"/>
                </a:solidFill>
              </a:rPr>
              <a:t>ECG: Sinus </a:t>
            </a:r>
            <a:r>
              <a:rPr lang="en-US" sz="2800" b="1" dirty="0" err="1" smtClean="0">
                <a:solidFill>
                  <a:srgbClr val="FFFF00"/>
                </a:solidFill>
              </a:rPr>
              <a:t>bradycardia</a:t>
            </a:r>
            <a:r>
              <a:rPr lang="en-US" sz="2800" b="1" dirty="0" smtClean="0">
                <a:solidFill>
                  <a:srgbClr val="FFFF00"/>
                </a:solidFill>
              </a:rPr>
              <a:t> and AV conduction blocks are the most common ECG changes in children.</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7" name="Rectangle 3"/>
          <p:cNvSpPr>
            <a:spLocks noGrp="1" noChangeArrowheads="1"/>
          </p:cNvSpPr>
          <p:nvPr>
            <p:ph idx="1"/>
          </p:nvPr>
        </p:nvSpPr>
        <p:spPr>
          <a:xfrm>
            <a:off x="0" y="228600"/>
            <a:ext cx="9144000" cy="6629400"/>
          </a:xfrm>
        </p:spPr>
        <p:txBody>
          <a:bodyPr>
            <a:normAutofit/>
          </a:bodyPr>
          <a:lstStyle/>
          <a:p>
            <a:pPr marL="609600" indent="-609600" fontAlgn="auto">
              <a:lnSpc>
                <a:spcPct val="80000"/>
              </a:lnSpc>
              <a:spcAft>
                <a:spcPts val="0"/>
              </a:spcAft>
              <a:buFont typeface="Wingdings" pitchFamily="2" charset="2"/>
              <a:buNone/>
              <a:defRPr/>
            </a:pPr>
            <a:r>
              <a:rPr lang="en-US" sz="3600" b="1" dirty="0" smtClean="0">
                <a:solidFill>
                  <a:schemeClr val="accent1"/>
                </a:solidFill>
              </a:rPr>
              <a:t>Therapeutic Serum </a:t>
            </a:r>
            <a:r>
              <a:rPr lang="en-US" sz="3600" b="1" dirty="0" err="1" smtClean="0">
                <a:solidFill>
                  <a:schemeClr val="accent1"/>
                </a:solidFill>
              </a:rPr>
              <a:t>Digoxin</a:t>
            </a:r>
            <a:r>
              <a:rPr lang="en-US" sz="3600" b="1" dirty="0" smtClean="0">
                <a:solidFill>
                  <a:schemeClr val="accent1"/>
                </a:solidFill>
              </a:rPr>
              <a:t> Level = </a:t>
            </a:r>
            <a:r>
              <a:rPr lang="en-US" b="1" dirty="0" smtClean="0"/>
              <a:t>0.5-2 </a:t>
            </a:r>
            <a:r>
              <a:rPr lang="en-US" b="1" dirty="0" err="1" smtClean="0"/>
              <a:t>ng</a:t>
            </a:r>
            <a:r>
              <a:rPr lang="en-US" b="1" dirty="0" smtClean="0"/>
              <a:t>/</a:t>
            </a:r>
            <a:r>
              <a:rPr lang="en-US" b="1" dirty="0" err="1" smtClean="0"/>
              <a:t>mL</a:t>
            </a:r>
            <a:endParaRPr lang="en-US" b="1" dirty="0" smtClean="0"/>
          </a:p>
          <a:p>
            <a:pPr marL="609600" indent="-609600" fontAlgn="auto">
              <a:lnSpc>
                <a:spcPct val="80000"/>
              </a:lnSpc>
              <a:spcAft>
                <a:spcPts val="0"/>
              </a:spcAft>
              <a:buFont typeface="Wingdings" pitchFamily="2" charset="2"/>
              <a:buNone/>
              <a:defRPr/>
            </a:pPr>
            <a:r>
              <a:rPr lang="en-US" b="1" dirty="0" smtClean="0"/>
              <a:t> Neonates and small infants rarely will develop toxicity at levels less than 4-5 </a:t>
            </a:r>
            <a:r>
              <a:rPr lang="en-US" b="1" dirty="0" err="1" smtClean="0"/>
              <a:t>ng</a:t>
            </a:r>
            <a:r>
              <a:rPr lang="en-US" b="1" dirty="0" smtClean="0"/>
              <a:t>/</a:t>
            </a:r>
            <a:r>
              <a:rPr lang="en-US" b="1" dirty="0" err="1" smtClean="0"/>
              <a:t>mL</a:t>
            </a:r>
            <a:endParaRPr lang="en-US" b="1" dirty="0" smtClean="0"/>
          </a:p>
          <a:p>
            <a:pPr marL="609600" indent="-609600" fontAlgn="auto">
              <a:lnSpc>
                <a:spcPct val="80000"/>
              </a:lnSpc>
              <a:spcAft>
                <a:spcPts val="0"/>
              </a:spcAft>
              <a:buFont typeface="Wingdings" pitchFamily="2" charset="2"/>
              <a:buNone/>
              <a:defRPr/>
            </a:pPr>
            <a:r>
              <a:rPr lang="en-US" b="1" dirty="0" smtClean="0"/>
              <a:t>Children without CV disease may tolerate levels up to 10 </a:t>
            </a:r>
            <a:r>
              <a:rPr lang="en-US" b="1" dirty="0" err="1" smtClean="0"/>
              <a:t>ng</a:t>
            </a:r>
            <a:r>
              <a:rPr lang="en-US" b="1" dirty="0" smtClean="0"/>
              <a:t>/</a:t>
            </a:r>
            <a:r>
              <a:rPr lang="en-US" b="1" dirty="0" err="1" smtClean="0"/>
              <a:t>mL</a:t>
            </a:r>
            <a:r>
              <a:rPr lang="en-US" b="1" dirty="0" smtClean="0"/>
              <a:t> …..may have </a:t>
            </a:r>
            <a:r>
              <a:rPr lang="en-US" b="1" dirty="0" err="1" smtClean="0"/>
              <a:t>bradyarrhythmias</a:t>
            </a:r>
            <a:r>
              <a:rPr lang="en-US" b="1" dirty="0" smtClean="0"/>
              <a:t> or conduction delays on ECG</a:t>
            </a:r>
          </a:p>
          <a:p>
            <a:pPr marL="609600" indent="-609600" fontAlgn="auto">
              <a:lnSpc>
                <a:spcPct val="80000"/>
              </a:lnSpc>
              <a:spcAft>
                <a:spcPts val="0"/>
              </a:spcAft>
              <a:buFont typeface="Wingdings" pitchFamily="2" charset="2"/>
              <a:buNone/>
              <a:defRPr/>
            </a:pPr>
            <a:r>
              <a:rPr lang="en-US" b="1" dirty="0" smtClean="0">
                <a:solidFill>
                  <a:schemeClr val="accent1"/>
                </a:solidFill>
                <a:effectLst>
                  <a:outerShdw blurRad="38100" dist="38100" dir="2700000" algn="tl">
                    <a:srgbClr val="FFFFFF"/>
                  </a:outerShdw>
                </a:effectLst>
              </a:rPr>
              <a:t>General rule: the smaller the infant, the higher the levels may be before observing toxic effects</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7813"/>
            <a:ext cx="8686800" cy="650875"/>
          </a:xfrm>
        </p:spPr>
        <p:txBody>
          <a:bodyPr>
            <a:noAutofit/>
          </a:bodyPr>
          <a:lstStyle/>
          <a:p>
            <a:pPr algn="r" fontAlgn="auto">
              <a:spcAft>
                <a:spcPts val="0"/>
              </a:spcAft>
              <a:defRPr/>
            </a:pPr>
            <a:r>
              <a:rPr lang="en-US" sz="6600" b="1" dirty="0" smtClean="0">
                <a:solidFill>
                  <a:srgbClr val="FFFF00"/>
                </a:solidFill>
                <a:latin typeface="Resident Evil" pitchFamily="34" charset="0"/>
              </a:rPr>
              <a:t>Treatment </a:t>
            </a:r>
          </a:p>
        </p:txBody>
      </p:sp>
      <p:sp>
        <p:nvSpPr>
          <p:cNvPr id="73731" name="Rectangle 3"/>
          <p:cNvSpPr>
            <a:spLocks noGrp="1" noChangeArrowheads="1"/>
          </p:cNvSpPr>
          <p:nvPr>
            <p:ph idx="1"/>
          </p:nvPr>
        </p:nvSpPr>
        <p:spPr>
          <a:xfrm>
            <a:off x="457200" y="1295400"/>
            <a:ext cx="7924800" cy="4191000"/>
          </a:xfrm>
        </p:spPr>
        <p:txBody>
          <a:bodyPr>
            <a:normAutofit/>
          </a:bodyPr>
          <a:lstStyle/>
          <a:p>
            <a:pPr marL="609600" indent="-609600" fontAlgn="auto">
              <a:lnSpc>
                <a:spcPct val="90000"/>
              </a:lnSpc>
              <a:spcAft>
                <a:spcPts val="0"/>
              </a:spcAft>
              <a:buFont typeface="Wingdings 2"/>
              <a:buChar char=""/>
              <a:defRPr/>
            </a:pPr>
            <a:r>
              <a:rPr lang="en-US" b="1" dirty="0" smtClean="0">
                <a:solidFill>
                  <a:srgbClr val="FFFF00"/>
                </a:solidFill>
                <a:effectLst>
                  <a:outerShdw blurRad="38100" dist="38100" dir="2700000" algn="tl">
                    <a:srgbClr val="FFFFFF"/>
                  </a:outerShdw>
                </a:effectLst>
              </a:rPr>
              <a:t>General supportive care</a:t>
            </a:r>
          </a:p>
          <a:p>
            <a:pPr marL="609600" indent="-609600" fontAlgn="auto">
              <a:lnSpc>
                <a:spcPct val="90000"/>
              </a:lnSpc>
              <a:spcAft>
                <a:spcPts val="0"/>
              </a:spcAft>
              <a:buFont typeface="Wingdings" pitchFamily="2" charset="2"/>
              <a:buNone/>
              <a:defRPr/>
            </a:pPr>
            <a:r>
              <a:rPr lang="en-US" b="1" dirty="0" smtClean="0"/>
              <a:t>IV fluid hydration, oxygenation and support of ventilation, and correction of electrolyte imbalances. </a:t>
            </a:r>
          </a:p>
          <a:p>
            <a:pPr marL="609600" indent="-609600" fontAlgn="auto">
              <a:lnSpc>
                <a:spcPct val="90000"/>
              </a:lnSpc>
              <a:spcAft>
                <a:spcPts val="0"/>
              </a:spcAft>
              <a:buFont typeface="Wingdings" pitchFamily="2" charset="2"/>
              <a:buNone/>
              <a:defRPr/>
            </a:pPr>
            <a:r>
              <a:rPr lang="en-US" b="1" dirty="0" smtClean="0"/>
              <a:t>Forced diuresis is </a:t>
            </a:r>
            <a:r>
              <a:rPr lang="en-US" b="1" u="sng" dirty="0" smtClean="0"/>
              <a:t>not recommended</a:t>
            </a:r>
            <a:r>
              <a:rPr lang="en-US" b="1" dirty="0" smtClean="0"/>
              <a:t> will not increase renal excretion and can worsen electrolyte abnormalities.</a:t>
            </a:r>
          </a:p>
          <a:p>
            <a:pPr marL="609600" indent="-609600" fontAlgn="auto">
              <a:lnSpc>
                <a:spcPct val="90000"/>
              </a:lnSpc>
              <a:spcAft>
                <a:spcPts val="0"/>
              </a:spcAft>
              <a:buFont typeface="Wingdings" pitchFamily="2" charset="2"/>
              <a:buNone/>
              <a:defRPr/>
            </a:pPr>
            <a:r>
              <a:rPr lang="en-US" b="1" dirty="0" smtClean="0"/>
              <a:t> </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a:xfrm>
            <a:off x="685800" y="762000"/>
            <a:ext cx="8077200" cy="5562600"/>
          </a:xfrm>
        </p:spPr>
        <p:txBody>
          <a:bodyPr>
            <a:normAutofit/>
          </a:bodyPr>
          <a:lstStyle/>
          <a:p>
            <a:pPr marL="274320" indent="-274320" fontAlgn="auto">
              <a:lnSpc>
                <a:spcPct val="90000"/>
              </a:lnSpc>
              <a:spcAft>
                <a:spcPts val="0"/>
              </a:spcAft>
              <a:buFont typeface="Wingdings 2"/>
              <a:buChar char=""/>
              <a:defRPr/>
            </a:pPr>
            <a:r>
              <a:rPr lang="en-US" sz="2800" b="1" dirty="0" smtClean="0">
                <a:solidFill>
                  <a:srgbClr val="FFFF00"/>
                </a:solidFill>
                <a:effectLst>
                  <a:outerShdw blurRad="38100" dist="38100" dir="2700000" algn="tl">
                    <a:srgbClr val="FFFFFF"/>
                  </a:outerShdw>
                </a:effectLst>
              </a:rPr>
              <a:t>Gastrointestinal decontamination</a:t>
            </a:r>
          </a:p>
          <a:p>
            <a:pPr marL="514350" indent="-514350" fontAlgn="auto">
              <a:lnSpc>
                <a:spcPct val="90000"/>
              </a:lnSpc>
              <a:spcAft>
                <a:spcPts val="0"/>
              </a:spcAft>
              <a:buFont typeface="+mj-lt"/>
              <a:buAutoNum type="arabicPeriod"/>
              <a:defRPr/>
            </a:pPr>
            <a:r>
              <a:rPr lang="en-US" sz="2800" b="1" dirty="0" smtClean="0"/>
              <a:t> Activated charcoal is the preferred method. </a:t>
            </a:r>
          </a:p>
          <a:p>
            <a:pPr marL="914400" lvl="1" indent="-514350" fontAlgn="auto">
              <a:lnSpc>
                <a:spcPct val="90000"/>
              </a:lnSpc>
              <a:spcAft>
                <a:spcPts val="0"/>
              </a:spcAft>
              <a:defRPr/>
            </a:pPr>
            <a:r>
              <a:rPr lang="en-US" sz="2400" b="1" dirty="0" smtClean="0"/>
              <a:t>Multiple charcoal doses may be beneficial.</a:t>
            </a:r>
          </a:p>
          <a:p>
            <a:pPr marL="514350" indent="-514350" fontAlgn="auto">
              <a:lnSpc>
                <a:spcPct val="90000"/>
              </a:lnSpc>
              <a:spcAft>
                <a:spcPts val="0"/>
              </a:spcAft>
              <a:buFont typeface="+mj-lt"/>
              <a:buAutoNum type="arabicPeriod"/>
              <a:defRPr/>
            </a:pPr>
            <a:r>
              <a:rPr lang="en-US" sz="2800" b="1" dirty="0" smtClean="0"/>
              <a:t> Induced emesis is not recommended because of increased vagal effect. </a:t>
            </a:r>
          </a:p>
          <a:p>
            <a:pPr marL="514350" indent="-514350" fontAlgn="auto">
              <a:lnSpc>
                <a:spcPct val="90000"/>
              </a:lnSpc>
              <a:spcAft>
                <a:spcPts val="0"/>
              </a:spcAft>
              <a:buFont typeface="+mj-lt"/>
              <a:buAutoNum type="arabicPeriod"/>
              <a:defRPr/>
            </a:pPr>
            <a:r>
              <a:rPr lang="en-US" sz="2800" b="1" dirty="0" smtClean="0"/>
              <a:t> Gastric lavage may be useful early but also can increase vagal effects.</a:t>
            </a:r>
          </a:p>
          <a:p>
            <a:pPr marL="514350" indent="-514350" fontAlgn="auto">
              <a:lnSpc>
                <a:spcPct val="90000"/>
              </a:lnSpc>
              <a:spcAft>
                <a:spcPts val="0"/>
              </a:spcAft>
              <a:buFont typeface="+mj-lt"/>
              <a:buAutoNum type="arabicPeriod"/>
              <a:defRPr/>
            </a:pPr>
            <a:r>
              <a:rPr lang="en-US" sz="2800" b="1" dirty="0" smtClean="0"/>
              <a:t>Whole bowel irrigation may be useful, but clinical data are lacking. </a:t>
            </a:r>
          </a:p>
          <a:p>
            <a:pPr marL="514350" indent="-514350" fontAlgn="auto">
              <a:lnSpc>
                <a:spcPct val="90000"/>
              </a:lnSpc>
              <a:spcAft>
                <a:spcPts val="0"/>
              </a:spcAft>
              <a:buFont typeface="+mj-lt"/>
              <a:buAutoNum type="arabicPeriod"/>
              <a:defRPr/>
            </a:pPr>
            <a:r>
              <a:rPr lang="en-US" sz="2800" b="1" dirty="0" smtClean="0"/>
              <a:t>Cholestyramine can interrupt enterohepatic circulation especially in patients with renal insufficiency.</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0" y="609600"/>
            <a:ext cx="9144000" cy="5410200"/>
          </a:xfrm>
        </p:spPr>
        <p:txBody>
          <a:bodyPr>
            <a:normAutofit fontScale="92500" lnSpcReduction="10000"/>
          </a:bodyPr>
          <a:lstStyle/>
          <a:p>
            <a:pPr marL="609600" indent="-609600" fontAlgn="auto">
              <a:spcAft>
                <a:spcPts val="0"/>
              </a:spcAft>
              <a:buFont typeface="Wingdings" pitchFamily="2" charset="2"/>
              <a:buNone/>
              <a:defRPr/>
            </a:pPr>
            <a:r>
              <a:rPr lang="en-US" b="1" dirty="0" smtClean="0">
                <a:solidFill>
                  <a:srgbClr val="FFFF00"/>
                </a:solidFill>
                <a:effectLst>
                  <a:outerShdw blurRad="38100" dist="38100" dir="2700000" algn="tl">
                    <a:srgbClr val="FFFFFF"/>
                  </a:outerShdw>
                </a:effectLst>
              </a:rPr>
              <a:t>Digoxin-specific antibodies (Fab fragments)</a:t>
            </a:r>
          </a:p>
          <a:p>
            <a:pPr marL="609600" indent="-609600" fontAlgn="auto">
              <a:spcAft>
                <a:spcPts val="0"/>
              </a:spcAft>
              <a:buFont typeface="Wingdings" pitchFamily="2" charset="2"/>
              <a:buNone/>
              <a:defRPr/>
            </a:pPr>
            <a:r>
              <a:rPr lang="en-US" b="1" dirty="0" smtClean="0">
                <a:solidFill>
                  <a:srgbClr val="FFFF00"/>
                </a:solidFill>
              </a:rPr>
              <a:t> </a:t>
            </a:r>
          </a:p>
          <a:p>
            <a:pPr marL="609600" indent="-609600" algn="just" fontAlgn="auto">
              <a:spcAft>
                <a:spcPts val="0"/>
              </a:spcAft>
              <a:buFont typeface="Wingdings" pitchFamily="2" charset="2"/>
              <a:buNone/>
              <a:defRPr/>
            </a:pPr>
            <a:r>
              <a:rPr lang="en-US" b="1" dirty="0" smtClean="0"/>
              <a:t>1) Life-threatening arrhythmias</a:t>
            </a:r>
          </a:p>
          <a:p>
            <a:pPr marL="1009650" lvl="1" indent="-609600" algn="just" fontAlgn="auto">
              <a:spcAft>
                <a:spcPts val="0"/>
              </a:spcAft>
              <a:buFontTx/>
              <a:buNone/>
              <a:defRPr/>
            </a:pPr>
            <a:r>
              <a:rPr lang="en-US" b="1" dirty="0" smtClean="0"/>
              <a:t>2nd. or 3rd.-degree heart block</a:t>
            </a:r>
          </a:p>
          <a:p>
            <a:pPr marL="1009650" lvl="1" indent="-609600" algn="just" fontAlgn="auto">
              <a:spcAft>
                <a:spcPts val="0"/>
              </a:spcAft>
              <a:buFontTx/>
              <a:buNone/>
              <a:defRPr/>
            </a:pPr>
            <a:r>
              <a:rPr lang="en-US" b="1" dirty="0" smtClean="0"/>
              <a:t>ventricular tachycardia/fibrillation).</a:t>
            </a:r>
          </a:p>
          <a:p>
            <a:pPr marL="609600" indent="-609600" fontAlgn="auto">
              <a:spcAft>
                <a:spcPts val="0"/>
              </a:spcAft>
              <a:buFont typeface="Wingdings" pitchFamily="2" charset="2"/>
              <a:buNone/>
              <a:defRPr/>
            </a:pPr>
            <a:r>
              <a:rPr lang="en-US" b="1" dirty="0" smtClean="0"/>
              <a:t>2) Initial potassium level &gt; 5 mEq/l.</a:t>
            </a:r>
          </a:p>
          <a:p>
            <a:pPr marL="609600" indent="-609600" fontAlgn="auto">
              <a:spcAft>
                <a:spcPts val="0"/>
              </a:spcAft>
              <a:buFont typeface="Wingdings" pitchFamily="2" charset="2"/>
              <a:buNone/>
              <a:defRPr/>
            </a:pPr>
            <a:r>
              <a:rPr lang="en-US" b="1" dirty="0" smtClean="0"/>
              <a:t>3) </a:t>
            </a:r>
            <a:r>
              <a:rPr lang="en-US" b="1" dirty="0" err="1" smtClean="0"/>
              <a:t>Digoxin</a:t>
            </a:r>
            <a:r>
              <a:rPr lang="en-US" b="1" dirty="0" smtClean="0"/>
              <a:t> serum levels &gt;10 ng/mL at 6-8 h </a:t>
            </a:r>
          </a:p>
          <a:p>
            <a:pPr marL="609600" indent="-609600" fontAlgn="auto">
              <a:spcAft>
                <a:spcPts val="0"/>
              </a:spcAft>
              <a:buFont typeface="Wingdings" pitchFamily="2" charset="2"/>
              <a:buNone/>
              <a:defRPr/>
            </a:pPr>
            <a:r>
              <a:rPr lang="en-US" b="1" dirty="0" smtClean="0"/>
              <a:t>4) </a:t>
            </a:r>
            <a:r>
              <a:rPr lang="en-US" b="1" dirty="0" err="1" smtClean="0"/>
              <a:t>Digoxin</a:t>
            </a:r>
            <a:r>
              <a:rPr lang="en-US" b="1" dirty="0" smtClean="0"/>
              <a:t> serum levels &gt;15 ng/mL in an acute ingestion</a:t>
            </a:r>
          </a:p>
          <a:p>
            <a:pPr marL="609600" indent="-609600" fontAlgn="auto">
              <a:spcAft>
                <a:spcPts val="0"/>
              </a:spcAft>
              <a:buFont typeface="Wingdings" pitchFamily="2" charset="2"/>
              <a:buNone/>
              <a:defRPr/>
            </a:pPr>
            <a:r>
              <a:rPr lang="en-US" b="1" dirty="0" smtClean="0"/>
              <a:t>5) Ingestion &gt;10 mg in healthy adults or &gt;4 mg in children. </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304800" y="685800"/>
            <a:ext cx="8534400" cy="5715000"/>
          </a:xfrm>
        </p:spPr>
        <p:txBody>
          <a:bodyPr>
            <a:normAutofit/>
          </a:bodyPr>
          <a:lstStyle/>
          <a:p>
            <a:pPr marL="274320" indent="-274320" fontAlgn="auto">
              <a:lnSpc>
                <a:spcPct val="80000"/>
              </a:lnSpc>
              <a:spcAft>
                <a:spcPts val="0"/>
              </a:spcAft>
              <a:buFont typeface="Wingdings" pitchFamily="2" charset="2"/>
              <a:buNone/>
              <a:defRPr/>
            </a:pPr>
            <a:r>
              <a:rPr lang="en-US" sz="2800" b="1" dirty="0" smtClean="0">
                <a:solidFill>
                  <a:srgbClr val="FFFF00"/>
                </a:solidFill>
                <a:effectLst>
                  <a:outerShdw blurRad="38100" dist="38100" dir="2700000" algn="tl">
                    <a:srgbClr val="FFFFFF"/>
                  </a:outerShdw>
                </a:effectLst>
              </a:rPr>
              <a:t>Dysrhythmia control</a:t>
            </a:r>
          </a:p>
          <a:p>
            <a:pPr marL="514350" indent="-514350" fontAlgn="auto">
              <a:lnSpc>
                <a:spcPct val="80000"/>
              </a:lnSpc>
              <a:spcAft>
                <a:spcPts val="0"/>
              </a:spcAft>
              <a:buFont typeface="+mj-lt"/>
              <a:buAutoNum type="arabicPeriod"/>
              <a:defRPr/>
            </a:pPr>
            <a:r>
              <a:rPr lang="en-US" sz="2800" b="1" dirty="0" smtClean="0">
                <a:solidFill>
                  <a:srgbClr val="FFFF00"/>
                </a:solidFill>
              </a:rPr>
              <a:t>Fab fragment </a:t>
            </a:r>
            <a:r>
              <a:rPr lang="en-US" sz="2800" b="1" dirty="0" smtClean="0"/>
              <a:t>is considered first line treatment </a:t>
            </a:r>
          </a:p>
          <a:p>
            <a:pPr marL="514350" indent="-514350" fontAlgn="auto">
              <a:lnSpc>
                <a:spcPct val="80000"/>
              </a:lnSpc>
              <a:spcAft>
                <a:spcPts val="0"/>
              </a:spcAft>
              <a:buFont typeface="+mj-lt"/>
              <a:buAutoNum type="arabicPeriod"/>
              <a:defRPr/>
            </a:pPr>
            <a:r>
              <a:rPr lang="en-US" sz="2800" b="1" dirty="0" smtClean="0">
                <a:solidFill>
                  <a:srgbClr val="FFFF00"/>
                </a:solidFill>
              </a:rPr>
              <a:t>Phenytoin</a:t>
            </a:r>
            <a:r>
              <a:rPr lang="en-US" sz="2800" b="1" dirty="0" smtClean="0"/>
              <a:t> is the drug of choice for digoxin-induced arrhythmia. It is effective against SV ectopics as well as ventricular arrhythmias. </a:t>
            </a:r>
          </a:p>
          <a:p>
            <a:pPr marL="914400" lvl="1" indent="-514350" fontAlgn="auto">
              <a:lnSpc>
                <a:spcPct val="80000"/>
              </a:lnSpc>
              <a:spcAft>
                <a:spcPts val="0"/>
              </a:spcAft>
              <a:defRPr/>
            </a:pPr>
            <a:r>
              <a:rPr lang="en-US" sz="2400" b="1" dirty="0" err="1" smtClean="0">
                <a:solidFill>
                  <a:srgbClr val="FFFF00"/>
                </a:solidFill>
              </a:rPr>
              <a:t>Lidocaine</a:t>
            </a:r>
            <a:r>
              <a:rPr lang="en-US" sz="2400" b="1" dirty="0" smtClean="0"/>
              <a:t> is alternative but is not effective against SV arrhythmias.</a:t>
            </a:r>
          </a:p>
          <a:p>
            <a:pPr marL="514350" indent="-514350" fontAlgn="auto">
              <a:lnSpc>
                <a:spcPct val="80000"/>
              </a:lnSpc>
              <a:spcAft>
                <a:spcPts val="0"/>
              </a:spcAft>
              <a:buFont typeface="+mj-lt"/>
              <a:buAutoNum type="arabicPeriod"/>
              <a:defRPr/>
            </a:pPr>
            <a:r>
              <a:rPr lang="en-US" sz="2800" b="1" dirty="0" smtClean="0"/>
              <a:t>Quinidine and procainamide are not used as they intensify the AV block. </a:t>
            </a:r>
          </a:p>
          <a:p>
            <a:pPr marL="514350" indent="-514350" fontAlgn="auto">
              <a:lnSpc>
                <a:spcPct val="80000"/>
              </a:lnSpc>
              <a:spcAft>
                <a:spcPts val="0"/>
              </a:spcAft>
              <a:buFont typeface="+mj-lt"/>
              <a:buAutoNum type="arabicPeriod"/>
              <a:defRPr/>
            </a:pPr>
            <a:r>
              <a:rPr lang="en-US" sz="2800" b="1" dirty="0" smtClean="0"/>
              <a:t>IV calcium is contraindicated absolutely due to increased intracellular Ca in digoxin-toxic patients.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b="1">
                <a:solidFill>
                  <a:schemeClr val="accent1">
                    <a:lumMod val="20000"/>
                    <a:lumOff val="80000"/>
                  </a:schemeClr>
                </a:solidFill>
              </a:rPr>
              <a:t>Chronic Salicylism</a:t>
            </a:r>
          </a:p>
        </p:txBody>
      </p:sp>
      <p:sp>
        <p:nvSpPr>
          <p:cNvPr id="60419" name="Rectangle 3"/>
          <p:cNvSpPr>
            <a:spLocks noGrp="1" noChangeArrowheads="1"/>
          </p:cNvSpPr>
          <p:nvPr>
            <p:ph type="body" idx="1"/>
          </p:nvPr>
        </p:nvSpPr>
        <p:spPr>
          <a:xfrm>
            <a:off x="228600" y="1600200"/>
            <a:ext cx="8153400" cy="4495800"/>
          </a:xfrm>
        </p:spPr>
        <p:txBody>
          <a:bodyPr/>
          <a:lstStyle/>
          <a:p>
            <a:pPr>
              <a:lnSpc>
                <a:spcPct val="90000"/>
              </a:lnSpc>
            </a:pPr>
            <a:r>
              <a:rPr lang="en-US" b="1" dirty="0"/>
              <a:t>Most common in the elderly-unintentional</a:t>
            </a:r>
          </a:p>
          <a:p>
            <a:pPr>
              <a:lnSpc>
                <a:spcPct val="90000"/>
              </a:lnSpc>
            </a:pPr>
            <a:r>
              <a:rPr lang="en-US" b="1" dirty="0"/>
              <a:t>May include any sign consistent with acute toxicity</a:t>
            </a:r>
          </a:p>
          <a:p>
            <a:pPr>
              <a:lnSpc>
                <a:spcPct val="90000"/>
              </a:lnSpc>
            </a:pPr>
            <a:r>
              <a:rPr lang="en-US" b="1" dirty="0"/>
              <a:t>May also present as:</a:t>
            </a:r>
          </a:p>
          <a:p>
            <a:pPr lvl="1">
              <a:lnSpc>
                <a:spcPct val="90000"/>
              </a:lnSpc>
            </a:pPr>
            <a:r>
              <a:rPr lang="en-US" b="1" dirty="0" smtClean="0"/>
              <a:t>Delirium</a:t>
            </a:r>
            <a:endParaRPr lang="en-US" b="1" dirty="0"/>
          </a:p>
          <a:p>
            <a:pPr lvl="1">
              <a:lnSpc>
                <a:spcPct val="90000"/>
              </a:lnSpc>
            </a:pPr>
            <a:r>
              <a:rPr lang="en-US" b="1" dirty="0"/>
              <a:t>Dementia</a:t>
            </a:r>
          </a:p>
          <a:p>
            <a:pPr lvl="1">
              <a:lnSpc>
                <a:spcPct val="90000"/>
              </a:lnSpc>
            </a:pPr>
            <a:r>
              <a:rPr lang="en-US" b="1" dirty="0"/>
              <a:t>Encephalopathy of unknown origin</a:t>
            </a:r>
          </a:p>
          <a:p>
            <a:pPr lvl="1">
              <a:lnSpc>
                <a:spcPct val="90000"/>
              </a:lnSpc>
            </a:pPr>
            <a:r>
              <a:rPr lang="en-US" b="1" dirty="0"/>
              <a:t>Congestive heart failure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0" y="152400"/>
            <a:ext cx="9144000" cy="563562"/>
          </a:xfrm>
        </p:spPr>
        <p:txBody>
          <a:bodyPr/>
          <a:lstStyle/>
          <a:p>
            <a:pPr algn="l"/>
            <a:r>
              <a:rPr lang="en-US" sz="4000" b="1" dirty="0" smtClean="0">
                <a:solidFill>
                  <a:srgbClr val="FFFF00"/>
                </a:solidFill>
                <a:latin typeface="Aardvark Cafe" pitchFamily="2" charset="0"/>
              </a:rPr>
              <a:t> Chronic Vs Acute Poisoning</a:t>
            </a:r>
          </a:p>
        </p:txBody>
      </p:sp>
      <p:graphicFrame>
        <p:nvGraphicFramePr>
          <p:cNvPr id="3203" name="Group 131"/>
          <p:cNvGraphicFramePr>
            <a:graphicFrameLocks noGrp="1"/>
          </p:cNvGraphicFramePr>
          <p:nvPr/>
        </p:nvGraphicFramePr>
        <p:xfrm>
          <a:off x="381000" y="894423"/>
          <a:ext cx="8382000" cy="4587570"/>
        </p:xfrm>
        <a:graphic>
          <a:graphicData uri="http://schemas.openxmlformats.org/drawingml/2006/table">
            <a:tbl>
              <a:tblPr/>
              <a:tblGrid>
                <a:gridCol w="2849563"/>
                <a:gridCol w="2765425"/>
                <a:gridCol w="2767012"/>
              </a:tblGrid>
              <a:tr h="70577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Acute</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Chronic</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589953">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Age</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Young Adult</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Elderly/Infants</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47884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rPr>
                        <a:t>Mental Status</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rPr>
                        <a:t>Initially Normal</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rPr>
                        <a:t>Altered</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492087">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 </a:t>
                      </a:r>
                      <a:r>
                        <a:rPr kumimoji="0" lang="en-US" sz="2800" b="1" i="0" u="none" strike="noStrike" cap="none" normalizeH="0" baseline="0" dirty="0" smtClean="0">
                          <a:ln>
                            <a:noFill/>
                          </a:ln>
                          <a:solidFill>
                            <a:srgbClr val="FFFF00"/>
                          </a:solidFill>
                          <a:effectLst/>
                          <a:latin typeface="Times New Roman" pitchFamily="18" charset="0"/>
                        </a:rPr>
                        <a:t>Dehydration</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 </a:t>
                      </a:r>
                      <a:r>
                        <a:rPr kumimoji="0" lang="en-US" sz="2800" b="1" i="0" u="none" strike="noStrike" cap="none" normalizeH="0" baseline="0" dirty="0" smtClean="0">
                          <a:ln>
                            <a:noFill/>
                          </a:ln>
                          <a:solidFill>
                            <a:srgbClr val="FFFF00"/>
                          </a:solidFill>
                          <a:effectLst/>
                          <a:latin typeface="Times New Roman" pitchFamily="18" charset="0"/>
                        </a:rPr>
                        <a:t>Moderate</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 </a:t>
                      </a:r>
                      <a:r>
                        <a:rPr kumimoji="0" lang="en-US" sz="2800" b="1" i="0" u="none" strike="noStrike" cap="none" normalizeH="0" baseline="0" dirty="0" smtClean="0">
                          <a:ln>
                            <a:noFill/>
                          </a:ln>
                          <a:solidFill>
                            <a:srgbClr val="FFFF00"/>
                          </a:solidFill>
                          <a:effectLst/>
                          <a:latin typeface="Times New Roman" pitchFamily="18" charset="0"/>
                        </a:rPr>
                        <a:t>Severe</a:t>
                      </a: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50732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Time To </a:t>
                      </a:r>
                      <a:r>
                        <a:rPr kumimoji="0" lang="en-US" sz="2400" b="1" i="0" u="none" strike="noStrike" cap="none" normalizeH="0" baseline="0" dirty="0" smtClean="0">
                          <a:ln>
                            <a:noFill/>
                          </a:ln>
                          <a:solidFill>
                            <a:srgbClr val="FFFF00"/>
                          </a:solidFill>
                          <a:effectLst/>
                          <a:latin typeface="Times New Roman" pitchFamily="18" charset="0"/>
                          <a:cs typeface="Times New Roman" pitchFamily="18" charset="0"/>
                        </a:rPr>
                        <a:t>Diagnosis</a:t>
                      </a: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 </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Short</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Long</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47884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Mortality</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2%</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25%</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47884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Morbidity</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16%</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Times New Roman" pitchFamily="18" charset="0"/>
                          <a:cs typeface="Times New Roman" pitchFamily="18" charset="0"/>
                        </a:rPr>
                        <a:t>30%</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r h="47884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rPr>
                        <a:t>Serum Concentration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latin typeface="Times New Roman" pitchFamily="18" charset="0"/>
                        </a:rPr>
                        <a:t>Mg/</a:t>
                      </a:r>
                      <a:r>
                        <a:rPr kumimoji="0" lang="en-US" sz="2000" b="1" i="0" u="none" strike="noStrike" cap="none" normalizeH="0" baseline="0" dirty="0" err="1" smtClean="0">
                          <a:ln>
                            <a:noFill/>
                          </a:ln>
                          <a:solidFill>
                            <a:srgbClr val="FFFF00"/>
                          </a:solidFill>
                          <a:effectLst/>
                          <a:latin typeface="Times New Roman" pitchFamily="18" charset="0"/>
                        </a:rPr>
                        <a:t>dL</a:t>
                      </a:r>
                      <a:endParaRPr kumimoji="0" lang="en-US" sz="20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2800" b="1" dirty="0" smtClean="0">
                          <a:solidFill>
                            <a:srgbClr val="FFFF00"/>
                          </a:solidFill>
                        </a:rPr>
                        <a:t>40 - ≥120</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2800" b="1" dirty="0" smtClean="0">
                          <a:solidFill>
                            <a:srgbClr val="FFFF00"/>
                          </a:solidFill>
                        </a:rPr>
                        <a:t>30 to ≥80</a:t>
                      </a:r>
                      <a:endParaRPr kumimoji="0" lang="en-US" sz="2800" b="1" i="0" u="none" strike="noStrike" cap="none" normalizeH="0" baseline="0" dirty="0" smtClean="0">
                        <a:ln>
                          <a:noFill/>
                        </a:ln>
                        <a:solidFill>
                          <a:srgbClr val="FFFF00"/>
                        </a:solidFill>
                        <a:effectLst/>
                        <a:latin typeface="Times New Roman" pitchFamily="18" charset="0"/>
                      </a:endParaRPr>
                    </a:p>
                  </a:txBody>
                  <a:tcPr horzOverflow="overflow">
                    <a:lnL w="57150" cap="flat" cmpd="sng" algn="ctr">
                      <a:solidFill>
                        <a:schemeClr val="accent1">
                          <a:lumMod val="20000"/>
                          <a:lumOff val="80000"/>
                        </a:schemeClr>
                      </a:solidFill>
                      <a:prstDash val="solid"/>
                      <a:round/>
                      <a:headEnd type="none" w="med" len="med"/>
                      <a:tailEnd type="none" w="med" len="med"/>
                    </a:lnL>
                    <a:lnR w="57150" cap="flat" cmpd="sng" algn="ctr">
                      <a:solidFill>
                        <a:schemeClr val="accent1">
                          <a:lumMod val="20000"/>
                          <a:lumOff val="80000"/>
                        </a:schemeClr>
                      </a:solidFill>
                      <a:prstDash val="solid"/>
                      <a:round/>
                      <a:headEnd type="none" w="med" len="med"/>
                      <a:tailEnd type="none" w="med" len="med"/>
                    </a:lnR>
                    <a:lnT w="57150" cap="flat" cmpd="sng" algn="ctr">
                      <a:solidFill>
                        <a:schemeClr val="accent1">
                          <a:lumMod val="20000"/>
                          <a:lumOff val="80000"/>
                        </a:schemeClr>
                      </a:solidFill>
                      <a:prstDash val="solid"/>
                      <a:round/>
                      <a:headEnd type="none" w="med" len="med"/>
                      <a:tailEnd type="none" w="med" len="med"/>
                    </a:lnT>
                    <a:lnB w="57150" cap="flat" cmpd="sng" algn="ctr">
                      <a:solidFill>
                        <a:schemeClr val="accent1">
                          <a:lumMod val="20000"/>
                          <a:lumOff val="80000"/>
                        </a:schemeClr>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315200" cy="838200"/>
          </a:xfrm>
        </p:spPr>
        <p:txBody>
          <a:bodyPr/>
          <a:lstStyle/>
          <a:p>
            <a:r>
              <a:rPr lang="en-US" b="1" dirty="0" smtClean="0">
                <a:solidFill>
                  <a:srgbClr val="FFFF00"/>
                </a:solidFill>
              </a:rPr>
              <a:t>Mechanism of Toxicity</a:t>
            </a:r>
            <a:endParaRPr lang="en-US" b="1" dirty="0">
              <a:solidFill>
                <a:srgbClr val="FFFF00"/>
              </a:solidFill>
            </a:endParaRPr>
          </a:p>
        </p:txBody>
      </p:sp>
      <p:sp>
        <p:nvSpPr>
          <p:cNvPr id="3" name="Content Placeholder 2"/>
          <p:cNvSpPr>
            <a:spLocks noGrp="1"/>
          </p:cNvSpPr>
          <p:nvPr>
            <p:ph idx="1"/>
          </p:nvPr>
        </p:nvSpPr>
        <p:spPr>
          <a:xfrm>
            <a:off x="0" y="1219200"/>
            <a:ext cx="9144000" cy="4495800"/>
          </a:xfrm>
        </p:spPr>
        <p:txBody>
          <a:bodyPr/>
          <a:lstStyle/>
          <a:p>
            <a:pPr>
              <a:buFont typeface="Wingdings" pitchFamily="2" charset="2"/>
              <a:buChar char="ü"/>
            </a:pPr>
            <a:r>
              <a:rPr lang="en-US" b="1" dirty="0" smtClean="0"/>
              <a:t>Salicylate is a metabolic substance</a:t>
            </a:r>
          </a:p>
          <a:p>
            <a:pPr>
              <a:buFont typeface="Wingdings" pitchFamily="2" charset="2"/>
              <a:buChar char="ü"/>
            </a:pPr>
            <a:r>
              <a:rPr lang="en-US" b="1" dirty="0" smtClean="0"/>
              <a:t> </a:t>
            </a:r>
            <a:r>
              <a:rPr lang="en-US" b="1" dirty="0" smtClean="0">
                <a:solidFill>
                  <a:srgbClr val="FFFF00"/>
                </a:solidFill>
              </a:rPr>
              <a:t>Salicylate poisoning is manifested clinically by disturbances of several organ systems</a:t>
            </a:r>
            <a:r>
              <a:rPr lang="en-US" b="1" dirty="0" smtClean="0"/>
              <a:t>: </a:t>
            </a:r>
            <a:r>
              <a:rPr lang="en-US" sz="2400" b="1" dirty="0" smtClean="0">
                <a:solidFill>
                  <a:schemeClr val="accent1">
                    <a:lumMod val="20000"/>
                    <a:lumOff val="80000"/>
                  </a:schemeClr>
                </a:solidFill>
              </a:rPr>
              <a:t>CNS CVS, pulmonary, hepatic, renal, &amp; metabolic systems. </a:t>
            </a:r>
            <a:endParaRPr lang="en-US" b="1" dirty="0" smtClean="0">
              <a:solidFill>
                <a:schemeClr val="accent1">
                  <a:lumMod val="20000"/>
                  <a:lumOff val="80000"/>
                </a:schemeClr>
              </a:solidFill>
            </a:endParaRPr>
          </a:p>
          <a:p>
            <a:pPr>
              <a:buFont typeface="Wingdings" pitchFamily="2" charset="2"/>
              <a:buChar char="ü"/>
            </a:pPr>
            <a:r>
              <a:rPr lang="en-US" b="1" dirty="0" smtClean="0"/>
              <a:t>Salicylates directly or indirectly affect most organ systems in the body by uncoupling oxidative </a:t>
            </a:r>
            <a:r>
              <a:rPr lang="en-US" b="1" dirty="0" err="1" smtClean="0"/>
              <a:t>phosphorylation</a:t>
            </a:r>
            <a:r>
              <a:rPr lang="en-US" b="1" dirty="0" smtClean="0"/>
              <a:t>, inhibiting Krebs cycle enzymes, and inhibiting amino acid synthesis.</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915400" cy="5715000"/>
          </a:xfrm>
        </p:spPr>
        <p:txBody>
          <a:bodyPr/>
          <a:lstStyle/>
          <a:p>
            <a:r>
              <a:rPr lang="en-US" b="1" dirty="0" smtClean="0"/>
              <a:t>These processes all contribute to the development of an </a:t>
            </a:r>
            <a:r>
              <a:rPr lang="en-US" b="1" dirty="0" smtClean="0">
                <a:solidFill>
                  <a:srgbClr val="FFFF00"/>
                </a:solidFill>
              </a:rPr>
              <a:t>elevated anion-gap metabolic acidosis</a:t>
            </a:r>
            <a:r>
              <a:rPr lang="en-US" b="1" dirty="0" smtClean="0"/>
              <a:t>  </a:t>
            </a:r>
          </a:p>
          <a:p>
            <a:r>
              <a:rPr lang="en-US" b="1" dirty="0" smtClean="0"/>
              <a:t>Combination of a </a:t>
            </a:r>
            <a:r>
              <a:rPr lang="en-US" b="1" dirty="0" smtClean="0">
                <a:solidFill>
                  <a:srgbClr val="FFFF00"/>
                </a:solidFill>
              </a:rPr>
              <a:t>primary respiratory alkalosis</a:t>
            </a:r>
            <a:r>
              <a:rPr lang="en-US" b="1" dirty="0" smtClean="0"/>
              <a:t> and a </a:t>
            </a:r>
            <a:r>
              <a:rPr lang="en-US" b="1" dirty="0" smtClean="0">
                <a:solidFill>
                  <a:schemeClr val="accent1">
                    <a:lumMod val="40000"/>
                    <a:lumOff val="60000"/>
                  </a:schemeClr>
                </a:solidFill>
              </a:rPr>
              <a:t>primary metabolic acidosis </a:t>
            </a:r>
            <a:r>
              <a:rPr lang="en-US" b="1" dirty="0" smtClean="0"/>
              <a:t>is characteristic of salicylate poisoning, especially in adults</a:t>
            </a:r>
          </a:p>
          <a:p>
            <a:r>
              <a:rPr lang="en-US" b="1" dirty="0" smtClean="0"/>
              <a:t>This picture should make your suspect to the diagnosis of SALICYLATE POISONONG</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001000" cy="4495800"/>
          </a:xfrm>
        </p:spPr>
        <p:txBody>
          <a:bodyPr>
            <a:normAutofit fontScale="92500" lnSpcReduction="20000"/>
          </a:bodyPr>
          <a:lstStyle/>
          <a:p>
            <a:r>
              <a:rPr lang="en-US" b="1" dirty="0" smtClean="0">
                <a:solidFill>
                  <a:schemeClr val="accent1">
                    <a:lumMod val="40000"/>
                    <a:lumOff val="60000"/>
                  </a:schemeClr>
                </a:solidFill>
              </a:rPr>
              <a:t>Adult patients with acute poisoning usually present with a mixed respiratory alkalosis &amp; metabolic acidosis</a:t>
            </a:r>
            <a:endParaRPr lang="en-US" b="1" u="sng" dirty="0" smtClean="0">
              <a:solidFill>
                <a:schemeClr val="accent1">
                  <a:lumMod val="40000"/>
                  <a:lumOff val="60000"/>
                </a:schemeClr>
              </a:solidFill>
            </a:endParaRPr>
          </a:p>
          <a:p>
            <a:r>
              <a:rPr lang="en-US" b="1" dirty="0" smtClean="0"/>
              <a:t>In children, respiratory alkalosis may be transient  or metabolic acidosis may occur early in the course. </a:t>
            </a:r>
          </a:p>
          <a:p>
            <a:r>
              <a:rPr lang="en-US" b="1" dirty="0" smtClean="0">
                <a:solidFill>
                  <a:schemeClr val="accent1">
                    <a:lumMod val="40000"/>
                    <a:lumOff val="60000"/>
                  </a:schemeClr>
                </a:solidFill>
              </a:rPr>
              <a:t>Some patients with mixed acid-base disturbances have normal anion-gap metabolic acidosis</a:t>
            </a:r>
          </a:p>
          <a:p>
            <a:pPr lvl="1"/>
            <a:r>
              <a:rPr lang="en-US" b="1" dirty="0" smtClean="0">
                <a:solidFill>
                  <a:schemeClr val="accent1">
                    <a:lumMod val="40000"/>
                    <a:lumOff val="60000"/>
                  </a:schemeClr>
                </a:solidFill>
              </a:rPr>
              <a:t>Normal anion-gap acidosis does not exclude salicylate toxicity.</a:t>
            </a:r>
            <a:endParaRPr lang="en-US" b="1" dirty="0">
              <a:solidFill>
                <a:schemeClr val="accent1">
                  <a:lumMod val="40000"/>
                  <a:lumOff val="60000"/>
                </a:schemeClr>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Theme92">
  <a:themeElements>
    <a:clrScheme name="Office Theme 2">
      <a:dk1>
        <a:srgbClr val="000000"/>
      </a:dk1>
      <a:lt1>
        <a:srgbClr val="FFFFFF"/>
      </a:lt1>
      <a:dk2>
        <a:srgbClr val="000033"/>
      </a:dk2>
      <a:lt2>
        <a:srgbClr val="FFFFFF"/>
      </a:lt2>
      <a:accent1>
        <a:srgbClr val="CEAAF2"/>
      </a:accent1>
      <a:accent2>
        <a:srgbClr val="79B8F2"/>
      </a:accent2>
      <a:accent3>
        <a:srgbClr val="AAAAAD"/>
      </a:accent3>
      <a:accent4>
        <a:srgbClr val="DADADA"/>
      </a:accent4>
      <a:accent5>
        <a:srgbClr val="E3D2F7"/>
      </a:accent5>
      <a:accent6>
        <a:srgbClr val="6DA6DB"/>
      </a:accent6>
      <a:hlink>
        <a:srgbClr val="BFBFFF"/>
      </a:hlink>
      <a:folHlink>
        <a:srgbClr val="EDCAE6"/>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33"/>
        </a:dk2>
        <a:lt2>
          <a:srgbClr val="FFFFFF"/>
        </a:lt2>
        <a:accent1>
          <a:srgbClr val="9B9BF2"/>
        </a:accent1>
        <a:accent2>
          <a:srgbClr val="B4ACF2"/>
        </a:accent2>
        <a:accent3>
          <a:srgbClr val="AAAAAD"/>
        </a:accent3>
        <a:accent4>
          <a:srgbClr val="DADADA"/>
        </a:accent4>
        <a:accent5>
          <a:srgbClr val="CBCBF7"/>
        </a:accent5>
        <a:accent6>
          <a:srgbClr val="A39BDB"/>
        </a:accent6>
        <a:hlink>
          <a:srgbClr val="B9C2F0"/>
        </a:hlink>
        <a:folHlink>
          <a:srgbClr val="D2D2F7"/>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33"/>
        </a:dk2>
        <a:lt2>
          <a:srgbClr val="FFFFFF"/>
        </a:lt2>
        <a:accent1>
          <a:srgbClr val="CEAAF2"/>
        </a:accent1>
        <a:accent2>
          <a:srgbClr val="79B8F2"/>
        </a:accent2>
        <a:accent3>
          <a:srgbClr val="AAAAAD"/>
        </a:accent3>
        <a:accent4>
          <a:srgbClr val="DADADA"/>
        </a:accent4>
        <a:accent5>
          <a:srgbClr val="E3D2F7"/>
        </a:accent5>
        <a:accent6>
          <a:srgbClr val="6DA6DB"/>
        </a:accent6>
        <a:hlink>
          <a:srgbClr val="BFBFFF"/>
        </a:hlink>
        <a:folHlink>
          <a:srgbClr val="EDCAE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FF"/>
        </a:lt1>
        <a:dk2>
          <a:srgbClr val="000033"/>
        </a:dk2>
        <a:lt2>
          <a:srgbClr val="FFFFFF"/>
        </a:lt2>
        <a:accent1>
          <a:srgbClr val="D9CF4C"/>
        </a:accent1>
        <a:accent2>
          <a:srgbClr val="9B9BF2"/>
        </a:accent2>
        <a:accent3>
          <a:srgbClr val="AAAAAD"/>
        </a:accent3>
        <a:accent4>
          <a:srgbClr val="DADADA"/>
        </a:accent4>
        <a:accent5>
          <a:srgbClr val="E9E4B2"/>
        </a:accent5>
        <a:accent6>
          <a:srgbClr val="8C8CDB"/>
        </a:accent6>
        <a:hlink>
          <a:srgbClr val="F2BF85"/>
        </a:hlink>
        <a:folHlink>
          <a:srgbClr val="D4E67E"/>
        </a:folHlink>
      </a:clrScheme>
      <a:clrMap bg1="dk2" tx1="lt1" bg2="dk1" tx2="lt2" accent1="accent1" accent2="accent2" accent3="accent3" accent4="accent4" accent5="accent5" accent6="accent6" hlink="hlink" folHlink="folHlink"/>
    </a:extraClrScheme>
    <a:extraClrScheme>
      <a:clrScheme name="Office Theme 4">
        <a:dk1>
          <a:srgbClr val="000000"/>
        </a:dk1>
        <a:lt1>
          <a:srgbClr val="FFFFFF"/>
        </a:lt1>
        <a:dk2>
          <a:srgbClr val="000033"/>
        </a:dk2>
        <a:lt2>
          <a:srgbClr val="FFFFFF"/>
        </a:lt2>
        <a:accent1>
          <a:srgbClr val="72CC5C"/>
        </a:accent1>
        <a:accent2>
          <a:srgbClr val="E6B52E"/>
        </a:accent2>
        <a:accent3>
          <a:srgbClr val="AAAAAD"/>
        </a:accent3>
        <a:accent4>
          <a:srgbClr val="DADADA"/>
        </a:accent4>
        <a:accent5>
          <a:srgbClr val="BCE2B5"/>
        </a:accent5>
        <a:accent6>
          <a:srgbClr val="D0A429"/>
        </a:accent6>
        <a:hlink>
          <a:srgbClr val="BFBFFF"/>
        </a:hlink>
        <a:folHlink>
          <a:srgbClr val="F7ADB6"/>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9B9BF2"/>
        </a:accent1>
        <a:accent2>
          <a:srgbClr val="B4ACF2"/>
        </a:accent2>
        <a:accent3>
          <a:srgbClr val="FFFFFF"/>
        </a:accent3>
        <a:accent4>
          <a:srgbClr val="000000"/>
        </a:accent4>
        <a:accent5>
          <a:srgbClr val="CBCBF7"/>
        </a:accent5>
        <a:accent6>
          <a:srgbClr val="A39BDB"/>
        </a:accent6>
        <a:hlink>
          <a:srgbClr val="B9C2F0"/>
        </a:hlink>
        <a:folHlink>
          <a:srgbClr val="D2D2F7"/>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CEAAF2"/>
        </a:accent1>
        <a:accent2>
          <a:srgbClr val="79B8F2"/>
        </a:accent2>
        <a:accent3>
          <a:srgbClr val="FFFFFF"/>
        </a:accent3>
        <a:accent4>
          <a:srgbClr val="000000"/>
        </a:accent4>
        <a:accent5>
          <a:srgbClr val="E3D2F7"/>
        </a:accent5>
        <a:accent6>
          <a:srgbClr val="6DA6DB"/>
        </a:accent6>
        <a:hlink>
          <a:srgbClr val="BFBFFF"/>
        </a:hlink>
        <a:folHlink>
          <a:srgbClr val="EDCAE6"/>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D9CF4C"/>
        </a:accent1>
        <a:accent2>
          <a:srgbClr val="9B9BF2"/>
        </a:accent2>
        <a:accent3>
          <a:srgbClr val="FFFFFF"/>
        </a:accent3>
        <a:accent4>
          <a:srgbClr val="000000"/>
        </a:accent4>
        <a:accent5>
          <a:srgbClr val="E9E4B2"/>
        </a:accent5>
        <a:accent6>
          <a:srgbClr val="8C8CDB"/>
        </a:accent6>
        <a:hlink>
          <a:srgbClr val="F2BF85"/>
        </a:hlink>
        <a:folHlink>
          <a:srgbClr val="D4E67E"/>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72CC5C"/>
        </a:accent1>
        <a:accent2>
          <a:srgbClr val="E6B52E"/>
        </a:accent2>
        <a:accent3>
          <a:srgbClr val="FFFFFF"/>
        </a:accent3>
        <a:accent4>
          <a:srgbClr val="000000"/>
        </a:accent4>
        <a:accent5>
          <a:srgbClr val="BCE2B5"/>
        </a:accent5>
        <a:accent6>
          <a:srgbClr val="D0A429"/>
        </a:accent6>
        <a:hlink>
          <a:srgbClr val="BFBFFF"/>
        </a:hlink>
        <a:folHlink>
          <a:srgbClr val="F7ADB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8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heme32">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Design">
  <a:themeElements>
    <a:clrScheme name="1_Default Design 2">
      <a:dk1>
        <a:srgbClr val="000000"/>
      </a:dk1>
      <a:lt1>
        <a:srgbClr val="FFFFFF"/>
      </a:lt1>
      <a:dk2>
        <a:srgbClr val="000033"/>
      </a:dk2>
      <a:lt2>
        <a:srgbClr val="FFFFFF"/>
      </a:lt2>
      <a:accent1>
        <a:srgbClr val="CEAAF2"/>
      </a:accent1>
      <a:accent2>
        <a:srgbClr val="79B8F2"/>
      </a:accent2>
      <a:accent3>
        <a:srgbClr val="AAAAAD"/>
      </a:accent3>
      <a:accent4>
        <a:srgbClr val="DADADA"/>
      </a:accent4>
      <a:accent5>
        <a:srgbClr val="E3D2F7"/>
      </a:accent5>
      <a:accent6>
        <a:srgbClr val="6DA6DB"/>
      </a:accent6>
      <a:hlink>
        <a:srgbClr val="BFBFFF"/>
      </a:hlink>
      <a:folHlink>
        <a:srgbClr val="EDCAE6"/>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33"/>
        </a:dk2>
        <a:lt2>
          <a:srgbClr val="FFFFFF"/>
        </a:lt2>
        <a:accent1>
          <a:srgbClr val="9B9BF2"/>
        </a:accent1>
        <a:accent2>
          <a:srgbClr val="B4ACF2"/>
        </a:accent2>
        <a:accent3>
          <a:srgbClr val="AAAAAD"/>
        </a:accent3>
        <a:accent4>
          <a:srgbClr val="DADADA"/>
        </a:accent4>
        <a:accent5>
          <a:srgbClr val="CBCBF7"/>
        </a:accent5>
        <a:accent6>
          <a:srgbClr val="A39BDB"/>
        </a:accent6>
        <a:hlink>
          <a:srgbClr val="B9C2F0"/>
        </a:hlink>
        <a:folHlink>
          <a:srgbClr val="D2D2F7"/>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33"/>
        </a:dk2>
        <a:lt2>
          <a:srgbClr val="FFFFFF"/>
        </a:lt2>
        <a:accent1>
          <a:srgbClr val="CEAAF2"/>
        </a:accent1>
        <a:accent2>
          <a:srgbClr val="79B8F2"/>
        </a:accent2>
        <a:accent3>
          <a:srgbClr val="AAAAAD"/>
        </a:accent3>
        <a:accent4>
          <a:srgbClr val="DADADA"/>
        </a:accent4>
        <a:accent5>
          <a:srgbClr val="E3D2F7"/>
        </a:accent5>
        <a:accent6>
          <a:srgbClr val="6DA6DB"/>
        </a:accent6>
        <a:hlink>
          <a:srgbClr val="BFBFFF"/>
        </a:hlink>
        <a:folHlink>
          <a:srgbClr val="EDCAE6"/>
        </a:folHlink>
      </a:clrScheme>
      <a:clrMap bg1="dk2" tx1="lt1" bg2="dk1" tx2="lt2" accent1="accent1" accent2="accent2" accent3="accent3" accent4="accent4" accent5="accent5" accent6="accent6" hlink="hlink" folHlink="folHlink"/>
    </a:extraClrScheme>
    <a:extraClrScheme>
      <a:clrScheme name="1_Default Design 3">
        <a:dk1>
          <a:srgbClr val="000000"/>
        </a:dk1>
        <a:lt1>
          <a:srgbClr val="FFFFFF"/>
        </a:lt1>
        <a:dk2>
          <a:srgbClr val="000033"/>
        </a:dk2>
        <a:lt2>
          <a:srgbClr val="FFFFFF"/>
        </a:lt2>
        <a:accent1>
          <a:srgbClr val="D9CF4C"/>
        </a:accent1>
        <a:accent2>
          <a:srgbClr val="9B9BF2"/>
        </a:accent2>
        <a:accent3>
          <a:srgbClr val="AAAAAD"/>
        </a:accent3>
        <a:accent4>
          <a:srgbClr val="DADADA"/>
        </a:accent4>
        <a:accent5>
          <a:srgbClr val="E9E4B2"/>
        </a:accent5>
        <a:accent6>
          <a:srgbClr val="8C8CDB"/>
        </a:accent6>
        <a:hlink>
          <a:srgbClr val="F2BF85"/>
        </a:hlink>
        <a:folHlink>
          <a:srgbClr val="D4E67E"/>
        </a:folHlink>
      </a:clrScheme>
      <a:clrMap bg1="dk2" tx1="lt1" bg2="dk1" tx2="lt2" accent1="accent1" accent2="accent2" accent3="accent3" accent4="accent4" accent5="accent5" accent6="accent6" hlink="hlink" folHlink="folHlink"/>
    </a:extraClrScheme>
    <a:extraClrScheme>
      <a:clrScheme name="1_Default Design 4">
        <a:dk1>
          <a:srgbClr val="000000"/>
        </a:dk1>
        <a:lt1>
          <a:srgbClr val="FFFFFF"/>
        </a:lt1>
        <a:dk2>
          <a:srgbClr val="000033"/>
        </a:dk2>
        <a:lt2>
          <a:srgbClr val="FFFFFF"/>
        </a:lt2>
        <a:accent1>
          <a:srgbClr val="72CC5C"/>
        </a:accent1>
        <a:accent2>
          <a:srgbClr val="E6B52E"/>
        </a:accent2>
        <a:accent3>
          <a:srgbClr val="AAAAAD"/>
        </a:accent3>
        <a:accent4>
          <a:srgbClr val="DADADA"/>
        </a:accent4>
        <a:accent5>
          <a:srgbClr val="BCE2B5"/>
        </a:accent5>
        <a:accent6>
          <a:srgbClr val="D0A429"/>
        </a:accent6>
        <a:hlink>
          <a:srgbClr val="BFBFFF"/>
        </a:hlink>
        <a:folHlink>
          <a:srgbClr val="F7ADB6"/>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9B9BF2"/>
        </a:accent1>
        <a:accent2>
          <a:srgbClr val="B4ACF2"/>
        </a:accent2>
        <a:accent3>
          <a:srgbClr val="FFFFFF"/>
        </a:accent3>
        <a:accent4>
          <a:srgbClr val="000000"/>
        </a:accent4>
        <a:accent5>
          <a:srgbClr val="CBCBF7"/>
        </a:accent5>
        <a:accent6>
          <a:srgbClr val="A39BDB"/>
        </a:accent6>
        <a:hlink>
          <a:srgbClr val="B9C2F0"/>
        </a:hlink>
        <a:folHlink>
          <a:srgbClr val="D2D2F7"/>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CEAAF2"/>
        </a:accent1>
        <a:accent2>
          <a:srgbClr val="79B8F2"/>
        </a:accent2>
        <a:accent3>
          <a:srgbClr val="FFFFFF"/>
        </a:accent3>
        <a:accent4>
          <a:srgbClr val="000000"/>
        </a:accent4>
        <a:accent5>
          <a:srgbClr val="E3D2F7"/>
        </a:accent5>
        <a:accent6>
          <a:srgbClr val="6DA6DB"/>
        </a:accent6>
        <a:hlink>
          <a:srgbClr val="BFBFFF"/>
        </a:hlink>
        <a:folHlink>
          <a:srgbClr val="EDCAE6"/>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D9CF4C"/>
        </a:accent1>
        <a:accent2>
          <a:srgbClr val="9B9BF2"/>
        </a:accent2>
        <a:accent3>
          <a:srgbClr val="FFFFFF"/>
        </a:accent3>
        <a:accent4>
          <a:srgbClr val="000000"/>
        </a:accent4>
        <a:accent5>
          <a:srgbClr val="E9E4B2"/>
        </a:accent5>
        <a:accent6>
          <a:srgbClr val="8C8CDB"/>
        </a:accent6>
        <a:hlink>
          <a:srgbClr val="F2BF85"/>
        </a:hlink>
        <a:folHlink>
          <a:srgbClr val="D4E67E"/>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72CC5C"/>
        </a:accent1>
        <a:accent2>
          <a:srgbClr val="E6B52E"/>
        </a:accent2>
        <a:accent3>
          <a:srgbClr val="FFFFFF"/>
        </a:accent3>
        <a:accent4>
          <a:srgbClr val="000000"/>
        </a:accent4>
        <a:accent5>
          <a:srgbClr val="BCE2B5"/>
        </a:accent5>
        <a:accent6>
          <a:srgbClr val="D0A429"/>
        </a:accent6>
        <a:hlink>
          <a:srgbClr val="BFBFFF"/>
        </a:hlink>
        <a:folHlink>
          <a:srgbClr val="F7ADB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eme13">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Theme13">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5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Theme92</Template>
  <TotalTime>3087</TotalTime>
  <Words>2614</Words>
  <Application>Microsoft Office PowerPoint</Application>
  <PresentationFormat>On-screen Show (4:3)</PresentationFormat>
  <Paragraphs>340</Paragraphs>
  <Slides>48</Slides>
  <Notes>2</Notes>
  <HiddenSlides>0</HiddenSlides>
  <MMClips>0</MMClips>
  <ScaleCrop>false</ScaleCrop>
  <HeadingPairs>
    <vt:vector size="6" baseType="variant">
      <vt:variant>
        <vt:lpstr>Fonts Used</vt:lpstr>
      </vt:variant>
      <vt:variant>
        <vt:i4>15</vt:i4>
      </vt:variant>
      <vt:variant>
        <vt:lpstr>Theme</vt:lpstr>
      </vt:variant>
      <vt:variant>
        <vt:i4>13</vt:i4>
      </vt:variant>
      <vt:variant>
        <vt:lpstr>Slide Titles</vt:lpstr>
      </vt:variant>
      <vt:variant>
        <vt:i4>48</vt:i4>
      </vt:variant>
    </vt:vector>
  </HeadingPairs>
  <TitlesOfParts>
    <vt:vector size="76" baseType="lpstr">
      <vt:lpstr>Arial Unicode MS</vt:lpstr>
      <vt:lpstr>宋体</vt:lpstr>
      <vt:lpstr>Aardvark Cafe</vt:lpstr>
      <vt:lpstr>Arial</vt:lpstr>
      <vt:lpstr>Arial Narrow</vt:lpstr>
      <vt:lpstr>Bradley Hand ITC</vt:lpstr>
      <vt:lpstr>Calibri</vt:lpstr>
      <vt:lpstr>Mistral</vt:lpstr>
      <vt:lpstr>Resident Evil</vt:lpstr>
      <vt:lpstr>Symbol</vt:lpstr>
      <vt:lpstr>Times New Roman</vt:lpstr>
      <vt:lpstr>Trebuchet MS</vt:lpstr>
      <vt:lpstr>Wingdings</vt:lpstr>
      <vt:lpstr>Wingdings 2</vt:lpstr>
      <vt:lpstr>Wingdings 3</vt:lpstr>
      <vt:lpstr>Theme92</vt:lpstr>
      <vt:lpstr>1_Default Design</vt:lpstr>
      <vt:lpstr>Theme13</vt:lpstr>
      <vt:lpstr>1_colormaster</vt:lpstr>
      <vt:lpstr>2_colormaster</vt:lpstr>
      <vt:lpstr>3_colormaster</vt:lpstr>
      <vt:lpstr>4_colormaster</vt:lpstr>
      <vt:lpstr>1_Theme13</vt:lpstr>
      <vt:lpstr>5_colormaster</vt:lpstr>
      <vt:lpstr>6_colormaster</vt:lpstr>
      <vt:lpstr>7_colormaster</vt:lpstr>
      <vt:lpstr>8_colormaster</vt:lpstr>
      <vt:lpstr>Theme32</vt:lpstr>
      <vt:lpstr>TOXICITY OF THERAPEUTIC AGENTS </vt:lpstr>
      <vt:lpstr> </vt:lpstr>
      <vt:lpstr>PowerPoint Presentation</vt:lpstr>
      <vt:lpstr>Clinical Manifestations</vt:lpstr>
      <vt:lpstr>Chronic Salicylism</vt:lpstr>
      <vt:lpstr> Chronic Vs Acute Poisoning</vt:lpstr>
      <vt:lpstr>Mechanism of Toxicity</vt:lpstr>
      <vt:lpstr>PowerPoint Presentation</vt:lpstr>
      <vt:lpstr>PowerPoint Presentation</vt:lpstr>
      <vt:lpstr>Mechanism of Toxicity</vt:lpstr>
      <vt:lpstr>Clinical features</vt:lpstr>
      <vt:lpstr>Treatment</vt:lpstr>
      <vt:lpstr>ACETAMINOPHEN TOXICITY</vt:lpstr>
      <vt:lpstr>PowerPoint Presentation</vt:lpstr>
      <vt:lpstr>Mechanism of Action</vt:lpstr>
      <vt:lpstr>Metabolic Pathways</vt:lpstr>
      <vt:lpstr>Factors affecting Acetaminophrn metabolism</vt:lpstr>
      <vt:lpstr>PowerPoint Presentation</vt:lpstr>
      <vt:lpstr>Clinical Features</vt:lpstr>
      <vt:lpstr>Investigations</vt:lpstr>
      <vt:lpstr>PowerPoint Presentation</vt:lpstr>
      <vt:lpstr>Poor Prognostic Indicators</vt:lpstr>
      <vt:lpstr>Treatment</vt:lpstr>
      <vt:lpstr>PowerPoint Presentation</vt:lpstr>
      <vt:lpstr> One of the expected common poisonings in young children.    The potential severity is based on the amount of elemental iron ingested.   Iron exerts both local and systemic effects:          =Iron is corrosive to the GI mucosa and affects the lungs and liver.           =Excess free iron is a mitochondrial toxin  leading to disturbances in energy metabolism.   Serum iron levels are useful in predicting the clinical course of the patient.   </vt:lpstr>
      <vt:lpstr>Clinical Manifestations </vt:lpstr>
      <vt:lpstr>PowerPoint Presentation</vt:lpstr>
      <vt:lpstr>PowerPoint Presentation</vt:lpstr>
      <vt:lpstr>Phase 4: 2 – 6 Weeks</vt:lpstr>
      <vt:lpstr>Investigations</vt:lpstr>
      <vt:lpstr>Treatment </vt:lpstr>
      <vt:lpstr>BARBITURATE TOXICITY</vt:lpstr>
      <vt:lpstr>PowerPoint Presentation</vt:lpstr>
      <vt:lpstr>Clinical Presentation</vt:lpstr>
      <vt:lpstr>PowerPoint Presentation</vt:lpstr>
      <vt:lpstr>PowerPoint Presentation</vt:lpstr>
      <vt:lpstr>Management</vt:lpstr>
      <vt:lpstr>DIGITALIS TOXICITY</vt:lpstr>
      <vt:lpstr>PowerPoint Presentation</vt:lpstr>
      <vt:lpstr>Pathophysiology</vt:lpstr>
      <vt:lpstr>Clinical Features </vt:lpstr>
      <vt:lpstr>PowerPoint Presentation</vt:lpstr>
      <vt:lpstr>Investigations</vt:lpstr>
      <vt:lpstr>PowerPoint Presentation</vt:lpstr>
      <vt:lpstr>Treatment </vt:lpstr>
      <vt:lpstr>PowerPoint Presentation</vt:lpstr>
      <vt:lpstr>PowerPoint Presentation</vt:lpstr>
      <vt:lpstr>PowerPoint Presentation</vt:lpstr>
    </vt:vector>
  </TitlesOfParts>
  <Company>LIBYA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TOXICITY OF THERAPEUTIC AGENTS</dc:title>
  <dc:creator>TAHAR SOLIMAN</dc:creator>
  <cp:lastModifiedBy>SARA</cp:lastModifiedBy>
  <cp:revision>70</cp:revision>
  <dcterms:created xsi:type="dcterms:W3CDTF">2006-06-09T05:14:19Z</dcterms:created>
  <dcterms:modified xsi:type="dcterms:W3CDTF">2020-08-27T10:12:26Z</dcterms:modified>
</cp:coreProperties>
</file>