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3"/>
  </p:notesMasterIdLst>
  <p:sldIdLst>
    <p:sldId id="256" r:id="rId2"/>
  </p:sldIdLst>
  <p:sldSz cx="43926125" cy="33843913"/>
  <p:notesSz cx="9144000" cy="6858000"/>
  <p:defaultTextStyle>
    <a:defPPr>
      <a:defRPr lang="ar-SA"/>
    </a:defPPr>
    <a:lvl1pPr marL="0" algn="r" defTabSz="4443688" rtl="1" eaLnBrk="1" latinLnBrk="0" hangingPunct="1">
      <a:defRPr sz="8800" kern="1200">
        <a:solidFill>
          <a:schemeClr val="tx1"/>
        </a:solidFill>
        <a:latin typeface="+mn-lt"/>
        <a:ea typeface="+mn-ea"/>
        <a:cs typeface="+mn-cs"/>
      </a:defRPr>
    </a:lvl1pPr>
    <a:lvl2pPr marL="2221844" algn="r" defTabSz="4443688" rtl="1" eaLnBrk="1" latinLnBrk="0" hangingPunct="1">
      <a:defRPr sz="8800" kern="1200">
        <a:solidFill>
          <a:schemeClr val="tx1"/>
        </a:solidFill>
        <a:latin typeface="+mn-lt"/>
        <a:ea typeface="+mn-ea"/>
        <a:cs typeface="+mn-cs"/>
      </a:defRPr>
    </a:lvl2pPr>
    <a:lvl3pPr marL="4443688" algn="r" defTabSz="4443688" rtl="1" eaLnBrk="1" latinLnBrk="0" hangingPunct="1">
      <a:defRPr sz="8800" kern="1200">
        <a:solidFill>
          <a:schemeClr val="tx1"/>
        </a:solidFill>
        <a:latin typeface="+mn-lt"/>
        <a:ea typeface="+mn-ea"/>
        <a:cs typeface="+mn-cs"/>
      </a:defRPr>
    </a:lvl3pPr>
    <a:lvl4pPr marL="6665532" algn="r" defTabSz="4443688" rtl="1" eaLnBrk="1" latinLnBrk="0" hangingPunct="1">
      <a:defRPr sz="8800" kern="1200">
        <a:solidFill>
          <a:schemeClr val="tx1"/>
        </a:solidFill>
        <a:latin typeface="+mn-lt"/>
        <a:ea typeface="+mn-ea"/>
        <a:cs typeface="+mn-cs"/>
      </a:defRPr>
    </a:lvl4pPr>
    <a:lvl5pPr marL="8887375" algn="r" defTabSz="4443688" rtl="1" eaLnBrk="1" latinLnBrk="0" hangingPunct="1">
      <a:defRPr sz="8800" kern="1200">
        <a:solidFill>
          <a:schemeClr val="tx1"/>
        </a:solidFill>
        <a:latin typeface="+mn-lt"/>
        <a:ea typeface="+mn-ea"/>
        <a:cs typeface="+mn-cs"/>
      </a:defRPr>
    </a:lvl5pPr>
    <a:lvl6pPr marL="11109219" algn="r" defTabSz="4443688" rtl="1" eaLnBrk="1" latinLnBrk="0" hangingPunct="1">
      <a:defRPr sz="8800" kern="1200">
        <a:solidFill>
          <a:schemeClr val="tx1"/>
        </a:solidFill>
        <a:latin typeface="+mn-lt"/>
        <a:ea typeface="+mn-ea"/>
        <a:cs typeface="+mn-cs"/>
      </a:defRPr>
    </a:lvl6pPr>
    <a:lvl7pPr marL="13331063" algn="r" defTabSz="4443688" rtl="1" eaLnBrk="1" latinLnBrk="0" hangingPunct="1">
      <a:defRPr sz="8800" kern="1200">
        <a:solidFill>
          <a:schemeClr val="tx1"/>
        </a:solidFill>
        <a:latin typeface="+mn-lt"/>
        <a:ea typeface="+mn-ea"/>
        <a:cs typeface="+mn-cs"/>
      </a:defRPr>
    </a:lvl7pPr>
    <a:lvl8pPr marL="15552907" algn="r" defTabSz="4443688" rtl="1" eaLnBrk="1" latinLnBrk="0" hangingPunct="1">
      <a:defRPr sz="8800" kern="1200">
        <a:solidFill>
          <a:schemeClr val="tx1"/>
        </a:solidFill>
        <a:latin typeface="+mn-lt"/>
        <a:ea typeface="+mn-ea"/>
        <a:cs typeface="+mn-cs"/>
      </a:defRPr>
    </a:lvl8pPr>
    <a:lvl9pPr marL="17774751" algn="r" defTabSz="4443688" rtl="1" eaLnBrk="1" latinLnBrk="0" hangingPunct="1">
      <a:defRPr sz="8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0660">
          <p15:clr>
            <a:srgbClr val="A4A3A4"/>
          </p15:clr>
        </p15:guide>
        <p15:guide id="2" pos="1383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نمط متوسط 2 - تمييز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853" autoAdjust="0"/>
    <p:restoredTop sz="93250" autoAdjust="0"/>
  </p:normalViewPr>
  <p:slideViewPr>
    <p:cSldViewPr>
      <p:cViewPr>
        <p:scale>
          <a:sx n="25" d="100"/>
          <a:sy n="25" d="100"/>
        </p:scale>
        <p:origin x="-6" y="-36"/>
      </p:cViewPr>
      <p:guideLst>
        <p:guide orient="horz" pos="10660"/>
        <p:guide pos="13835"/>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5181600" y="0"/>
            <a:ext cx="3962400" cy="3429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3962400" cy="342900"/>
          </a:xfrm>
          <a:prstGeom prst="rect">
            <a:avLst/>
          </a:prstGeom>
        </p:spPr>
        <p:txBody>
          <a:bodyPr vert="horz" lIns="91440" tIns="45720" rIns="91440" bIns="45720" rtlCol="1"/>
          <a:lstStyle>
            <a:lvl1pPr algn="l">
              <a:defRPr sz="1200"/>
            </a:lvl1pPr>
          </a:lstStyle>
          <a:p>
            <a:fld id="{8799C2B3-BB10-4710-B664-0CC4749060A1}" type="datetimeFigureOut">
              <a:rPr lang="ar-SA" smtClean="0"/>
              <a:t>17/07/1440</a:t>
            </a:fld>
            <a:endParaRPr lang="ar-SA"/>
          </a:p>
        </p:txBody>
      </p:sp>
      <p:sp>
        <p:nvSpPr>
          <p:cNvPr id="4" name="عنصر نائب لصورة الشريحة 3"/>
          <p:cNvSpPr>
            <a:spLocks noGrp="1" noRot="1" noChangeAspect="1"/>
          </p:cNvSpPr>
          <p:nvPr>
            <p:ph type="sldImg" idx="2"/>
          </p:nvPr>
        </p:nvSpPr>
        <p:spPr>
          <a:xfrm>
            <a:off x="2903538" y="514350"/>
            <a:ext cx="3336925" cy="257175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914400" y="3257550"/>
            <a:ext cx="7315200" cy="3086100"/>
          </a:xfrm>
          <a:prstGeom prst="rect">
            <a:avLst/>
          </a:prstGeom>
        </p:spPr>
        <p:txBody>
          <a:bodyPr vert="horz" lIns="91440" tIns="45720" rIns="91440" bIns="45720" rtlCol="1"/>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6" name="عنصر نائب للتذييل 5"/>
          <p:cNvSpPr>
            <a:spLocks noGrp="1"/>
          </p:cNvSpPr>
          <p:nvPr>
            <p:ph type="ftr" sz="quarter" idx="4"/>
          </p:nvPr>
        </p:nvSpPr>
        <p:spPr>
          <a:xfrm>
            <a:off x="5181600" y="6513513"/>
            <a:ext cx="3962400" cy="3429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6513513"/>
            <a:ext cx="3962400" cy="342900"/>
          </a:xfrm>
          <a:prstGeom prst="rect">
            <a:avLst/>
          </a:prstGeom>
        </p:spPr>
        <p:txBody>
          <a:bodyPr vert="horz" lIns="91440" tIns="45720" rIns="91440" bIns="45720" rtlCol="1" anchor="b"/>
          <a:lstStyle>
            <a:lvl1pPr algn="l">
              <a:defRPr sz="1200"/>
            </a:lvl1pPr>
          </a:lstStyle>
          <a:p>
            <a:fld id="{7761C6FA-1C33-49B4-8C65-CC2E7A07F2A0}" type="slidenum">
              <a:rPr lang="ar-SA" smtClean="0"/>
              <a:t>‹#›</a:t>
            </a:fld>
            <a:endParaRPr lang="ar-SA"/>
          </a:p>
        </p:txBody>
      </p:sp>
    </p:spTree>
    <p:extLst>
      <p:ext uri="{BB962C8B-B14F-4D97-AF65-F5344CB8AC3E}">
        <p14:creationId xmlns:p14="http://schemas.microsoft.com/office/powerpoint/2010/main" val="631058239"/>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en-US" baseline="0" dirty="0"/>
              <a:t>3 </a:t>
            </a:r>
            <a:r>
              <a:rPr lang="ar-SA" baseline="0" dirty="0"/>
              <a:t>من </a:t>
            </a:r>
            <a:r>
              <a:rPr lang="ar-SA" baseline="0" dirty="0" err="1"/>
              <a:t>رفرنس</a:t>
            </a:r>
            <a:r>
              <a:rPr lang="ar-SA" baseline="0" dirty="0"/>
              <a:t> </a:t>
            </a:r>
            <a:endParaRPr lang="en-US" baseline="0" dirty="0"/>
          </a:p>
          <a:p>
            <a:r>
              <a:rPr lang="ar-EG" baseline="0" dirty="0"/>
              <a:t>مقدمة </a:t>
            </a:r>
            <a:r>
              <a:rPr lang="ar-EG" baseline="0" dirty="0" err="1"/>
              <a:t>الميثود</a:t>
            </a:r>
            <a:r>
              <a:rPr lang="ar-EG" baseline="0" dirty="0"/>
              <a:t> (3): </a:t>
            </a:r>
            <a:r>
              <a:rPr lang="en-US" baseline="0" dirty="0"/>
              <a:t>https://www.who.int/tb/publications/2019/guidelines-tuberculosis-infection-prevention-2019/en/</a:t>
            </a:r>
            <a:endParaRPr lang="ar-SA" dirty="0"/>
          </a:p>
        </p:txBody>
      </p:sp>
      <p:sp>
        <p:nvSpPr>
          <p:cNvPr id="4" name="عنصر نائب لرقم الشريحة 3"/>
          <p:cNvSpPr>
            <a:spLocks noGrp="1"/>
          </p:cNvSpPr>
          <p:nvPr>
            <p:ph type="sldNum" sz="quarter" idx="10"/>
          </p:nvPr>
        </p:nvSpPr>
        <p:spPr/>
        <p:txBody>
          <a:bodyPr/>
          <a:lstStyle/>
          <a:p>
            <a:fld id="{7761C6FA-1C33-49B4-8C65-CC2E7A07F2A0}" type="slidenum">
              <a:rPr lang="ar-SA" smtClean="0"/>
              <a:t>1</a:t>
            </a:fld>
            <a:endParaRPr lang="ar-SA"/>
          </a:p>
        </p:txBody>
      </p:sp>
    </p:spTree>
    <p:extLst>
      <p:ext uri="{BB962C8B-B14F-4D97-AF65-F5344CB8AC3E}">
        <p14:creationId xmlns:p14="http://schemas.microsoft.com/office/powerpoint/2010/main" val="33531125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3294460" y="10513551"/>
            <a:ext cx="37337206" cy="7254506"/>
          </a:xfrm>
        </p:spPr>
        <p:txBody>
          <a:bodyPr/>
          <a:lstStyle/>
          <a:p>
            <a:r>
              <a:rPr lang="ar-SA"/>
              <a:t>انقر لتحرير نمط العنوان الرئيسي</a:t>
            </a:r>
          </a:p>
        </p:txBody>
      </p:sp>
      <p:sp>
        <p:nvSpPr>
          <p:cNvPr id="3" name="عنوان فرعي 2"/>
          <p:cNvSpPr>
            <a:spLocks noGrp="1"/>
          </p:cNvSpPr>
          <p:nvPr>
            <p:ph type="subTitle" idx="1"/>
          </p:nvPr>
        </p:nvSpPr>
        <p:spPr>
          <a:xfrm>
            <a:off x="6588919" y="19178217"/>
            <a:ext cx="30748288" cy="8649000"/>
          </a:xfrm>
        </p:spPr>
        <p:txBody>
          <a:bodyPr/>
          <a:lstStyle>
            <a:lvl1pPr marL="0" indent="0" algn="ctr">
              <a:buNone/>
              <a:defRPr>
                <a:solidFill>
                  <a:schemeClr val="tx1">
                    <a:tint val="75000"/>
                  </a:schemeClr>
                </a:solidFill>
              </a:defRPr>
            </a:lvl1pPr>
            <a:lvl2pPr marL="2221844" indent="0" algn="ctr">
              <a:buNone/>
              <a:defRPr>
                <a:solidFill>
                  <a:schemeClr val="tx1">
                    <a:tint val="75000"/>
                  </a:schemeClr>
                </a:solidFill>
              </a:defRPr>
            </a:lvl2pPr>
            <a:lvl3pPr marL="4443688" indent="0" algn="ctr">
              <a:buNone/>
              <a:defRPr>
                <a:solidFill>
                  <a:schemeClr val="tx1">
                    <a:tint val="75000"/>
                  </a:schemeClr>
                </a:solidFill>
              </a:defRPr>
            </a:lvl3pPr>
            <a:lvl4pPr marL="6665532" indent="0" algn="ctr">
              <a:buNone/>
              <a:defRPr>
                <a:solidFill>
                  <a:schemeClr val="tx1">
                    <a:tint val="75000"/>
                  </a:schemeClr>
                </a:solidFill>
              </a:defRPr>
            </a:lvl4pPr>
            <a:lvl5pPr marL="8887375" indent="0" algn="ctr">
              <a:buNone/>
              <a:defRPr>
                <a:solidFill>
                  <a:schemeClr val="tx1">
                    <a:tint val="75000"/>
                  </a:schemeClr>
                </a:solidFill>
              </a:defRPr>
            </a:lvl5pPr>
            <a:lvl6pPr marL="11109219" indent="0" algn="ctr">
              <a:buNone/>
              <a:defRPr>
                <a:solidFill>
                  <a:schemeClr val="tx1">
                    <a:tint val="75000"/>
                  </a:schemeClr>
                </a:solidFill>
              </a:defRPr>
            </a:lvl6pPr>
            <a:lvl7pPr marL="13331063" indent="0" algn="ctr">
              <a:buNone/>
              <a:defRPr>
                <a:solidFill>
                  <a:schemeClr val="tx1">
                    <a:tint val="75000"/>
                  </a:schemeClr>
                </a:solidFill>
              </a:defRPr>
            </a:lvl7pPr>
            <a:lvl8pPr marL="15552907" indent="0" algn="ctr">
              <a:buNone/>
              <a:defRPr>
                <a:solidFill>
                  <a:schemeClr val="tx1">
                    <a:tint val="75000"/>
                  </a:schemeClr>
                </a:solidFill>
              </a:defRPr>
            </a:lvl8pPr>
            <a:lvl9pPr marL="17774751" indent="0" algn="ctr">
              <a:buNone/>
              <a:defRPr>
                <a:solidFill>
                  <a:schemeClr val="tx1">
                    <a:tint val="75000"/>
                  </a:schemeClr>
                </a:solidFill>
              </a:defRPr>
            </a:lvl9pPr>
          </a:lstStyle>
          <a:p>
            <a:r>
              <a:rPr lang="ar-SA"/>
              <a:t>انقر لتحرير نمط العنوان الثانوي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17/07/1440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عنوان العمودي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17/07/1440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31846441" y="1355328"/>
            <a:ext cx="9883378" cy="28877006"/>
          </a:xfrm>
        </p:spPr>
        <p:txBody>
          <a:bodyPr vert="eaVert"/>
          <a:lstStyle/>
          <a:p>
            <a:r>
              <a:rPr lang="ar-SA"/>
              <a:t>انقر لتحرير نمط العنوان الرئيسي</a:t>
            </a:r>
          </a:p>
        </p:txBody>
      </p:sp>
      <p:sp>
        <p:nvSpPr>
          <p:cNvPr id="3" name="عنصر نائب للعنوان العمودي 2"/>
          <p:cNvSpPr>
            <a:spLocks noGrp="1"/>
          </p:cNvSpPr>
          <p:nvPr>
            <p:ph type="body" orient="vert" idx="1"/>
          </p:nvPr>
        </p:nvSpPr>
        <p:spPr>
          <a:xfrm>
            <a:off x="2196307" y="1355328"/>
            <a:ext cx="28918032" cy="28877006"/>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17/07/1440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17/07/1440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3469861" y="21747851"/>
            <a:ext cx="37337206" cy="6721777"/>
          </a:xfrm>
        </p:spPr>
        <p:txBody>
          <a:bodyPr anchor="t"/>
          <a:lstStyle>
            <a:lvl1pPr algn="r">
              <a:defRPr sz="19500" b="1" cap="all"/>
            </a:lvl1pPr>
          </a:lstStyle>
          <a:p>
            <a:r>
              <a:rPr lang="ar-SA"/>
              <a:t>انقر لتحرير نمط العنوان الرئيسي</a:t>
            </a:r>
          </a:p>
        </p:txBody>
      </p:sp>
      <p:sp>
        <p:nvSpPr>
          <p:cNvPr id="3" name="عنصر نائب للنص 2"/>
          <p:cNvSpPr>
            <a:spLocks noGrp="1"/>
          </p:cNvSpPr>
          <p:nvPr>
            <p:ph type="body" idx="1"/>
          </p:nvPr>
        </p:nvSpPr>
        <p:spPr>
          <a:xfrm>
            <a:off x="3469861" y="14344497"/>
            <a:ext cx="37337206" cy="7403353"/>
          </a:xfrm>
        </p:spPr>
        <p:txBody>
          <a:bodyPr anchor="b"/>
          <a:lstStyle>
            <a:lvl1pPr marL="0" indent="0">
              <a:buNone/>
              <a:defRPr sz="9700">
                <a:solidFill>
                  <a:schemeClr val="tx1">
                    <a:tint val="75000"/>
                  </a:schemeClr>
                </a:solidFill>
              </a:defRPr>
            </a:lvl1pPr>
            <a:lvl2pPr marL="2221844" indent="0">
              <a:buNone/>
              <a:defRPr sz="8800">
                <a:solidFill>
                  <a:schemeClr val="tx1">
                    <a:tint val="75000"/>
                  </a:schemeClr>
                </a:solidFill>
              </a:defRPr>
            </a:lvl2pPr>
            <a:lvl3pPr marL="4443688" indent="0">
              <a:buNone/>
              <a:defRPr sz="7700">
                <a:solidFill>
                  <a:schemeClr val="tx1">
                    <a:tint val="75000"/>
                  </a:schemeClr>
                </a:solidFill>
              </a:defRPr>
            </a:lvl3pPr>
            <a:lvl4pPr marL="6665532" indent="0">
              <a:buNone/>
              <a:defRPr sz="6800">
                <a:solidFill>
                  <a:schemeClr val="tx1">
                    <a:tint val="75000"/>
                  </a:schemeClr>
                </a:solidFill>
              </a:defRPr>
            </a:lvl4pPr>
            <a:lvl5pPr marL="8887375" indent="0">
              <a:buNone/>
              <a:defRPr sz="6800">
                <a:solidFill>
                  <a:schemeClr val="tx1">
                    <a:tint val="75000"/>
                  </a:schemeClr>
                </a:solidFill>
              </a:defRPr>
            </a:lvl5pPr>
            <a:lvl6pPr marL="11109219" indent="0">
              <a:buNone/>
              <a:defRPr sz="6800">
                <a:solidFill>
                  <a:schemeClr val="tx1">
                    <a:tint val="75000"/>
                  </a:schemeClr>
                </a:solidFill>
              </a:defRPr>
            </a:lvl6pPr>
            <a:lvl7pPr marL="13331063" indent="0">
              <a:buNone/>
              <a:defRPr sz="6800">
                <a:solidFill>
                  <a:schemeClr val="tx1">
                    <a:tint val="75000"/>
                  </a:schemeClr>
                </a:solidFill>
              </a:defRPr>
            </a:lvl7pPr>
            <a:lvl8pPr marL="15552907" indent="0">
              <a:buNone/>
              <a:defRPr sz="6800">
                <a:solidFill>
                  <a:schemeClr val="tx1">
                    <a:tint val="75000"/>
                  </a:schemeClr>
                </a:solidFill>
              </a:defRPr>
            </a:lvl8pPr>
            <a:lvl9pPr marL="17774751" indent="0">
              <a:buNone/>
              <a:defRPr sz="6800">
                <a:solidFill>
                  <a:schemeClr val="tx1">
                    <a:tint val="75000"/>
                  </a:schemeClr>
                </a:solidFill>
              </a:defRPr>
            </a:lvl9pPr>
          </a:lstStyle>
          <a:p>
            <a:pPr lvl="0"/>
            <a:r>
              <a:rPr lang="ar-SA"/>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17/07/1440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sz="half" idx="1"/>
          </p:nvPr>
        </p:nvSpPr>
        <p:spPr>
          <a:xfrm>
            <a:off x="2196307" y="7896916"/>
            <a:ext cx="19400705" cy="22335418"/>
          </a:xfrm>
        </p:spPr>
        <p:txBody>
          <a:bodyPr/>
          <a:lstStyle>
            <a:lvl1pPr>
              <a:defRPr sz="13700"/>
            </a:lvl1pPr>
            <a:lvl2pPr>
              <a:defRPr sz="11600"/>
            </a:lvl2pPr>
            <a:lvl3pPr>
              <a:defRPr sz="9700"/>
            </a:lvl3pPr>
            <a:lvl4pPr>
              <a:defRPr sz="8800"/>
            </a:lvl4pPr>
            <a:lvl5pPr>
              <a:defRPr sz="8800"/>
            </a:lvl5pPr>
            <a:lvl6pPr>
              <a:defRPr sz="8800"/>
            </a:lvl6pPr>
            <a:lvl7pPr>
              <a:defRPr sz="8800"/>
            </a:lvl7pPr>
            <a:lvl8pPr>
              <a:defRPr sz="8800"/>
            </a:lvl8pPr>
            <a:lvl9pPr>
              <a:defRPr sz="8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محتوى 3"/>
          <p:cNvSpPr>
            <a:spLocks noGrp="1"/>
          </p:cNvSpPr>
          <p:nvPr>
            <p:ph sz="half" idx="2"/>
          </p:nvPr>
        </p:nvSpPr>
        <p:spPr>
          <a:xfrm>
            <a:off x="22329114" y="7896916"/>
            <a:ext cx="19400705" cy="22335418"/>
          </a:xfrm>
        </p:spPr>
        <p:txBody>
          <a:bodyPr/>
          <a:lstStyle>
            <a:lvl1pPr>
              <a:defRPr sz="13700"/>
            </a:lvl1pPr>
            <a:lvl2pPr>
              <a:defRPr sz="11600"/>
            </a:lvl2pPr>
            <a:lvl3pPr>
              <a:defRPr sz="9700"/>
            </a:lvl3pPr>
            <a:lvl4pPr>
              <a:defRPr sz="8800"/>
            </a:lvl4pPr>
            <a:lvl5pPr>
              <a:defRPr sz="8800"/>
            </a:lvl5pPr>
            <a:lvl6pPr>
              <a:defRPr sz="8800"/>
            </a:lvl6pPr>
            <a:lvl7pPr>
              <a:defRPr sz="8800"/>
            </a:lvl7pPr>
            <a:lvl8pPr>
              <a:defRPr sz="8800"/>
            </a:lvl8pPr>
            <a:lvl9pPr>
              <a:defRPr sz="8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17/07/1440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a:t>انقر لتحرير نمط العنوان الرئيسي</a:t>
            </a:r>
          </a:p>
        </p:txBody>
      </p:sp>
      <p:sp>
        <p:nvSpPr>
          <p:cNvPr id="3" name="عنصر نائب للنص 2"/>
          <p:cNvSpPr>
            <a:spLocks noGrp="1"/>
          </p:cNvSpPr>
          <p:nvPr>
            <p:ph type="body" idx="1"/>
          </p:nvPr>
        </p:nvSpPr>
        <p:spPr>
          <a:xfrm>
            <a:off x="2196306" y="7575712"/>
            <a:ext cx="19408333" cy="3157196"/>
          </a:xfrm>
        </p:spPr>
        <p:txBody>
          <a:bodyPr anchor="b"/>
          <a:lstStyle>
            <a:lvl1pPr marL="0" indent="0">
              <a:buNone/>
              <a:defRPr sz="11600" b="1"/>
            </a:lvl1pPr>
            <a:lvl2pPr marL="2221844" indent="0">
              <a:buNone/>
              <a:defRPr sz="9700" b="1"/>
            </a:lvl2pPr>
            <a:lvl3pPr marL="4443688" indent="0">
              <a:buNone/>
              <a:defRPr sz="8800" b="1"/>
            </a:lvl3pPr>
            <a:lvl4pPr marL="6665532" indent="0">
              <a:buNone/>
              <a:defRPr sz="7700" b="1"/>
            </a:lvl4pPr>
            <a:lvl5pPr marL="8887375" indent="0">
              <a:buNone/>
              <a:defRPr sz="7700" b="1"/>
            </a:lvl5pPr>
            <a:lvl6pPr marL="11109219" indent="0">
              <a:buNone/>
              <a:defRPr sz="7700" b="1"/>
            </a:lvl6pPr>
            <a:lvl7pPr marL="13331063" indent="0">
              <a:buNone/>
              <a:defRPr sz="7700" b="1"/>
            </a:lvl7pPr>
            <a:lvl8pPr marL="15552907" indent="0">
              <a:buNone/>
              <a:defRPr sz="7700" b="1"/>
            </a:lvl8pPr>
            <a:lvl9pPr marL="17774751" indent="0">
              <a:buNone/>
              <a:defRPr sz="7700" b="1"/>
            </a:lvl9pPr>
          </a:lstStyle>
          <a:p>
            <a:pPr lvl="0"/>
            <a:r>
              <a:rPr lang="ar-SA"/>
              <a:t>انقر لتحرير أنماط النص الرئيسي</a:t>
            </a:r>
          </a:p>
        </p:txBody>
      </p:sp>
      <p:sp>
        <p:nvSpPr>
          <p:cNvPr id="4" name="عنصر نائب للمحتوى 3"/>
          <p:cNvSpPr>
            <a:spLocks noGrp="1"/>
          </p:cNvSpPr>
          <p:nvPr>
            <p:ph sz="half" idx="2"/>
          </p:nvPr>
        </p:nvSpPr>
        <p:spPr>
          <a:xfrm>
            <a:off x="2196306" y="10732908"/>
            <a:ext cx="19408333" cy="19499424"/>
          </a:xfrm>
        </p:spPr>
        <p:txBody>
          <a:bodyPr/>
          <a:lstStyle>
            <a:lvl1pPr>
              <a:defRPr sz="11600"/>
            </a:lvl1pPr>
            <a:lvl2pPr>
              <a:defRPr sz="9700"/>
            </a:lvl2pPr>
            <a:lvl3pPr>
              <a:defRPr sz="8800"/>
            </a:lvl3pPr>
            <a:lvl4pPr>
              <a:defRPr sz="7700"/>
            </a:lvl4pPr>
            <a:lvl5pPr>
              <a:defRPr sz="7700"/>
            </a:lvl5pPr>
            <a:lvl6pPr>
              <a:defRPr sz="7700"/>
            </a:lvl6pPr>
            <a:lvl7pPr>
              <a:defRPr sz="7700"/>
            </a:lvl7pPr>
            <a:lvl8pPr>
              <a:defRPr sz="7700"/>
            </a:lvl8pPr>
            <a:lvl9pPr>
              <a:defRPr sz="77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نص 4"/>
          <p:cNvSpPr>
            <a:spLocks noGrp="1"/>
          </p:cNvSpPr>
          <p:nvPr>
            <p:ph type="body" sz="quarter" idx="3"/>
          </p:nvPr>
        </p:nvSpPr>
        <p:spPr>
          <a:xfrm>
            <a:off x="22313864" y="7575712"/>
            <a:ext cx="19415957" cy="3157196"/>
          </a:xfrm>
        </p:spPr>
        <p:txBody>
          <a:bodyPr anchor="b"/>
          <a:lstStyle>
            <a:lvl1pPr marL="0" indent="0">
              <a:buNone/>
              <a:defRPr sz="11600" b="1"/>
            </a:lvl1pPr>
            <a:lvl2pPr marL="2221844" indent="0">
              <a:buNone/>
              <a:defRPr sz="9700" b="1"/>
            </a:lvl2pPr>
            <a:lvl3pPr marL="4443688" indent="0">
              <a:buNone/>
              <a:defRPr sz="8800" b="1"/>
            </a:lvl3pPr>
            <a:lvl4pPr marL="6665532" indent="0">
              <a:buNone/>
              <a:defRPr sz="7700" b="1"/>
            </a:lvl4pPr>
            <a:lvl5pPr marL="8887375" indent="0">
              <a:buNone/>
              <a:defRPr sz="7700" b="1"/>
            </a:lvl5pPr>
            <a:lvl6pPr marL="11109219" indent="0">
              <a:buNone/>
              <a:defRPr sz="7700" b="1"/>
            </a:lvl6pPr>
            <a:lvl7pPr marL="13331063" indent="0">
              <a:buNone/>
              <a:defRPr sz="7700" b="1"/>
            </a:lvl7pPr>
            <a:lvl8pPr marL="15552907" indent="0">
              <a:buNone/>
              <a:defRPr sz="7700" b="1"/>
            </a:lvl8pPr>
            <a:lvl9pPr marL="17774751" indent="0">
              <a:buNone/>
              <a:defRPr sz="7700" b="1"/>
            </a:lvl9pPr>
          </a:lstStyle>
          <a:p>
            <a:pPr lvl="0"/>
            <a:r>
              <a:rPr lang="ar-SA"/>
              <a:t>انقر لتحرير أنماط النص الرئيسي</a:t>
            </a:r>
          </a:p>
        </p:txBody>
      </p:sp>
      <p:sp>
        <p:nvSpPr>
          <p:cNvPr id="6" name="عنصر نائب للمحتوى 5"/>
          <p:cNvSpPr>
            <a:spLocks noGrp="1"/>
          </p:cNvSpPr>
          <p:nvPr>
            <p:ph sz="quarter" idx="4"/>
          </p:nvPr>
        </p:nvSpPr>
        <p:spPr>
          <a:xfrm>
            <a:off x="22313864" y="10732908"/>
            <a:ext cx="19415957" cy="19499424"/>
          </a:xfrm>
        </p:spPr>
        <p:txBody>
          <a:bodyPr/>
          <a:lstStyle>
            <a:lvl1pPr>
              <a:defRPr sz="11600"/>
            </a:lvl1pPr>
            <a:lvl2pPr>
              <a:defRPr sz="9700"/>
            </a:lvl2pPr>
            <a:lvl3pPr>
              <a:defRPr sz="8800"/>
            </a:lvl3pPr>
            <a:lvl4pPr>
              <a:defRPr sz="7700"/>
            </a:lvl4pPr>
            <a:lvl5pPr>
              <a:defRPr sz="7700"/>
            </a:lvl5pPr>
            <a:lvl6pPr>
              <a:defRPr sz="7700"/>
            </a:lvl6pPr>
            <a:lvl7pPr>
              <a:defRPr sz="7700"/>
            </a:lvl7pPr>
            <a:lvl8pPr>
              <a:defRPr sz="7700"/>
            </a:lvl8pPr>
            <a:lvl9pPr>
              <a:defRPr sz="77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7" name="عنصر نائب للتاريخ 6"/>
          <p:cNvSpPr>
            <a:spLocks noGrp="1"/>
          </p:cNvSpPr>
          <p:nvPr>
            <p:ph type="dt" sz="half" idx="10"/>
          </p:nvPr>
        </p:nvSpPr>
        <p:spPr/>
        <p:txBody>
          <a:bodyPr/>
          <a:lstStyle/>
          <a:p>
            <a:fld id="{1B8ABB09-4A1D-463E-8065-109CC2B7EFAA}" type="datetimeFigureOut">
              <a:rPr lang="ar-SA" smtClean="0"/>
              <a:t>17/07/1440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تاريخ 2"/>
          <p:cNvSpPr>
            <a:spLocks noGrp="1"/>
          </p:cNvSpPr>
          <p:nvPr>
            <p:ph type="dt" sz="half" idx="10"/>
          </p:nvPr>
        </p:nvSpPr>
        <p:spPr/>
        <p:txBody>
          <a:bodyPr/>
          <a:lstStyle/>
          <a:p>
            <a:fld id="{1B8ABB09-4A1D-463E-8065-109CC2B7EFAA}" type="datetimeFigureOut">
              <a:rPr lang="ar-SA" smtClean="0"/>
              <a:t>17/07/1440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17/07/1440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2196309" y="1347490"/>
            <a:ext cx="14451393" cy="5734663"/>
          </a:xfrm>
        </p:spPr>
        <p:txBody>
          <a:bodyPr anchor="b"/>
          <a:lstStyle>
            <a:lvl1pPr algn="r">
              <a:defRPr sz="9700" b="1"/>
            </a:lvl1pPr>
          </a:lstStyle>
          <a:p>
            <a:r>
              <a:rPr lang="ar-SA"/>
              <a:t>انقر لتحرير نمط العنوان الرئيسي</a:t>
            </a:r>
          </a:p>
        </p:txBody>
      </p:sp>
      <p:sp>
        <p:nvSpPr>
          <p:cNvPr id="3" name="عنصر نائب للمحتوى 2"/>
          <p:cNvSpPr>
            <a:spLocks noGrp="1"/>
          </p:cNvSpPr>
          <p:nvPr>
            <p:ph idx="1"/>
          </p:nvPr>
        </p:nvSpPr>
        <p:spPr>
          <a:xfrm>
            <a:off x="17173895" y="1347492"/>
            <a:ext cx="24555924" cy="28884842"/>
          </a:xfrm>
        </p:spPr>
        <p:txBody>
          <a:bodyPr/>
          <a:lstStyle>
            <a:lvl1pPr>
              <a:defRPr sz="15600"/>
            </a:lvl1pPr>
            <a:lvl2pPr>
              <a:defRPr sz="13700"/>
            </a:lvl2pPr>
            <a:lvl3pPr>
              <a:defRPr sz="11600"/>
            </a:lvl3pPr>
            <a:lvl4pPr>
              <a:defRPr sz="9700"/>
            </a:lvl4pPr>
            <a:lvl5pPr>
              <a:defRPr sz="9700"/>
            </a:lvl5pPr>
            <a:lvl6pPr>
              <a:defRPr sz="9700"/>
            </a:lvl6pPr>
            <a:lvl7pPr>
              <a:defRPr sz="9700"/>
            </a:lvl7pPr>
            <a:lvl8pPr>
              <a:defRPr sz="9700"/>
            </a:lvl8pPr>
            <a:lvl9pPr>
              <a:defRPr sz="97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نص 3"/>
          <p:cNvSpPr>
            <a:spLocks noGrp="1"/>
          </p:cNvSpPr>
          <p:nvPr>
            <p:ph type="body" sz="half" idx="2"/>
          </p:nvPr>
        </p:nvSpPr>
        <p:spPr>
          <a:xfrm>
            <a:off x="2196309" y="7082155"/>
            <a:ext cx="14451393" cy="23150179"/>
          </a:xfrm>
        </p:spPr>
        <p:txBody>
          <a:bodyPr/>
          <a:lstStyle>
            <a:lvl1pPr marL="0" indent="0">
              <a:buNone/>
              <a:defRPr sz="6800"/>
            </a:lvl1pPr>
            <a:lvl2pPr marL="2221844" indent="0">
              <a:buNone/>
              <a:defRPr sz="5800"/>
            </a:lvl2pPr>
            <a:lvl3pPr marL="4443688" indent="0">
              <a:buNone/>
              <a:defRPr sz="4900"/>
            </a:lvl3pPr>
            <a:lvl4pPr marL="6665532" indent="0">
              <a:buNone/>
              <a:defRPr sz="4400"/>
            </a:lvl4pPr>
            <a:lvl5pPr marL="8887375" indent="0">
              <a:buNone/>
              <a:defRPr sz="4400"/>
            </a:lvl5pPr>
            <a:lvl6pPr marL="11109219" indent="0">
              <a:buNone/>
              <a:defRPr sz="4400"/>
            </a:lvl6pPr>
            <a:lvl7pPr marL="13331063" indent="0">
              <a:buNone/>
              <a:defRPr sz="4400"/>
            </a:lvl7pPr>
            <a:lvl8pPr marL="15552907" indent="0">
              <a:buNone/>
              <a:defRPr sz="4400"/>
            </a:lvl8pPr>
            <a:lvl9pPr marL="17774751" indent="0">
              <a:buNone/>
              <a:defRPr sz="44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17/07/1440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609828" y="23690740"/>
            <a:ext cx="26355675" cy="2796826"/>
          </a:xfrm>
        </p:spPr>
        <p:txBody>
          <a:bodyPr anchor="b"/>
          <a:lstStyle>
            <a:lvl1pPr algn="r">
              <a:defRPr sz="9700" b="1"/>
            </a:lvl1pPr>
          </a:lstStyle>
          <a:p>
            <a:r>
              <a:rPr lang="ar-SA"/>
              <a:t>انقر لتحرير نمط العنوان الرئيسي</a:t>
            </a:r>
          </a:p>
        </p:txBody>
      </p:sp>
      <p:sp>
        <p:nvSpPr>
          <p:cNvPr id="3" name="عنصر نائب للصورة 2"/>
          <p:cNvSpPr>
            <a:spLocks noGrp="1"/>
          </p:cNvSpPr>
          <p:nvPr>
            <p:ph type="pic" idx="1"/>
          </p:nvPr>
        </p:nvSpPr>
        <p:spPr>
          <a:xfrm>
            <a:off x="8609828" y="3024017"/>
            <a:ext cx="26355675" cy="20306348"/>
          </a:xfrm>
        </p:spPr>
        <p:txBody>
          <a:bodyPr/>
          <a:lstStyle>
            <a:lvl1pPr marL="0" indent="0">
              <a:buNone/>
              <a:defRPr sz="15600"/>
            </a:lvl1pPr>
            <a:lvl2pPr marL="2221844" indent="0">
              <a:buNone/>
              <a:defRPr sz="13700"/>
            </a:lvl2pPr>
            <a:lvl3pPr marL="4443688" indent="0">
              <a:buNone/>
              <a:defRPr sz="11600"/>
            </a:lvl3pPr>
            <a:lvl4pPr marL="6665532" indent="0">
              <a:buNone/>
              <a:defRPr sz="9700"/>
            </a:lvl4pPr>
            <a:lvl5pPr marL="8887375" indent="0">
              <a:buNone/>
              <a:defRPr sz="9700"/>
            </a:lvl5pPr>
            <a:lvl6pPr marL="11109219" indent="0">
              <a:buNone/>
              <a:defRPr sz="9700"/>
            </a:lvl6pPr>
            <a:lvl7pPr marL="13331063" indent="0">
              <a:buNone/>
              <a:defRPr sz="9700"/>
            </a:lvl7pPr>
            <a:lvl8pPr marL="15552907" indent="0">
              <a:buNone/>
              <a:defRPr sz="9700"/>
            </a:lvl8pPr>
            <a:lvl9pPr marL="17774751" indent="0">
              <a:buNone/>
              <a:defRPr sz="9700"/>
            </a:lvl9pPr>
          </a:lstStyle>
          <a:p>
            <a:endParaRPr lang="ar-SA"/>
          </a:p>
        </p:txBody>
      </p:sp>
      <p:sp>
        <p:nvSpPr>
          <p:cNvPr id="4" name="عنصر نائب للنص 3"/>
          <p:cNvSpPr>
            <a:spLocks noGrp="1"/>
          </p:cNvSpPr>
          <p:nvPr>
            <p:ph type="body" sz="half" idx="2"/>
          </p:nvPr>
        </p:nvSpPr>
        <p:spPr>
          <a:xfrm>
            <a:off x="8609828" y="26487565"/>
            <a:ext cx="26355675" cy="3971957"/>
          </a:xfrm>
        </p:spPr>
        <p:txBody>
          <a:bodyPr/>
          <a:lstStyle>
            <a:lvl1pPr marL="0" indent="0">
              <a:buNone/>
              <a:defRPr sz="6800"/>
            </a:lvl1pPr>
            <a:lvl2pPr marL="2221844" indent="0">
              <a:buNone/>
              <a:defRPr sz="5800"/>
            </a:lvl2pPr>
            <a:lvl3pPr marL="4443688" indent="0">
              <a:buNone/>
              <a:defRPr sz="4900"/>
            </a:lvl3pPr>
            <a:lvl4pPr marL="6665532" indent="0">
              <a:buNone/>
              <a:defRPr sz="4400"/>
            </a:lvl4pPr>
            <a:lvl5pPr marL="8887375" indent="0">
              <a:buNone/>
              <a:defRPr sz="4400"/>
            </a:lvl5pPr>
            <a:lvl6pPr marL="11109219" indent="0">
              <a:buNone/>
              <a:defRPr sz="4400"/>
            </a:lvl6pPr>
            <a:lvl7pPr marL="13331063" indent="0">
              <a:buNone/>
              <a:defRPr sz="4400"/>
            </a:lvl7pPr>
            <a:lvl8pPr marL="15552907" indent="0">
              <a:buNone/>
              <a:defRPr sz="4400"/>
            </a:lvl8pPr>
            <a:lvl9pPr marL="17774751" indent="0">
              <a:buNone/>
              <a:defRPr sz="44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17/07/1440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2196306" y="1355326"/>
            <a:ext cx="39533513" cy="5640652"/>
          </a:xfrm>
          <a:prstGeom prst="rect">
            <a:avLst/>
          </a:prstGeom>
        </p:spPr>
        <p:txBody>
          <a:bodyPr vert="horz" lIns="444369" tIns="222184" rIns="444369" bIns="222184" rtlCol="1" anchor="ctr">
            <a:normAutofit/>
          </a:bodyPr>
          <a:lstStyle/>
          <a:p>
            <a:r>
              <a:rPr lang="ar-SA"/>
              <a:t>انقر لتحرير نمط العنوان الرئيسي</a:t>
            </a:r>
          </a:p>
        </p:txBody>
      </p:sp>
      <p:sp>
        <p:nvSpPr>
          <p:cNvPr id="3" name="عنصر نائب للنص 2"/>
          <p:cNvSpPr>
            <a:spLocks noGrp="1"/>
          </p:cNvSpPr>
          <p:nvPr>
            <p:ph type="body" idx="1"/>
          </p:nvPr>
        </p:nvSpPr>
        <p:spPr>
          <a:xfrm>
            <a:off x="2196306" y="7896916"/>
            <a:ext cx="39533513" cy="22335418"/>
          </a:xfrm>
          <a:prstGeom prst="rect">
            <a:avLst/>
          </a:prstGeom>
        </p:spPr>
        <p:txBody>
          <a:bodyPr vert="horz" lIns="444369" tIns="222184" rIns="444369" bIns="222184" rtlCol="1">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2"/>
          </p:nvPr>
        </p:nvSpPr>
        <p:spPr>
          <a:xfrm>
            <a:off x="31480390" y="31368296"/>
            <a:ext cx="10249429" cy="1801875"/>
          </a:xfrm>
          <a:prstGeom prst="rect">
            <a:avLst/>
          </a:prstGeom>
        </p:spPr>
        <p:txBody>
          <a:bodyPr vert="horz" lIns="444369" tIns="222184" rIns="444369" bIns="222184" rtlCol="1" anchor="ctr"/>
          <a:lstStyle>
            <a:lvl1pPr algn="r">
              <a:defRPr sz="5800">
                <a:solidFill>
                  <a:schemeClr val="tx1">
                    <a:tint val="75000"/>
                  </a:schemeClr>
                </a:solidFill>
              </a:defRPr>
            </a:lvl1pPr>
          </a:lstStyle>
          <a:p>
            <a:fld id="{1B8ABB09-4A1D-463E-8065-109CC2B7EFAA}" type="datetimeFigureOut">
              <a:rPr lang="ar-SA" smtClean="0"/>
              <a:t>17/07/1440</a:t>
            </a:fld>
            <a:endParaRPr lang="ar-SA"/>
          </a:p>
        </p:txBody>
      </p:sp>
      <p:sp>
        <p:nvSpPr>
          <p:cNvPr id="5" name="عنصر نائب للتذييل 4"/>
          <p:cNvSpPr>
            <a:spLocks noGrp="1"/>
          </p:cNvSpPr>
          <p:nvPr>
            <p:ph type="ftr" sz="quarter" idx="3"/>
          </p:nvPr>
        </p:nvSpPr>
        <p:spPr>
          <a:xfrm>
            <a:off x="15008093" y="31368296"/>
            <a:ext cx="13909940" cy="1801875"/>
          </a:xfrm>
          <a:prstGeom prst="rect">
            <a:avLst/>
          </a:prstGeom>
        </p:spPr>
        <p:txBody>
          <a:bodyPr vert="horz" lIns="444369" tIns="222184" rIns="444369" bIns="222184" rtlCol="1" anchor="ctr"/>
          <a:lstStyle>
            <a:lvl1pPr algn="ctr">
              <a:defRPr sz="58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2196306" y="31368296"/>
            <a:ext cx="10249429" cy="1801875"/>
          </a:xfrm>
          <a:prstGeom prst="rect">
            <a:avLst/>
          </a:prstGeom>
        </p:spPr>
        <p:txBody>
          <a:bodyPr vert="horz" lIns="444369" tIns="222184" rIns="444369" bIns="222184" rtlCol="1" anchor="ctr"/>
          <a:lstStyle>
            <a:lvl1pPr algn="l">
              <a:defRPr sz="58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443688" rtl="1" eaLnBrk="1" latinLnBrk="0" hangingPunct="1">
        <a:spcBef>
          <a:spcPct val="0"/>
        </a:spcBef>
        <a:buNone/>
        <a:defRPr sz="21400" kern="1200">
          <a:solidFill>
            <a:schemeClr val="tx1"/>
          </a:solidFill>
          <a:latin typeface="+mj-lt"/>
          <a:ea typeface="+mj-ea"/>
          <a:cs typeface="+mj-cs"/>
        </a:defRPr>
      </a:lvl1pPr>
    </p:titleStyle>
    <p:bodyStyle>
      <a:lvl1pPr marL="1666383" indent="-1666383" algn="r" defTabSz="4443688" rtl="1" eaLnBrk="1" latinLnBrk="0" hangingPunct="1">
        <a:spcBef>
          <a:spcPct val="20000"/>
        </a:spcBef>
        <a:buFont typeface="Arial" pitchFamily="34" charset="0"/>
        <a:buChar char="•"/>
        <a:defRPr sz="15600" kern="1200">
          <a:solidFill>
            <a:schemeClr val="tx1"/>
          </a:solidFill>
          <a:latin typeface="+mn-lt"/>
          <a:ea typeface="+mn-ea"/>
          <a:cs typeface="+mn-cs"/>
        </a:defRPr>
      </a:lvl1pPr>
      <a:lvl2pPr marL="3610497" indent="-1388653" algn="r" defTabSz="4443688" rtl="1" eaLnBrk="1" latinLnBrk="0" hangingPunct="1">
        <a:spcBef>
          <a:spcPct val="20000"/>
        </a:spcBef>
        <a:buFont typeface="Arial" pitchFamily="34" charset="0"/>
        <a:buChar char="–"/>
        <a:defRPr sz="13700" kern="1200">
          <a:solidFill>
            <a:schemeClr val="tx1"/>
          </a:solidFill>
          <a:latin typeface="+mn-lt"/>
          <a:ea typeface="+mn-ea"/>
          <a:cs typeface="+mn-cs"/>
        </a:defRPr>
      </a:lvl2pPr>
      <a:lvl3pPr marL="5554610" indent="-1110922" algn="r" defTabSz="4443688" rtl="1" eaLnBrk="1" latinLnBrk="0" hangingPunct="1">
        <a:spcBef>
          <a:spcPct val="20000"/>
        </a:spcBef>
        <a:buFont typeface="Arial" pitchFamily="34" charset="0"/>
        <a:buChar char="•"/>
        <a:defRPr sz="11600" kern="1200">
          <a:solidFill>
            <a:schemeClr val="tx1"/>
          </a:solidFill>
          <a:latin typeface="+mn-lt"/>
          <a:ea typeface="+mn-ea"/>
          <a:cs typeface="+mn-cs"/>
        </a:defRPr>
      </a:lvl3pPr>
      <a:lvl4pPr marL="7776454" indent="-1110922" algn="r" defTabSz="4443688" rtl="1" eaLnBrk="1" latinLnBrk="0" hangingPunct="1">
        <a:spcBef>
          <a:spcPct val="20000"/>
        </a:spcBef>
        <a:buFont typeface="Arial" pitchFamily="34" charset="0"/>
        <a:buChar char="–"/>
        <a:defRPr sz="9700" kern="1200">
          <a:solidFill>
            <a:schemeClr val="tx1"/>
          </a:solidFill>
          <a:latin typeface="+mn-lt"/>
          <a:ea typeface="+mn-ea"/>
          <a:cs typeface="+mn-cs"/>
        </a:defRPr>
      </a:lvl4pPr>
      <a:lvl5pPr marL="9998297" indent="-1110922" algn="r" defTabSz="4443688" rtl="1" eaLnBrk="1" latinLnBrk="0" hangingPunct="1">
        <a:spcBef>
          <a:spcPct val="20000"/>
        </a:spcBef>
        <a:buFont typeface="Arial" pitchFamily="34" charset="0"/>
        <a:buChar char="»"/>
        <a:defRPr sz="9700" kern="1200">
          <a:solidFill>
            <a:schemeClr val="tx1"/>
          </a:solidFill>
          <a:latin typeface="+mn-lt"/>
          <a:ea typeface="+mn-ea"/>
          <a:cs typeface="+mn-cs"/>
        </a:defRPr>
      </a:lvl5pPr>
      <a:lvl6pPr marL="12220141" indent="-1110922" algn="r" defTabSz="4443688" rtl="1" eaLnBrk="1" latinLnBrk="0" hangingPunct="1">
        <a:spcBef>
          <a:spcPct val="20000"/>
        </a:spcBef>
        <a:buFont typeface="Arial" pitchFamily="34" charset="0"/>
        <a:buChar char="•"/>
        <a:defRPr sz="9700" kern="1200">
          <a:solidFill>
            <a:schemeClr val="tx1"/>
          </a:solidFill>
          <a:latin typeface="+mn-lt"/>
          <a:ea typeface="+mn-ea"/>
          <a:cs typeface="+mn-cs"/>
        </a:defRPr>
      </a:lvl6pPr>
      <a:lvl7pPr marL="14441985" indent="-1110922" algn="r" defTabSz="4443688" rtl="1" eaLnBrk="1" latinLnBrk="0" hangingPunct="1">
        <a:spcBef>
          <a:spcPct val="20000"/>
        </a:spcBef>
        <a:buFont typeface="Arial" pitchFamily="34" charset="0"/>
        <a:buChar char="•"/>
        <a:defRPr sz="9700" kern="1200">
          <a:solidFill>
            <a:schemeClr val="tx1"/>
          </a:solidFill>
          <a:latin typeface="+mn-lt"/>
          <a:ea typeface="+mn-ea"/>
          <a:cs typeface="+mn-cs"/>
        </a:defRPr>
      </a:lvl7pPr>
      <a:lvl8pPr marL="16663829" indent="-1110922" algn="r" defTabSz="4443688" rtl="1" eaLnBrk="1" latinLnBrk="0" hangingPunct="1">
        <a:spcBef>
          <a:spcPct val="20000"/>
        </a:spcBef>
        <a:buFont typeface="Arial" pitchFamily="34" charset="0"/>
        <a:buChar char="•"/>
        <a:defRPr sz="9700" kern="1200">
          <a:solidFill>
            <a:schemeClr val="tx1"/>
          </a:solidFill>
          <a:latin typeface="+mn-lt"/>
          <a:ea typeface="+mn-ea"/>
          <a:cs typeface="+mn-cs"/>
        </a:defRPr>
      </a:lvl8pPr>
      <a:lvl9pPr marL="18885673" indent="-1110922" algn="r" defTabSz="4443688" rtl="1" eaLnBrk="1" latinLnBrk="0" hangingPunct="1">
        <a:spcBef>
          <a:spcPct val="20000"/>
        </a:spcBef>
        <a:buFont typeface="Arial" pitchFamily="34" charset="0"/>
        <a:buChar char="•"/>
        <a:defRPr sz="9700" kern="1200">
          <a:solidFill>
            <a:schemeClr val="tx1"/>
          </a:solidFill>
          <a:latin typeface="+mn-lt"/>
          <a:ea typeface="+mn-ea"/>
          <a:cs typeface="+mn-cs"/>
        </a:defRPr>
      </a:lvl9pPr>
    </p:bodyStyle>
    <p:otherStyle>
      <a:defPPr>
        <a:defRPr lang="ar-SA"/>
      </a:defPPr>
      <a:lvl1pPr marL="0" algn="r" defTabSz="4443688" rtl="1" eaLnBrk="1" latinLnBrk="0" hangingPunct="1">
        <a:defRPr sz="8800" kern="1200">
          <a:solidFill>
            <a:schemeClr val="tx1"/>
          </a:solidFill>
          <a:latin typeface="+mn-lt"/>
          <a:ea typeface="+mn-ea"/>
          <a:cs typeface="+mn-cs"/>
        </a:defRPr>
      </a:lvl1pPr>
      <a:lvl2pPr marL="2221844" algn="r" defTabSz="4443688" rtl="1" eaLnBrk="1" latinLnBrk="0" hangingPunct="1">
        <a:defRPr sz="8800" kern="1200">
          <a:solidFill>
            <a:schemeClr val="tx1"/>
          </a:solidFill>
          <a:latin typeface="+mn-lt"/>
          <a:ea typeface="+mn-ea"/>
          <a:cs typeface="+mn-cs"/>
        </a:defRPr>
      </a:lvl2pPr>
      <a:lvl3pPr marL="4443688" algn="r" defTabSz="4443688" rtl="1" eaLnBrk="1" latinLnBrk="0" hangingPunct="1">
        <a:defRPr sz="8800" kern="1200">
          <a:solidFill>
            <a:schemeClr val="tx1"/>
          </a:solidFill>
          <a:latin typeface="+mn-lt"/>
          <a:ea typeface="+mn-ea"/>
          <a:cs typeface="+mn-cs"/>
        </a:defRPr>
      </a:lvl3pPr>
      <a:lvl4pPr marL="6665532" algn="r" defTabSz="4443688" rtl="1" eaLnBrk="1" latinLnBrk="0" hangingPunct="1">
        <a:defRPr sz="8800" kern="1200">
          <a:solidFill>
            <a:schemeClr val="tx1"/>
          </a:solidFill>
          <a:latin typeface="+mn-lt"/>
          <a:ea typeface="+mn-ea"/>
          <a:cs typeface="+mn-cs"/>
        </a:defRPr>
      </a:lvl4pPr>
      <a:lvl5pPr marL="8887375" algn="r" defTabSz="4443688" rtl="1" eaLnBrk="1" latinLnBrk="0" hangingPunct="1">
        <a:defRPr sz="8800" kern="1200">
          <a:solidFill>
            <a:schemeClr val="tx1"/>
          </a:solidFill>
          <a:latin typeface="+mn-lt"/>
          <a:ea typeface="+mn-ea"/>
          <a:cs typeface="+mn-cs"/>
        </a:defRPr>
      </a:lvl5pPr>
      <a:lvl6pPr marL="11109219" algn="r" defTabSz="4443688" rtl="1" eaLnBrk="1" latinLnBrk="0" hangingPunct="1">
        <a:defRPr sz="8800" kern="1200">
          <a:solidFill>
            <a:schemeClr val="tx1"/>
          </a:solidFill>
          <a:latin typeface="+mn-lt"/>
          <a:ea typeface="+mn-ea"/>
          <a:cs typeface="+mn-cs"/>
        </a:defRPr>
      </a:lvl6pPr>
      <a:lvl7pPr marL="13331063" algn="r" defTabSz="4443688" rtl="1" eaLnBrk="1" latinLnBrk="0" hangingPunct="1">
        <a:defRPr sz="8800" kern="1200">
          <a:solidFill>
            <a:schemeClr val="tx1"/>
          </a:solidFill>
          <a:latin typeface="+mn-lt"/>
          <a:ea typeface="+mn-ea"/>
          <a:cs typeface="+mn-cs"/>
        </a:defRPr>
      </a:lvl7pPr>
      <a:lvl8pPr marL="15552907" algn="r" defTabSz="4443688" rtl="1" eaLnBrk="1" latinLnBrk="0" hangingPunct="1">
        <a:defRPr sz="8800" kern="1200">
          <a:solidFill>
            <a:schemeClr val="tx1"/>
          </a:solidFill>
          <a:latin typeface="+mn-lt"/>
          <a:ea typeface="+mn-ea"/>
          <a:cs typeface="+mn-cs"/>
        </a:defRPr>
      </a:lvl8pPr>
      <a:lvl9pPr marL="17774751" algn="r" defTabSz="4443688" rtl="1" eaLnBrk="1" latinLnBrk="0" hangingPunct="1">
        <a:defRPr sz="8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www.who.int/tb/publications/2017/dstb_guidance_2017/en/" TargetMode="External"/><Relationship Id="rId3" Type="http://schemas.openxmlformats.org/officeDocument/2006/relationships/image" Target="../media/image1.png"/><Relationship Id="rId7" Type="http://schemas.openxmlformats.org/officeDocument/2006/relationships/hyperlink" Target="https://www.who.int/tb/publications/2019/guidelines-tuberculosis-infection-prevention-2019/en/"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 xmlns:a16="http://schemas.microsoft.com/office/drawing/2014/main" id="{B0C27D3B-5EA2-425B-A2DE-EC652CA0DFE3}"/>
              </a:ext>
            </a:extLst>
          </p:cNvPr>
          <p:cNvSpPr/>
          <p:nvPr/>
        </p:nvSpPr>
        <p:spPr>
          <a:xfrm>
            <a:off x="477244" y="504131"/>
            <a:ext cx="42844760" cy="5623381"/>
          </a:xfrm>
          <a:prstGeom prst="roundRect">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spcBef>
                <a:spcPct val="50000"/>
              </a:spcBef>
            </a:pPr>
            <a:r>
              <a:rPr lang="en-US" altLang="en-US" sz="9600" b="1" dirty="0">
                <a:solidFill>
                  <a:srgbClr val="FFC000"/>
                </a:solidFill>
                <a:latin typeface="Arial" panose="020B0604020202020204" pitchFamily="34" charset="0"/>
                <a:cs typeface="+mj-cs"/>
              </a:rPr>
              <a:t>Managements of </a:t>
            </a:r>
            <a:r>
              <a:rPr lang="en-US" altLang="en-US" sz="9600" b="1" dirty="0" smtClean="0">
                <a:solidFill>
                  <a:srgbClr val="FFC000"/>
                </a:solidFill>
                <a:latin typeface="Arial" panose="020B0604020202020204" pitchFamily="34" charset="0"/>
                <a:cs typeface="+mj-cs"/>
              </a:rPr>
              <a:t>Tuberculosis</a:t>
            </a:r>
          </a:p>
          <a:p>
            <a:pPr algn="ctr">
              <a:spcBef>
                <a:spcPct val="50000"/>
              </a:spcBef>
            </a:pPr>
            <a:r>
              <a:rPr lang="en-US" altLang="en-US" sz="6600" b="1" dirty="0" err="1" smtClean="0">
                <a:solidFill>
                  <a:srgbClr val="FFC000"/>
                </a:solidFill>
              </a:rPr>
              <a:t>Saker</a:t>
            </a:r>
            <a:r>
              <a:rPr lang="en-US" altLang="en-US" sz="6600" b="1" dirty="0" smtClean="0">
                <a:solidFill>
                  <a:srgbClr val="FFC000"/>
                </a:solidFill>
              </a:rPr>
              <a:t> F *, supervisor: </a:t>
            </a:r>
            <a:r>
              <a:rPr lang="en-US" altLang="en-US" sz="6600" b="1" dirty="0" err="1" smtClean="0">
                <a:solidFill>
                  <a:srgbClr val="FFC000"/>
                </a:solidFill>
              </a:rPr>
              <a:t>Khattab</a:t>
            </a:r>
            <a:r>
              <a:rPr lang="en-US" altLang="en-US" sz="6600" b="1" dirty="0" smtClean="0">
                <a:solidFill>
                  <a:srgbClr val="FFC000"/>
                </a:solidFill>
              </a:rPr>
              <a:t> H** </a:t>
            </a:r>
            <a:endParaRPr lang="en-US" altLang="en-US" sz="6600" b="1" dirty="0">
              <a:solidFill>
                <a:srgbClr val="FFC000"/>
              </a:solidFill>
            </a:endParaRPr>
          </a:p>
          <a:p>
            <a:pPr algn="ctr"/>
            <a:r>
              <a:rPr lang="en-US" altLang="en-US" sz="6600" b="1" dirty="0" smtClean="0">
                <a:solidFill>
                  <a:srgbClr val="FFC000"/>
                </a:solidFill>
              </a:rPr>
              <a:t>Faculty of  </a:t>
            </a:r>
            <a:r>
              <a:rPr lang="en-US" altLang="en-US" sz="6600" b="1" dirty="0">
                <a:solidFill>
                  <a:srgbClr val="FFC000"/>
                </a:solidFill>
              </a:rPr>
              <a:t>Basic Medical Sciences</a:t>
            </a:r>
          </a:p>
          <a:p>
            <a:pPr algn="ctr"/>
            <a:r>
              <a:rPr lang="en-US" altLang="en-US" sz="6600" b="1" i="1" dirty="0">
                <a:solidFill>
                  <a:srgbClr val="FFC000"/>
                </a:solidFill>
              </a:rPr>
              <a:t>Libyan International Medical University</a:t>
            </a:r>
          </a:p>
        </p:txBody>
      </p:sp>
      <p:pic>
        <p:nvPicPr>
          <p:cNvPr id="5" name="Picture 4">
            <a:extLst>
              <a:ext uri="{FF2B5EF4-FFF2-40B4-BE49-F238E27FC236}">
                <a16:creationId xmlns="" xmlns:a16="http://schemas.microsoft.com/office/drawing/2014/main" id="{3C405857-E6E4-4324-897B-D7340A629DE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851824" y="693316"/>
            <a:ext cx="6290394" cy="5245005"/>
          </a:xfrm>
          <a:prstGeom prst="roundRect">
            <a:avLst>
              <a:gd name="adj" fmla="val 8594"/>
            </a:avLst>
          </a:prstGeom>
          <a:solidFill>
            <a:srgbClr val="FFFFFF">
              <a:shade val="85000"/>
            </a:srgbClr>
          </a:solidFill>
          <a:ln>
            <a:noFill/>
          </a:ln>
          <a:effectLst/>
        </p:spPr>
      </p:pic>
      <p:pic>
        <p:nvPicPr>
          <p:cNvPr id="6" name="Picture 3">
            <a:extLst>
              <a:ext uri="{FF2B5EF4-FFF2-40B4-BE49-F238E27FC236}">
                <a16:creationId xmlns="" xmlns:a16="http://schemas.microsoft.com/office/drawing/2014/main" id="{8A147F63-2A57-4DD2-9D7C-9EBE1585F08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32870" y="808924"/>
            <a:ext cx="6290394" cy="4893744"/>
          </a:xfrm>
          <a:prstGeom prst="roundRect">
            <a:avLst>
              <a:gd name="adj" fmla="val 8594"/>
            </a:avLst>
          </a:prstGeom>
          <a:solidFill>
            <a:srgbClr val="FFFFFF">
              <a:shade val="85000"/>
            </a:srgbClr>
          </a:solidFill>
          <a:ln>
            <a:noFill/>
          </a:ln>
          <a:effectLst/>
        </p:spPr>
      </p:pic>
      <p:sp>
        <p:nvSpPr>
          <p:cNvPr id="7" name="Rectangle: Rounded Corners 6">
            <a:extLst>
              <a:ext uri="{FF2B5EF4-FFF2-40B4-BE49-F238E27FC236}">
                <a16:creationId xmlns="" xmlns:a16="http://schemas.microsoft.com/office/drawing/2014/main" id="{4C31909D-A76A-4370-BA11-7F1BF6CFE1D9}"/>
              </a:ext>
            </a:extLst>
          </p:cNvPr>
          <p:cNvSpPr/>
          <p:nvPr/>
        </p:nvSpPr>
        <p:spPr>
          <a:xfrm>
            <a:off x="526557" y="7181498"/>
            <a:ext cx="14099419" cy="15213066"/>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مستطيل 9"/>
          <p:cNvSpPr/>
          <p:nvPr/>
        </p:nvSpPr>
        <p:spPr>
          <a:xfrm>
            <a:off x="1154153" y="9245886"/>
            <a:ext cx="13104054" cy="12403395"/>
          </a:xfrm>
          <a:prstGeom prst="rect">
            <a:avLst/>
          </a:prstGeom>
        </p:spPr>
        <p:txBody>
          <a:bodyPr wrap="square">
            <a:spAutoFit/>
          </a:bodyPr>
          <a:lstStyle/>
          <a:p>
            <a:pPr algn="just" rtl="0"/>
            <a:r>
              <a:rPr lang="en-US" sz="4000" dirty="0">
                <a:solidFill>
                  <a:prstClr val="black">
                    <a:lumMod val="95000"/>
                    <a:lumOff val="5000"/>
                  </a:prstClr>
                </a:solidFill>
                <a:latin typeface="Times New Roman" panose="02020603050405020304" pitchFamily="18" charset="0"/>
                <a:cs typeface="Times New Roman" panose="02020603050405020304" pitchFamily="18" charset="0"/>
              </a:rPr>
              <a:t>Tuberculosis (TB) is an airborne infectious disease caused by </a:t>
            </a:r>
            <a:r>
              <a:rPr lang="en-US" sz="4000" i="1" dirty="0">
                <a:solidFill>
                  <a:prstClr val="black">
                    <a:lumMod val="95000"/>
                    <a:lumOff val="5000"/>
                  </a:prstClr>
                </a:solidFill>
                <a:latin typeface="Times New Roman" panose="02020603050405020304" pitchFamily="18" charset="0"/>
                <a:cs typeface="Times New Roman" panose="02020603050405020304" pitchFamily="18" charset="0"/>
              </a:rPr>
              <a:t>Mycobacterium tuberculosis  </a:t>
            </a:r>
            <a:r>
              <a:rPr lang="en-US" sz="4000" dirty="0">
                <a:solidFill>
                  <a:prstClr val="black">
                    <a:lumMod val="95000"/>
                    <a:lumOff val="5000"/>
                  </a:prstClr>
                </a:solidFill>
                <a:latin typeface="Times New Roman" panose="02020603050405020304" pitchFamily="18" charset="0"/>
                <a:cs typeface="Times New Roman" panose="02020603050405020304" pitchFamily="18" charset="0"/>
              </a:rPr>
              <a:t>and is a major cause of morbidity and mortality, particularly in developing countries .</a:t>
            </a:r>
            <a:r>
              <a:rPr lang="en-US" sz="4000" dirty="0">
                <a:latin typeface="Times New Roman" panose="02020603050405020304" pitchFamily="18" charset="0"/>
                <a:cs typeface="Times New Roman" panose="02020603050405020304" pitchFamily="18" charset="0"/>
              </a:rPr>
              <a:t> According to a recent report by the World Health Organization (WHO) in 2016, around 10. million people</a:t>
            </a:r>
            <a:r>
              <a:rPr lang="en-US" sz="4000" dirty="0">
                <a:solidFill>
                  <a:prstClr val="black">
                    <a:lumMod val="95000"/>
                    <a:lumOff val="5000"/>
                  </a:prstClr>
                </a:solidFill>
                <a:latin typeface="Times New Roman" panose="02020603050405020304" pitchFamily="18" charset="0"/>
                <a:cs typeface="Times New Roman" panose="02020603050405020304" pitchFamily="18" charset="0"/>
              </a:rPr>
              <a:t> developed active TB </a:t>
            </a:r>
            <a:r>
              <a:rPr lang="en-US" sz="4000" dirty="0">
                <a:latin typeface="Times New Roman" panose="02020603050405020304" pitchFamily="18" charset="0"/>
                <a:cs typeface="Times New Roman" panose="02020603050405020304" pitchFamily="18" charset="0"/>
              </a:rPr>
              <a:t>and 1.7 million people died</a:t>
            </a:r>
            <a:r>
              <a:rPr lang="en-US" sz="4000" dirty="0">
                <a:solidFill>
                  <a:prstClr val="black">
                    <a:lumMod val="95000"/>
                    <a:lumOff val="5000"/>
                  </a:prstClr>
                </a:solidFill>
                <a:latin typeface="Times New Roman" panose="02020603050405020304" pitchFamily="18" charset="0"/>
                <a:cs typeface="Times New Roman" panose="02020603050405020304" pitchFamily="18" charset="0"/>
              </a:rPr>
              <a:t>. Patients with active pulmonary TB may be asymptomatic, have mild or progressive dry cough, or present with multiple symptoms , including fever, fatigue, weight loss, night sweats, and a cough that produces bloody sputum.</a:t>
            </a:r>
            <a:r>
              <a:rPr lang="en-US" sz="4000" baseline="30000" dirty="0">
                <a:latin typeface="Times New Roman" panose="02020603050405020304" pitchFamily="18" charset="0"/>
                <a:cs typeface="Times New Roman" panose="02020603050405020304" pitchFamily="18" charset="0"/>
              </a:rPr>
              <a:t> </a:t>
            </a:r>
            <a:r>
              <a:rPr lang="en-US" sz="4000" b="1" baseline="30000" dirty="0">
                <a:latin typeface="Times New Roman" panose="02020603050405020304" pitchFamily="18" charset="0"/>
                <a:cs typeface="Times New Roman" panose="02020603050405020304" pitchFamily="18" charset="0"/>
              </a:rPr>
              <a:t>1</a:t>
            </a:r>
            <a:endParaRPr lang="en-US" sz="4000" b="1" dirty="0">
              <a:latin typeface="Times New Roman" panose="02020603050405020304" pitchFamily="18" charset="0"/>
              <a:cs typeface="Times New Roman" panose="02020603050405020304" pitchFamily="18" charset="0"/>
            </a:endParaRPr>
          </a:p>
          <a:p>
            <a:pPr algn="just" rtl="0"/>
            <a:r>
              <a:rPr lang="en-US" sz="4000" dirty="0">
                <a:solidFill>
                  <a:prstClr val="black">
                    <a:lumMod val="95000"/>
                    <a:lumOff val="5000"/>
                  </a:prstClr>
                </a:solidFill>
                <a:latin typeface="Times New Roman" panose="02020603050405020304" pitchFamily="18" charset="0"/>
                <a:cs typeface="Times New Roman" panose="02020603050405020304" pitchFamily="18" charset="0"/>
              </a:rPr>
              <a:t>Mycobacteria are transmitted by droplets 1–5 </a:t>
            </a:r>
            <a:r>
              <a:rPr lang="en-US" sz="4000" dirty="0" err="1">
                <a:solidFill>
                  <a:prstClr val="black">
                    <a:lumMod val="95000"/>
                    <a:lumOff val="5000"/>
                  </a:prstClr>
                </a:solidFill>
                <a:latin typeface="Times New Roman" panose="02020603050405020304" pitchFamily="18" charset="0"/>
                <a:cs typeface="Times New Roman" panose="02020603050405020304" pitchFamily="18" charset="0"/>
              </a:rPr>
              <a:t>μm</a:t>
            </a:r>
            <a:r>
              <a:rPr lang="en-US" sz="4000" dirty="0">
                <a:solidFill>
                  <a:prstClr val="black">
                    <a:lumMod val="95000"/>
                    <a:lumOff val="5000"/>
                  </a:prstClr>
                </a:solidFill>
                <a:latin typeface="Times New Roman" panose="02020603050405020304" pitchFamily="18" charset="0"/>
                <a:cs typeface="Times New Roman" panose="02020603050405020304" pitchFamily="18" charset="0"/>
              </a:rPr>
              <a:t> in diameter, which can remain suspended in the air for several hours, The bacteria usually attack the lungs, but TB bacteria can attack any part of the body such as the kidney, spine, and brain. Not everyone infected with TB bacteria becomes sick. As a result, two TB-related conditions exist: latent TB infection (LTBI) and TB disease. If not treated properly, TB disease can be fatal. The probability of transmission to another individual depends on the infectiousness of the tuberculosis source, the environment and duration of exposure, and the immune status of the exposed individual.</a:t>
            </a:r>
            <a:r>
              <a:rPr lang="en-US" sz="4000" baseline="30000" dirty="0">
                <a:latin typeface="Times New Roman" panose="02020603050405020304" pitchFamily="18" charset="0"/>
                <a:cs typeface="Times New Roman" panose="02020603050405020304" pitchFamily="18" charset="0"/>
              </a:rPr>
              <a:t> </a:t>
            </a:r>
            <a:r>
              <a:rPr lang="en-US" sz="4000" b="1" baseline="30000" dirty="0">
                <a:latin typeface="Times New Roman" panose="02020603050405020304" pitchFamily="18" charset="0"/>
                <a:cs typeface="Times New Roman" panose="02020603050405020304" pitchFamily="18" charset="0"/>
              </a:rPr>
              <a:t>2</a:t>
            </a:r>
            <a:endParaRPr lang="en-US" sz="4000" b="1" dirty="0">
              <a:latin typeface="Times New Roman" panose="02020603050405020304" pitchFamily="18" charset="0"/>
              <a:cs typeface="Times New Roman" panose="02020603050405020304" pitchFamily="18" charset="0"/>
            </a:endParaRPr>
          </a:p>
        </p:txBody>
      </p:sp>
      <p:sp>
        <p:nvSpPr>
          <p:cNvPr id="11" name="Rectangle: Rounded Corners 9">
            <a:extLst>
              <a:ext uri="{FF2B5EF4-FFF2-40B4-BE49-F238E27FC236}">
                <a16:creationId xmlns="" xmlns:a16="http://schemas.microsoft.com/office/drawing/2014/main" id="{16FFF411-ED39-49BD-81B1-08FDE472D8D0}"/>
              </a:ext>
            </a:extLst>
          </p:cNvPr>
          <p:cNvSpPr/>
          <p:nvPr/>
        </p:nvSpPr>
        <p:spPr>
          <a:xfrm>
            <a:off x="507755" y="22619927"/>
            <a:ext cx="14118221" cy="10791862"/>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Rounded Corners 6">
            <a:extLst>
              <a:ext uri="{FF2B5EF4-FFF2-40B4-BE49-F238E27FC236}">
                <a16:creationId xmlns="" xmlns:a16="http://schemas.microsoft.com/office/drawing/2014/main" id="{4C31909D-A76A-4370-BA11-7F1BF6CFE1D9}"/>
              </a:ext>
            </a:extLst>
          </p:cNvPr>
          <p:cNvSpPr/>
          <p:nvPr/>
        </p:nvSpPr>
        <p:spPr>
          <a:xfrm>
            <a:off x="15070227" y="7181497"/>
            <a:ext cx="16469900" cy="2827689"/>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4" name="جدول 3"/>
          <p:cNvGraphicFramePr>
            <a:graphicFrameLocks noGrp="1"/>
          </p:cNvGraphicFramePr>
          <p:nvPr>
            <p:extLst>
              <p:ext uri="{D42A27DB-BD31-4B8C-83A1-F6EECF244321}">
                <p14:modId xmlns:p14="http://schemas.microsoft.com/office/powerpoint/2010/main" val="2189739181"/>
              </p:ext>
            </p:extLst>
          </p:nvPr>
        </p:nvGraphicFramePr>
        <p:xfrm>
          <a:off x="15070226" y="10575235"/>
          <a:ext cx="16615723" cy="15779770"/>
        </p:xfrm>
        <a:graphic>
          <a:graphicData uri="http://schemas.openxmlformats.org/drawingml/2006/table">
            <a:tbl>
              <a:tblPr rtl="1" firstRow="1" bandRow="1">
                <a:tableStyleId>{5C22544A-7EE6-4342-B048-85BDC9FD1C3A}</a:tableStyleId>
              </a:tblPr>
              <a:tblGrid>
                <a:gridCol w="5555809">
                  <a:extLst>
                    <a:ext uri="{9D8B030D-6E8A-4147-A177-3AD203B41FA5}">
                      <a16:colId xmlns="" xmlns:a16="http://schemas.microsoft.com/office/drawing/2014/main" val="20001"/>
                    </a:ext>
                  </a:extLst>
                </a:gridCol>
                <a:gridCol w="5807489">
                  <a:extLst>
                    <a:ext uri="{9D8B030D-6E8A-4147-A177-3AD203B41FA5}">
                      <a16:colId xmlns="" xmlns:a16="http://schemas.microsoft.com/office/drawing/2014/main" val="20002"/>
                    </a:ext>
                  </a:extLst>
                </a:gridCol>
                <a:gridCol w="5252425">
                  <a:extLst>
                    <a:ext uri="{9D8B030D-6E8A-4147-A177-3AD203B41FA5}">
                      <a16:colId xmlns="" xmlns:a16="http://schemas.microsoft.com/office/drawing/2014/main" val="20003"/>
                    </a:ext>
                  </a:extLst>
                </a:gridCol>
              </a:tblGrid>
              <a:tr h="1356811">
                <a:tc>
                  <a:txBody>
                    <a:bodyPr/>
                    <a:lstStyle/>
                    <a:p>
                      <a:pPr algn="ctr" rtl="1"/>
                      <a:r>
                        <a:rPr lang="en-US" sz="4000" dirty="0">
                          <a:latin typeface="Times New Roman" pitchFamily="18" charset="0"/>
                          <a:cs typeface="Times New Roman" pitchFamily="18" charset="0"/>
                        </a:rPr>
                        <a:t>Tests</a:t>
                      </a:r>
                      <a:r>
                        <a:rPr lang="en-US" sz="4000" baseline="0" dirty="0">
                          <a:latin typeface="Times New Roman" pitchFamily="18" charset="0"/>
                          <a:cs typeface="Times New Roman" pitchFamily="18" charset="0"/>
                        </a:rPr>
                        <a:t> for Side Effects</a:t>
                      </a:r>
                      <a:endParaRPr lang="ar-SA" sz="4000"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a:r>
                        <a:rPr lang="en-US" sz="4000" dirty="0">
                          <a:latin typeface="Times New Roman" pitchFamily="18" charset="0"/>
                          <a:cs typeface="Times New Roman" pitchFamily="18" charset="0"/>
                        </a:rPr>
                        <a:t>Most</a:t>
                      </a:r>
                      <a:r>
                        <a:rPr lang="en-US" sz="4000" baseline="0" dirty="0">
                          <a:latin typeface="Times New Roman" pitchFamily="18" charset="0"/>
                          <a:cs typeface="Times New Roman" pitchFamily="18" charset="0"/>
                        </a:rPr>
                        <a:t> Common Side Effect</a:t>
                      </a:r>
                      <a:endParaRPr lang="ar-SA" sz="4000"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a:r>
                        <a:rPr lang="en-US" sz="4000" b="1" dirty="0">
                          <a:latin typeface="Times New Roman" pitchFamily="18" charset="0"/>
                          <a:cs typeface="Times New Roman" pitchFamily="18" charset="0"/>
                        </a:rPr>
                        <a:t>Drug</a:t>
                      </a:r>
                      <a:endParaRPr lang="ar-SA" sz="4000" b="1"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0"/>
                  </a:ext>
                </a:extLst>
              </a:tr>
              <a:tr h="3250034">
                <a:tc>
                  <a:txBody>
                    <a:bodyPr/>
                    <a:lstStyle/>
                    <a:p>
                      <a:pPr algn="ctr" rtl="1"/>
                      <a:r>
                        <a:rPr lang="en-US" sz="4000" dirty="0" smtClean="0">
                          <a:latin typeface="Times New Roman" pitchFamily="18" charset="0"/>
                          <a:cs typeface="Times New Roman" pitchFamily="18" charset="0"/>
                        </a:rPr>
                        <a:t>AST and </a:t>
                      </a:r>
                      <a:r>
                        <a:rPr lang="en-US" sz="4000" dirty="0">
                          <a:latin typeface="Times New Roman" pitchFamily="18" charset="0"/>
                          <a:cs typeface="Times New Roman" pitchFamily="18" charset="0"/>
                        </a:rPr>
                        <a:t>ALT,</a:t>
                      </a:r>
                      <a:r>
                        <a:rPr lang="en-US" sz="4000" baseline="0" dirty="0">
                          <a:latin typeface="Times New Roman" pitchFamily="18" charset="0"/>
                          <a:cs typeface="Times New Roman" pitchFamily="18" charset="0"/>
                        </a:rPr>
                        <a:t> neurologic examination</a:t>
                      </a:r>
                      <a:r>
                        <a:rPr lang="en-US" sz="4000" baseline="0" dirty="0"/>
                        <a:t>.</a:t>
                      </a:r>
                      <a:endParaRPr lang="ar-SA" sz="4000" dirty="0">
                        <a:latin typeface=" Aria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a:r>
                        <a:rPr lang="en-US" sz="4000" dirty="0">
                          <a:latin typeface="Times New Roman" pitchFamily="18" charset="0"/>
                          <a:cs typeface="Times New Roman" pitchFamily="18" charset="0"/>
                        </a:rPr>
                        <a:t>Peripheral neuropathy, hepatitis, rash,</a:t>
                      </a:r>
                      <a:r>
                        <a:rPr lang="en-US" sz="4000" baseline="0" dirty="0">
                          <a:latin typeface="Times New Roman" pitchFamily="18" charset="0"/>
                          <a:cs typeface="Times New Roman" pitchFamily="18" charset="0"/>
                        </a:rPr>
                        <a:t> mild CNS effects</a:t>
                      </a:r>
                      <a:r>
                        <a:rPr lang="en-US" sz="4000" baseline="0" dirty="0"/>
                        <a:t>.</a:t>
                      </a:r>
                      <a:endParaRPr lang="ar-SA" sz="4000" dirty="0">
                        <a:latin typeface=" Aria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a:r>
                        <a:rPr lang="en-US" sz="4000" dirty="0">
                          <a:latin typeface="Times New Roman" pitchFamily="18" charset="0"/>
                          <a:cs typeface="Times New Roman" pitchFamily="18" charset="0"/>
                        </a:rPr>
                        <a:t>Isoniazid</a:t>
                      </a:r>
                      <a:endParaRPr lang="ar-SA" sz="4000"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1"/>
                  </a:ext>
                </a:extLst>
              </a:tr>
              <a:tr h="2779635">
                <a:tc>
                  <a:txBody>
                    <a:bodyPr/>
                    <a:lstStyle/>
                    <a:p>
                      <a:pPr algn="ctr" rtl="1"/>
                      <a:r>
                        <a:rPr lang="en-US" sz="4000" dirty="0">
                          <a:latin typeface="Times New Roman" pitchFamily="18" charset="0"/>
                          <a:cs typeface="Times New Roman" pitchFamily="18" charset="0"/>
                        </a:rPr>
                        <a:t>CBC, Platelets</a:t>
                      </a:r>
                      <a:r>
                        <a:rPr lang="en-US" sz="4000" baseline="0" dirty="0">
                          <a:latin typeface="Times New Roman" pitchFamily="18" charset="0"/>
                          <a:cs typeface="Times New Roman" pitchFamily="18" charset="0"/>
                        </a:rPr>
                        <a:t>, AST, and ALT</a:t>
                      </a:r>
                      <a:endParaRPr lang="ar-SA" sz="4000"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a:r>
                        <a:rPr lang="en-US" sz="4000" dirty="0">
                          <a:latin typeface="Times New Roman" pitchFamily="18" charset="0"/>
                          <a:cs typeface="Times New Roman" pitchFamily="18" charset="0"/>
                        </a:rPr>
                        <a:t>Hepatitis, rash</a:t>
                      </a:r>
                      <a:r>
                        <a:rPr lang="en-US" sz="4000" baseline="0" dirty="0">
                          <a:latin typeface="Times New Roman" pitchFamily="18" charset="0"/>
                          <a:cs typeface="Times New Roman" pitchFamily="18" charset="0"/>
                        </a:rPr>
                        <a:t>, bleeding problem, renal failure</a:t>
                      </a:r>
                      <a:endParaRPr lang="ar-SA" sz="4000"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a:r>
                        <a:rPr lang="en-US" sz="4000" dirty="0">
                          <a:latin typeface="Times New Roman" pitchFamily="18" charset="0"/>
                          <a:cs typeface="Times New Roman" pitchFamily="18" charset="0"/>
                        </a:rPr>
                        <a:t>Rifampicin</a:t>
                      </a:r>
                      <a:endParaRPr lang="ar-SA" sz="4000"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2"/>
                  </a:ext>
                </a:extLst>
              </a:tr>
              <a:tr h="2618959">
                <a:tc>
                  <a:txBody>
                    <a:bodyPr/>
                    <a:lstStyle/>
                    <a:p>
                      <a:pPr algn="ctr" rtl="1"/>
                      <a:r>
                        <a:rPr lang="en-US" sz="4000">
                          <a:latin typeface="Times New Roman" pitchFamily="18" charset="0"/>
                          <a:cs typeface="Times New Roman" pitchFamily="18" charset="0"/>
                        </a:rPr>
                        <a:t>Uric </a:t>
                      </a:r>
                      <a:r>
                        <a:rPr lang="en-US" sz="4000" smtClean="0">
                          <a:latin typeface="Times New Roman" pitchFamily="18" charset="0"/>
                          <a:cs typeface="Times New Roman" pitchFamily="18" charset="0"/>
                        </a:rPr>
                        <a:t>acid </a:t>
                      </a:r>
                      <a:r>
                        <a:rPr lang="en-US" sz="4000" dirty="0" smtClean="0">
                          <a:latin typeface="Times New Roman" pitchFamily="18" charset="0"/>
                          <a:cs typeface="Times New Roman" pitchFamily="18" charset="0"/>
                        </a:rPr>
                        <a:t>, </a:t>
                      </a:r>
                      <a:r>
                        <a:rPr lang="en-US" sz="4000" dirty="0">
                          <a:latin typeface="Times New Roman" pitchFamily="18" charset="0"/>
                          <a:cs typeface="Times New Roman" pitchFamily="18" charset="0"/>
                        </a:rPr>
                        <a:t>AST,ALT</a:t>
                      </a:r>
                      <a:endParaRPr lang="ar-SA" sz="4000"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a:r>
                        <a:rPr lang="en-US" sz="4000" dirty="0" err="1">
                          <a:latin typeface="Times New Roman" pitchFamily="18" charset="0"/>
                          <a:cs typeface="Times New Roman" pitchFamily="18" charset="0"/>
                        </a:rPr>
                        <a:t>Hyperuricemia</a:t>
                      </a:r>
                      <a:r>
                        <a:rPr lang="en-US" sz="4000" dirty="0">
                          <a:latin typeface="Times New Roman" pitchFamily="18" charset="0"/>
                          <a:cs typeface="Times New Roman" pitchFamily="18" charset="0"/>
                        </a:rPr>
                        <a:t>, hepatotoxicity,</a:t>
                      </a:r>
                      <a:r>
                        <a:rPr lang="en-US" sz="4000" baseline="0" dirty="0">
                          <a:latin typeface="Times New Roman" pitchFamily="18" charset="0"/>
                          <a:cs typeface="Times New Roman" pitchFamily="18" charset="0"/>
                        </a:rPr>
                        <a:t> rash, </a:t>
                      </a:r>
                      <a:r>
                        <a:rPr lang="en-US" sz="4000" baseline="0" dirty="0" smtClean="0">
                          <a:latin typeface="Times New Roman" pitchFamily="18" charset="0"/>
                          <a:cs typeface="Times New Roman" pitchFamily="18" charset="0"/>
                        </a:rPr>
                        <a:t>  </a:t>
                      </a:r>
                      <a:r>
                        <a:rPr lang="en-US" sz="4000" dirty="0" smtClean="0">
                          <a:latin typeface="Times New Roman" pitchFamily="18" charset="0"/>
                          <a:cs typeface="Times New Roman" pitchFamily="18" charset="0"/>
                        </a:rPr>
                        <a:t> </a:t>
                      </a:r>
                      <a:endParaRPr lang="ar-SA" sz="4000"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a:r>
                        <a:rPr lang="en-US" sz="4000" dirty="0">
                          <a:latin typeface="Times New Roman" pitchFamily="18" charset="0"/>
                          <a:cs typeface="Times New Roman" pitchFamily="18" charset="0"/>
                        </a:rPr>
                        <a:t>Pyrazinamide</a:t>
                      </a:r>
                      <a:endParaRPr lang="ar-SA" sz="4000"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3"/>
                  </a:ext>
                </a:extLst>
              </a:tr>
              <a:tr h="5774331">
                <a:tc>
                  <a:txBody>
                    <a:bodyPr/>
                    <a:lstStyle/>
                    <a:p>
                      <a:pPr algn="ctr" rtl="1"/>
                      <a:r>
                        <a:rPr lang="en-US" sz="4000" dirty="0">
                          <a:latin typeface="Times New Roman" pitchFamily="18" charset="0"/>
                          <a:cs typeface="Times New Roman" pitchFamily="18" charset="0"/>
                        </a:rPr>
                        <a:t>Red-green</a:t>
                      </a:r>
                      <a:r>
                        <a:rPr lang="en-US" sz="4000" baseline="0" dirty="0">
                          <a:latin typeface="Times New Roman" pitchFamily="18" charset="0"/>
                          <a:cs typeface="Times New Roman" pitchFamily="18" charset="0"/>
                        </a:rPr>
                        <a:t> color discrimination and visual acuity (difficult to test in children under 3 years of age</a:t>
                      </a:r>
                      <a:r>
                        <a:rPr lang="en-US" sz="4000" baseline="0" dirty="0"/>
                        <a:t>) </a:t>
                      </a:r>
                      <a:endParaRPr lang="ar-SA" sz="4000" dirty="0">
                        <a:latin typeface=" Aria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a:r>
                        <a:rPr lang="en-US" sz="4000" dirty="0">
                          <a:latin typeface="Times New Roman" pitchFamily="18" charset="0"/>
                          <a:cs typeface="Times New Roman" pitchFamily="18" charset="0"/>
                        </a:rPr>
                        <a:t>Optic neuritis (reversible</a:t>
                      </a:r>
                      <a:r>
                        <a:rPr lang="en-US" sz="4000" baseline="0" dirty="0">
                          <a:latin typeface="Times New Roman" pitchFamily="18" charset="0"/>
                          <a:cs typeface="Times New Roman" pitchFamily="18" charset="0"/>
                        </a:rPr>
                        <a:t> with discontinuance of drug</a:t>
                      </a:r>
                      <a:r>
                        <a:rPr lang="en-US" sz="4000" baseline="0" dirty="0" smtClean="0">
                          <a:latin typeface="Times New Roman" pitchFamily="18" charset="0"/>
                          <a:cs typeface="Times New Roman" pitchFamily="18" charset="0"/>
                        </a:rPr>
                        <a:t>, rash</a:t>
                      </a:r>
                      <a:endParaRPr lang="ar-SA" sz="4000"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a:r>
                        <a:rPr lang="en-US" sz="4000" dirty="0" err="1">
                          <a:latin typeface="Times New Roman" pitchFamily="18" charset="0"/>
                          <a:cs typeface="Times New Roman" pitchFamily="18" charset="0"/>
                        </a:rPr>
                        <a:t>Ethambutol</a:t>
                      </a:r>
                      <a:endParaRPr lang="ar-SA" sz="4000"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4"/>
                  </a:ext>
                </a:extLst>
              </a:tr>
            </a:tbl>
          </a:graphicData>
        </a:graphic>
      </p:graphicFrame>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070226" y="27291108"/>
            <a:ext cx="17117971" cy="6160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مربع نص 13"/>
          <p:cNvSpPr txBox="1"/>
          <p:nvPr/>
        </p:nvSpPr>
        <p:spPr>
          <a:xfrm>
            <a:off x="15545991" y="28299392"/>
            <a:ext cx="16791340" cy="5016758"/>
          </a:xfrm>
          <a:prstGeom prst="rect">
            <a:avLst/>
          </a:prstGeom>
          <a:noFill/>
        </p:spPr>
        <p:txBody>
          <a:bodyPr wrap="square" rtlCol="1">
            <a:spAutoFit/>
          </a:bodyPr>
          <a:lstStyle/>
          <a:p>
            <a:pPr algn="l" rtl="0"/>
            <a:r>
              <a:rPr lang="en-US" sz="4000" b="1" dirty="0">
                <a:latin typeface="Times New Roman" panose="02020603050405020304" pitchFamily="18" charset="0"/>
                <a:cs typeface="Times New Roman" panose="02020603050405020304" pitchFamily="18" charset="0"/>
              </a:rPr>
              <a:t>The second line : </a:t>
            </a:r>
            <a:r>
              <a:rPr lang="en-US" sz="4000" dirty="0">
                <a:latin typeface="Times New Roman" panose="02020603050405020304" pitchFamily="18" charset="0"/>
                <a:cs typeface="Times New Roman" panose="02020603050405020304" pitchFamily="18" charset="0"/>
              </a:rPr>
              <a:t>in which fluoroquinolones, streptomycin and its  derivatives,  are only used to treat diseases that is resistant to the first line therapy  A drug may be classed as second-line instead of first-line for one of three possible reasons:</a:t>
            </a:r>
            <a:r>
              <a:rPr lang="en-US" sz="4000" baseline="30000" dirty="0">
                <a:latin typeface="Times New Roman" panose="02020603050405020304" pitchFamily="18" charset="0"/>
                <a:cs typeface="Times New Roman" panose="02020603050405020304" pitchFamily="18" charset="0"/>
              </a:rPr>
              <a:t> </a:t>
            </a:r>
            <a:r>
              <a:rPr lang="en-US" sz="4000" b="1" baseline="30000" dirty="0">
                <a:latin typeface="Times New Roman" panose="02020603050405020304" pitchFamily="18" charset="0"/>
                <a:cs typeface="Times New Roman" panose="02020603050405020304" pitchFamily="18" charset="0"/>
              </a:rPr>
              <a:t>4</a:t>
            </a:r>
            <a:r>
              <a:rPr lang="en-US" sz="4000" dirty="0">
                <a:latin typeface="Times New Roman" panose="02020603050405020304" pitchFamily="18" charset="0"/>
                <a:cs typeface="Times New Roman" panose="02020603050405020304" pitchFamily="18" charset="0"/>
              </a:rPr>
              <a:t> </a:t>
            </a:r>
          </a:p>
          <a:p>
            <a:pPr algn="l" rtl="0"/>
            <a:r>
              <a:rPr lang="en-US" sz="4000" dirty="0">
                <a:latin typeface="Times New Roman" panose="02020603050405020304" pitchFamily="18" charset="0"/>
                <a:cs typeface="Times New Roman" panose="02020603050405020304" pitchFamily="18" charset="0"/>
              </a:rPr>
              <a:t>it may be less effective than the first-line drugs (e.g., </a:t>
            </a:r>
            <a:r>
              <a:rPr lang="en-US" sz="4000" i="1" dirty="0">
                <a:latin typeface="Times New Roman" panose="02020603050405020304" pitchFamily="18" charset="0"/>
                <a:cs typeface="Times New Roman" panose="02020603050405020304" pitchFamily="18" charset="0"/>
              </a:rPr>
              <a:t>p</a:t>
            </a:r>
            <a:r>
              <a:rPr lang="en-US" sz="4000" dirty="0">
                <a:latin typeface="Times New Roman" panose="02020603050405020304" pitchFamily="18" charset="0"/>
                <a:cs typeface="Times New Roman" panose="02020603050405020304" pitchFamily="18" charset="0"/>
              </a:rPr>
              <a:t>-</a:t>
            </a:r>
            <a:r>
              <a:rPr lang="en-US" sz="4000" dirty="0" err="1">
                <a:latin typeface="Times New Roman" panose="02020603050405020304" pitchFamily="18" charset="0"/>
                <a:cs typeface="Times New Roman" panose="02020603050405020304" pitchFamily="18" charset="0"/>
              </a:rPr>
              <a:t>aminosalicylic</a:t>
            </a:r>
            <a:r>
              <a:rPr lang="en-US" sz="4000" dirty="0">
                <a:latin typeface="Times New Roman" panose="02020603050405020304" pitchFamily="18" charset="0"/>
                <a:cs typeface="Times New Roman" panose="02020603050405020304" pitchFamily="18" charset="0"/>
              </a:rPr>
              <a:t> acid).</a:t>
            </a:r>
          </a:p>
          <a:p>
            <a:pPr algn="l" rtl="0"/>
            <a:r>
              <a:rPr lang="en-US" sz="4000" dirty="0">
                <a:latin typeface="Times New Roman" panose="02020603050405020304" pitchFamily="18" charset="0"/>
                <a:cs typeface="Times New Roman" panose="02020603050405020304" pitchFamily="18" charset="0"/>
              </a:rPr>
              <a:t> it may have toxic side-effects (e.g., </a:t>
            </a:r>
            <a:r>
              <a:rPr lang="en-US" sz="4000" dirty="0" err="1">
                <a:latin typeface="Times New Roman" panose="02020603050405020304" pitchFamily="18" charset="0"/>
                <a:cs typeface="Times New Roman" panose="02020603050405020304" pitchFamily="18" charset="0"/>
              </a:rPr>
              <a:t>cycloserine</a:t>
            </a:r>
            <a:r>
              <a:rPr lang="en-US" sz="4000" dirty="0">
                <a:latin typeface="Times New Roman" panose="02020603050405020304" pitchFamily="18" charset="0"/>
                <a:cs typeface="Times New Roman" panose="02020603050405020304" pitchFamily="18" charset="0"/>
              </a:rPr>
              <a:t>).</a:t>
            </a:r>
          </a:p>
          <a:p>
            <a:pPr algn="l" rtl="0"/>
            <a:r>
              <a:rPr lang="en-US" sz="4000" dirty="0">
                <a:latin typeface="Times New Roman" panose="02020603050405020304" pitchFamily="18" charset="0"/>
                <a:cs typeface="Times New Roman" panose="02020603050405020304" pitchFamily="18" charset="0"/>
              </a:rPr>
              <a:t> it may be effective, but unavailable in many developing countries (e.g., fluoroquinolones).</a:t>
            </a:r>
            <a:endParaRPr lang="ar-SA" sz="4000" dirty="0">
              <a:latin typeface="Times New Roman" panose="02020603050405020304" pitchFamily="18" charset="0"/>
              <a:cs typeface="Times New Roman" panose="02020603050405020304" pitchFamily="18" charset="0"/>
            </a:endParaRPr>
          </a:p>
        </p:txBody>
      </p:sp>
      <p:pic>
        <p:nvPicPr>
          <p:cNvPr id="103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337331" y="25111490"/>
            <a:ext cx="11311304" cy="8300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مربع نص 14"/>
          <p:cNvSpPr txBox="1"/>
          <p:nvPr/>
        </p:nvSpPr>
        <p:spPr>
          <a:xfrm>
            <a:off x="32663962" y="26662415"/>
            <a:ext cx="11022808" cy="4955203"/>
          </a:xfrm>
          <a:prstGeom prst="rect">
            <a:avLst/>
          </a:prstGeom>
          <a:noFill/>
        </p:spPr>
        <p:txBody>
          <a:bodyPr wrap="square" rtlCol="1">
            <a:spAutoFit/>
          </a:bodyPr>
          <a:lstStyle/>
          <a:p>
            <a:pPr algn="l" rtl="0"/>
            <a:r>
              <a:rPr lang="en-US" sz="2800" dirty="0"/>
              <a:t>1 </a:t>
            </a:r>
            <a:r>
              <a:rPr lang="en-US" sz="2800" dirty="0" err="1"/>
              <a:t>Atif</a:t>
            </a:r>
            <a:r>
              <a:rPr lang="en-US" sz="2800" dirty="0"/>
              <a:t>, Muhammad et al. </a:t>
            </a:r>
            <a:r>
              <a:rPr lang="en-US" sz="2800" i="1" dirty="0"/>
              <a:t>Analysis Of Tuberculosis Treatment Outcomes Among Pulmonary Tuberculosis Patients In Bahawalpur, Pakistan</a:t>
            </a:r>
            <a:r>
              <a:rPr lang="en-US" sz="2800" dirty="0"/>
              <a:t>. 2019..</a:t>
            </a:r>
            <a:endParaRPr lang="ar-SA" sz="2800" dirty="0"/>
          </a:p>
          <a:p>
            <a:pPr algn="l" rtl="0"/>
            <a:r>
              <a:rPr lang="en-US" sz="2800" dirty="0"/>
              <a:t>2 </a:t>
            </a:r>
            <a:r>
              <a:rPr lang="en-US" sz="2800" i="1" dirty="0" err="1"/>
              <a:t>Pubs.Rsna.Org</a:t>
            </a:r>
            <a:r>
              <a:rPr lang="en-US" sz="2800" dirty="0"/>
              <a:t>, 2019, https://pubs.rsna.org/doi/pdf/10.1148/rg.2017160</a:t>
            </a:r>
            <a:endParaRPr lang="ar-SA" sz="2800" dirty="0"/>
          </a:p>
          <a:p>
            <a:pPr algn="l" rtl="0"/>
            <a:r>
              <a:rPr lang="en-US" sz="2800" dirty="0"/>
              <a:t>032.</a:t>
            </a:r>
            <a:endParaRPr lang="ar-EG" sz="2800" dirty="0"/>
          </a:p>
          <a:p>
            <a:pPr algn="l" rtl="0"/>
            <a:r>
              <a:rPr lang="en-US" sz="2800" dirty="0"/>
              <a:t>3- </a:t>
            </a:r>
            <a:r>
              <a:rPr lang="en-US" sz="2800" dirty="0">
                <a:hlinkClick r:id="rId7"/>
              </a:rPr>
              <a:t>https://www.who.int/tb/publications/2019/guidelines-tuberculosis-infection-prevention-2019/en/</a:t>
            </a:r>
            <a:r>
              <a:rPr lang="en-US" sz="2800" dirty="0"/>
              <a:t> </a:t>
            </a:r>
          </a:p>
          <a:p>
            <a:pPr algn="l" rtl="0"/>
            <a:r>
              <a:rPr lang="en-US" sz="2800" dirty="0"/>
              <a:t>4- "Guidelines For Treatment Of Drug-Susceptible Tuberculosis And Patient Care (2017 Update)". </a:t>
            </a:r>
            <a:r>
              <a:rPr lang="en-US" sz="2800" i="1" dirty="0"/>
              <a:t>World Health Organization</a:t>
            </a:r>
            <a:r>
              <a:rPr lang="en-US" sz="2800" dirty="0"/>
              <a:t>, 2019, </a:t>
            </a:r>
            <a:r>
              <a:rPr lang="en-US" sz="2800" dirty="0">
                <a:hlinkClick r:id="rId8"/>
              </a:rPr>
              <a:t>https://www.who.int/tb/publications/2017/dstb_guidance_2017/en</a:t>
            </a:r>
            <a:r>
              <a:rPr lang="en-US" sz="2800" dirty="0" smtClean="0">
                <a:hlinkClick r:id="rId8"/>
              </a:rPr>
              <a:t>/</a:t>
            </a:r>
            <a:r>
              <a:rPr lang="en-US" sz="2800" dirty="0" smtClean="0"/>
              <a:t>.</a:t>
            </a:r>
          </a:p>
          <a:p>
            <a:pPr algn="l" rtl="0"/>
            <a:r>
              <a:rPr lang="en-US" sz="2800" dirty="0" smtClean="0"/>
              <a:t>*</a:t>
            </a:r>
            <a:r>
              <a:rPr lang="en-US" sz="2800" dirty="0" err="1" smtClean="0"/>
              <a:t>saker</a:t>
            </a:r>
            <a:r>
              <a:rPr lang="en-US" sz="2800" dirty="0" smtClean="0"/>
              <a:t> </a:t>
            </a:r>
            <a:r>
              <a:rPr lang="en-US" sz="2800" dirty="0" err="1" smtClean="0"/>
              <a:t>faraj</a:t>
            </a:r>
            <a:r>
              <a:rPr lang="en-US" sz="2800" dirty="0" smtClean="0"/>
              <a:t> ,2</a:t>
            </a:r>
            <a:r>
              <a:rPr lang="en-US" sz="2800" baseline="30000" dirty="0" smtClean="0"/>
              <a:t>nd</a:t>
            </a:r>
            <a:r>
              <a:rPr lang="en-US" sz="2800" dirty="0" smtClean="0"/>
              <a:t> year medical student </a:t>
            </a:r>
            <a:r>
              <a:rPr lang="en-US" sz="2800" dirty="0"/>
              <a:t>at Faculty of  Basic Medical Sciences</a:t>
            </a:r>
          </a:p>
          <a:p>
            <a:pPr algn="l" rtl="0"/>
            <a:endParaRPr lang="en-US" sz="3600" dirty="0" smtClean="0"/>
          </a:p>
        </p:txBody>
      </p:sp>
      <p:sp>
        <p:nvSpPr>
          <p:cNvPr id="9" name="مستطيل مستدير الزوايا 8"/>
          <p:cNvSpPr/>
          <p:nvPr/>
        </p:nvSpPr>
        <p:spPr>
          <a:xfrm>
            <a:off x="32188198" y="16048170"/>
            <a:ext cx="11133805" cy="884729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rgbClr val="FF0000"/>
              </a:solidFill>
            </a:endParaRPr>
          </a:p>
        </p:txBody>
      </p:sp>
      <p:sp>
        <p:nvSpPr>
          <p:cNvPr id="17" name="مستطيل مستدير الزوايا 16"/>
          <p:cNvSpPr/>
          <p:nvPr/>
        </p:nvSpPr>
        <p:spPr>
          <a:xfrm>
            <a:off x="32188198" y="7181498"/>
            <a:ext cx="11133806" cy="830029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chemeClr val="tx1"/>
              </a:solidFill>
            </a:endParaRPr>
          </a:p>
        </p:txBody>
      </p:sp>
      <p:sp>
        <p:nvSpPr>
          <p:cNvPr id="20" name="TextBox 19">
            <a:extLst>
              <a:ext uri="{FF2B5EF4-FFF2-40B4-BE49-F238E27FC236}">
                <a16:creationId xmlns="" xmlns:a16="http://schemas.microsoft.com/office/drawing/2014/main" id="{87644408-0836-4118-B266-82AFC5E7FF11}"/>
              </a:ext>
            </a:extLst>
          </p:cNvPr>
          <p:cNvSpPr txBox="1"/>
          <p:nvPr/>
        </p:nvSpPr>
        <p:spPr>
          <a:xfrm>
            <a:off x="1010427" y="24276373"/>
            <a:ext cx="13612964" cy="8710077"/>
          </a:xfrm>
          <a:prstGeom prst="rect">
            <a:avLst/>
          </a:prstGeom>
          <a:noFill/>
        </p:spPr>
        <p:txBody>
          <a:bodyPr wrap="square" rtlCol="0">
            <a:spAutoFit/>
          </a:bodyPr>
          <a:lstStyle/>
          <a:p>
            <a:pPr algn="just" rtl="0"/>
            <a:r>
              <a:rPr lang="en-US" sz="4000" dirty="0">
                <a:latin typeface="Times New Roman" panose="02020603050405020304" pitchFamily="18" charset="0"/>
                <a:cs typeface="Times New Roman" panose="02020603050405020304" pitchFamily="18" charset="0"/>
              </a:rPr>
              <a:t>Infection prevention and control consists of evidence-based measures intended to prevent exposure and reduce the risk of transmission of infectious agents. </a:t>
            </a:r>
            <a:br>
              <a:rPr lang="en-US" sz="4000" dirty="0">
                <a:latin typeface="Times New Roman" panose="02020603050405020304" pitchFamily="18" charset="0"/>
                <a:cs typeface="Times New Roman" panose="02020603050405020304" pitchFamily="18" charset="0"/>
              </a:rPr>
            </a:br>
            <a:r>
              <a:rPr lang="en-US" sz="4000" dirty="0">
                <a:latin typeface="Times New Roman" panose="02020603050405020304" pitchFamily="18" charset="0"/>
                <a:cs typeface="Times New Roman" panose="02020603050405020304" pitchFamily="18" charset="0"/>
              </a:rPr>
              <a:t>The revised guidelines contain recommendations for specific administrative, environmental controls and respiratory protection, following the assessment made by an external group of experts convened as members of the Guideline Development Group. Moreover, these guidelines focus on interventions specific to preventing transmission of Mycobacterium tuberculosis bridging with the core components of infection prevention and control </a:t>
            </a:r>
            <a:r>
              <a:rPr lang="en-US" sz="4000" dirty="0" err="1">
                <a:latin typeface="Times New Roman" panose="02020603050405020304" pitchFamily="18" charset="0"/>
                <a:cs typeface="Times New Roman" panose="02020603050405020304" pitchFamily="18" charset="0"/>
              </a:rPr>
              <a:t>programmes</a:t>
            </a:r>
            <a:r>
              <a:rPr lang="en-US" sz="4000" dirty="0">
                <a:latin typeface="Times New Roman" panose="02020603050405020304" pitchFamily="18" charset="0"/>
                <a:cs typeface="Times New Roman" panose="02020603050405020304" pitchFamily="18" charset="0"/>
              </a:rPr>
              <a:t> at the national and acute health care facility level.</a:t>
            </a:r>
          </a:p>
          <a:p>
            <a:pPr algn="just" rtl="0"/>
            <a:r>
              <a:rPr lang="en-US" sz="4000" dirty="0">
                <a:latin typeface="Times New Roman" panose="02020603050405020304" pitchFamily="18" charset="0"/>
                <a:cs typeface="Times New Roman" panose="02020603050405020304" pitchFamily="18" charset="0"/>
              </a:rPr>
              <a:t>There are two lines for the treatment of pulmonary Tb.</a:t>
            </a:r>
            <a:r>
              <a:rPr lang="en-US" sz="4000" b="1" baseline="30000" dirty="0">
                <a:latin typeface="Times New Roman" panose="02020603050405020304" pitchFamily="18" charset="0"/>
                <a:cs typeface="Times New Roman" panose="02020603050405020304" pitchFamily="18" charset="0"/>
              </a:rPr>
              <a:t> 3</a:t>
            </a:r>
            <a:r>
              <a:rPr lang="en-US" sz="4000" dirty="0">
                <a:latin typeface="Times New Roman" panose="02020603050405020304" pitchFamily="18" charset="0"/>
                <a:cs typeface="Times New Roman" panose="02020603050405020304" pitchFamily="18" charset="0"/>
              </a:rPr>
              <a:t> </a:t>
            </a:r>
          </a:p>
          <a:p>
            <a:pPr algn="just" rtl="0"/>
            <a:r>
              <a:rPr lang="en-US" sz="4000" b="1" dirty="0">
                <a:latin typeface="Times New Roman" panose="02020603050405020304" pitchFamily="18" charset="0"/>
                <a:cs typeface="Times New Roman" panose="02020603050405020304" pitchFamily="18" charset="0"/>
              </a:rPr>
              <a:t>The first line : </a:t>
            </a:r>
            <a:r>
              <a:rPr lang="en-US" sz="4000" dirty="0">
                <a:latin typeface="Times New Roman" panose="02020603050405020304" pitchFamily="18" charset="0"/>
                <a:cs typeface="Times New Roman" panose="02020603050405020304" pitchFamily="18" charset="0"/>
              </a:rPr>
              <a:t>in which there is a combination of four drugs that last for 6 months and it is divided into two  periods.</a:t>
            </a:r>
          </a:p>
        </p:txBody>
      </p:sp>
      <p:sp>
        <p:nvSpPr>
          <p:cNvPr id="21" name="TextBox 20">
            <a:extLst>
              <a:ext uri="{FF2B5EF4-FFF2-40B4-BE49-F238E27FC236}">
                <a16:creationId xmlns="" xmlns:a16="http://schemas.microsoft.com/office/drawing/2014/main" id="{CFFA3827-2244-46EF-8D08-EC8182D86B31}"/>
              </a:ext>
            </a:extLst>
          </p:cNvPr>
          <p:cNvSpPr txBox="1"/>
          <p:nvPr/>
        </p:nvSpPr>
        <p:spPr>
          <a:xfrm>
            <a:off x="16073231" y="7670476"/>
            <a:ext cx="14544278" cy="1938992"/>
          </a:xfrm>
          <a:prstGeom prst="rect">
            <a:avLst/>
          </a:prstGeom>
          <a:noFill/>
        </p:spPr>
        <p:txBody>
          <a:bodyPr wrap="square" rtlCol="0">
            <a:spAutoFit/>
          </a:bodyPr>
          <a:lstStyle/>
          <a:p>
            <a:pPr algn="l" rtl="0"/>
            <a:r>
              <a:rPr lang="en-US" sz="4000" dirty="0">
                <a:latin typeface="Times New Roman" panose="02020603050405020304" pitchFamily="18" charset="0"/>
                <a:cs typeface="Times New Roman" panose="02020603050405020304" pitchFamily="18" charset="0"/>
              </a:rPr>
              <a:t>In the first two month they use : </a:t>
            </a:r>
            <a:r>
              <a:rPr lang="en-US" sz="4000" dirty="0" smtClean="0">
                <a:latin typeface="Times New Roman" panose="02020603050405020304" pitchFamily="18" charset="0"/>
                <a:cs typeface="Times New Roman" panose="02020603050405020304" pitchFamily="18" charset="0"/>
              </a:rPr>
              <a:t>Isoniazid, </a:t>
            </a:r>
            <a:r>
              <a:rPr lang="en-US" sz="4000" dirty="0">
                <a:latin typeface="Times New Roman" panose="02020603050405020304" pitchFamily="18" charset="0"/>
                <a:cs typeface="Times New Roman" panose="02020603050405020304" pitchFamily="18" charset="0"/>
              </a:rPr>
              <a:t>Rifampicin, Pyrazinamide, Ethambutol, then a continuation phase with two drugs (Rifampicin, Isoniazid) for 4 months.</a:t>
            </a:r>
            <a:r>
              <a:rPr lang="en-US" sz="4000" b="1" baseline="30000" dirty="0">
                <a:latin typeface="Times New Roman" panose="02020603050405020304" pitchFamily="18" charset="0"/>
                <a:cs typeface="Times New Roman" panose="02020603050405020304" pitchFamily="18" charset="0"/>
              </a:rPr>
              <a:t> 4</a:t>
            </a:r>
            <a:endParaRPr lang="en-US" sz="4000" dirty="0"/>
          </a:p>
        </p:txBody>
      </p:sp>
      <p:sp>
        <p:nvSpPr>
          <p:cNvPr id="23" name="Rectangle: Rounded Corners 22">
            <a:extLst>
              <a:ext uri="{FF2B5EF4-FFF2-40B4-BE49-F238E27FC236}">
                <a16:creationId xmlns="" xmlns:a16="http://schemas.microsoft.com/office/drawing/2014/main" id="{CF4A7281-C0CC-4DDE-90FE-1294FF3A0CB2}"/>
              </a:ext>
            </a:extLst>
          </p:cNvPr>
          <p:cNvSpPr/>
          <p:nvPr/>
        </p:nvSpPr>
        <p:spPr>
          <a:xfrm>
            <a:off x="34393012" y="25315607"/>
            <a:ext cx="7208529" cy="128182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Reference</a:t>
            </a:r>
            <a:endParaRPr lang="en-US"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24" name="Rectangle: Rounded Corners 23">
            <a:extLst>
              <a:ext uri="{FF2B5EF4-FFF2-40B4-BE49-F238E27FC236}">
                <a16:creationId xmlns="" xmlns:a16="http://schemas.microsoft.com/office/drawing/2014/main" id="{F55E0C25-CD43-4F5F-9988-6A4BC5DE093C}"/>
              </a:ext>
            </a:extLst>
          </p:cNvPr>
          <p:cNvSpPr/>
          <p:nvPr/>
        </p:nvSpPr>
        <p:spPr>
          <a:xfrm>
            <a:off x="34120622" y="16246932"/>
            <a:ext cx="7744722" cy="135004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itchFamily="18" charset="0"/>
              </a:rPr>
              <a:t>Conclusion </a:t>
            </a:r>
          </a:p>
        </p:txBody>
      </p:sp>
      <p:sp>
        <p:nvSpPr>
          <p:cNvPr id="27" name="Rectangle: Rounded Corners 26">
            <a:extLst>
              <a:ext uri="{FF2B5EF4-FFF2-40B4-BE49-F238E27FC236}">
                <a16:creationId xmlns="" xmlns:a16="http://schemas.microsoft.com/office/drawing/2014/main" id="{E4EFAF90-0D23-4DD4-BF1A-C1C852AF4BF3}"/>
              </a:ext>
            </a:extLst>
          </p:cNvPr>
          <p:cNvSpPr/>
          <p:nvPr/>
        </p:nvSpPr>
        <p:spPr>
          <a:xfrm>
            <a:off x="3778521" y="22830467"/>
            <a:ext cx="7744722" cy="116979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itchFamily="18" charset="0"/>
              </a:rPr>
              <a:t>Method</a:t>
            </a:r>
          </a:p>
        </p:txBody>
      </p:sp>
      <p:sp>
        <p:nvSpPr>
          <p:cNvPr id="28" name="Rectangle: Rounded Corners 27">
            <a:extLst>
              <a:ext uri="{FF2B5EF4-FFF2-40B4-BE49-F238E27FC236}">
                <a16:creationId xmlns="" xmlns:a16="http://schemas.microsoft.com/office/drawing/2014/main" id="{2A6DCABB-3639-46D2-B535-6C7697C16480}"/>
              </a:ext>
            </a:extLst>
          </p:cNvPr>
          <p:cNvSpPr/>
          <p:nvPr/>
        </p:nvSpPr>
        <p:spPr>
          <a:xfrm>
            <a:off x="3778521" y="7670476"/>
            <a:ext cx="7744722" cy="135004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itchFamily="18" charset="0"/>
              </a:rPr>
              <a:t>Introduction</a:t>
            </a:r>
          </a:p>
        </p:txBody>
      </p:sp>
      <p:sp>
        <p:nvSpPr>
          <p:cNvPr id="30" name="Rectangle: Rounded Corners 29">
            <a:extLst>
              <a:ext uri="{FF2B5EF4-FFF2-40B4-BE49-F238E27FC236}">
                <a16:creationId xmlns="" xmlns:a16="http://schemas.microsoft.com/office/drawing/2014/main" id="{3383D61F-0271-47A9-9868-1CB21DA01686}"/>
              </a:ext>
            </a:extLst>
          </p:cNvPr>
          <p:cNvSpPr/>
          <p:nvPr/>
        </p:nvSpPr>
        <p:spPr>
          <a:xfrm>
            <a:off x="33621844" y="7489246"/>
            <a:ext cx="8669034" cy="135004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itchFamily="18" charset="0"/>
              </a:rPr>
              <a:t>Contraindication</a:t>
            </a:r>
          </a:p>
        </p:txBody>
      </p:sp>
      <p:sp>
        <p:nvSpPr>
          <p:cNvPr id="3" name="مربع نص 2"/>
          <p:cNvSpPr txBox="1"/>
          <p:nvPr/>
        </p:nvSpPr>
        <p:spPr>
          <a:xfrm>
            <a:off x="32337331" y="18028509"/>
            <a:ext cx="10658041" cy="6247864"/>
          </a:xfrm>
          <a:prstGeom prst="rect">
            <a:avLst/>
          </a:prstGeom>
          <a:noFill/>
        </p:spPr>
        <p:txBody>
          <a:bodyPr wrap="square" rtlCol="1">
            <a:spAutoFit/>
          </a:bodyPr>
          <a:lstStyle/>
          <a:p>
            <a:pPr algn="just" rtl="0"/>
            <a:r>
              <a:rPr lang="en-US" sz="4000" dirty="0" smtClean="0">
                <a:latin typeface="Times New Roman" pitchFamily="18" charset="0"/>
                <a:cs typeface="Times New Roman" pitchFamily="18" charset="0"/>
              </a:rPr>
              <a:t>Tuberculosis </a:t>
            </a:r>
            <a:r>
              <a:rPr lang="en-US" sz="4000" dirty="0">
                <a:latin typeface="Times New Roman" pitchFamily="18" charset="0"/>
                <a:cs typeface="Times New Roman" pitchFamily="18" charset="0"/>
              </a:rPr>
              <a:t>remains a devastating disease throughout </a:t>
            </a:r>
            <a:r>
              <a:rPr lang="en-US" sz="4000" dirty="0" smtClean="0">
                <a:latin typeface="Times New Roman" pitchFamily="18" charset="0"/>
                <a:cs typeface="Times New Roman" pitchFamily="18" charset="0"/>
              </a:rPr>
              <a:t>the world</a:t>
            </a:r>
            <a:r>
              <a:rPr lang="en-US" sz="4000" dirty="0">
                <a:latin typeface="Times New Roman" pitchFamily="18" charset="0"/>
                <a:cs typeface="Times New Roman" pitchFamily="18" charset="0"/>
              </a:rPr>
              <a:t>. Efforts to eradicate it have been thwarted by poverty, lack of health care access, drug resistance, immunosuppressed populations (</a:t>
            </a:r>
            <a:r>
              <a:rPr lang="en-US" sz="4000" dirty="0" err="1">
                <a:latin typeface="Times New Roman" pitchFamily="18" charset="0"/>
                <a:cs typeface="Times New Roman" pitchFamily="18" charset="0"/>
              </a:rPr>
              <a:t>eg</a:t>
            </a:r>
            <a:r>
              <a:rPr lang="en-US" sz="4000" dirty="0">
                <a:latin typeface="Times New Roman" pitchFamily="18" charset="0"/>
                <a:cs typeface="Times New Roman" pitchFamily="18" charset="0"/>
              </a:rPr>
              <a:t>, HIV-infected persons), and global</a:t>
            </a:r>
          </a:p>
          <a:p>
            <a:pPr algn="just" rtl="0"/>
            <a:r>
              <a:rPr lang="en-US" sz="4000" dirty="0">
                <a:latin typeface="Times New Roman" pitchFamily="18" charset="0"/>
                <a:cs typeface="Times New Roman" pitchFamily="18" charset="0"/>
              </a:rPr>
              <a:t>migration. Effective management requires prompt recognition using a combination of clinical, radiographic, microbiological, and </a:t>
            </a:r>
            <a:r>
              <a:rPr lang="en-US" sz="4000" dirty="0" err="1">
                <a:latin typeface="Times New Roman" pitchFamily="18" charset="0"/>
                <a:cs typeface="Times New Roman" pitchFamily="18" charset="0"/>
              </a:rPr>
              <a:t>histopathologic</a:t>
            </a:r>
            <a:r>
              <a:rPr lang="en-US" sz="4000" dirty="0">
                <a:latin typeface="Times New Roman" pitchFamily="18" charset="0"/>
                <a:cs typeface="Times New Roman" pitchFamily="18" charset="0"/>
              </a:rPr>
              <a:t> hallmarks and initiation</a:t>
            </a:r>
          </a:p>
          <a:p>
            <a:pPr algn="just" rtl="0"/>
            <a:r>
              <a:rPr lang="en-US" sz="4000" dirty="0">
                <a:latin typeface="Times New Roman" pitchFamily="18" charset="0"/>
                <a:cs typeface="Times New Roman" pitchFamily="18" charset="0"/>
              </a:rPr>
              <a:t>of appropriate multidrug therap</a:t>
            </a:r>
            <a:r>
              <a:rPr lang="en-US" sz="4000" dirty="0"/>
              <a:t>y.</a:t>
            </a:r>
            <a:endParaRPr lang="ar-SA" sz="4000" dirty="0"/>
          </a:p>
        </p:txBody>
      </p:sp>
      <p:sp>
        <p:nvSpPr>
          <p:cNvPr id="8" name="مربع نص 7"/>
          <p:cNvSpPr txBox="1"/>
          <p:nvPr/>
        </p:nvSpPr>
        <p:spPr>
          <a:xfrm>
            <a:off x="32663962" y="9655243"/>
            <a:ext cx="10331410" cy="5016758"/>
          </a:xfrm>
          <a:prstGeom prst="rect">
            <a:avLst/>
          </a:prstGeom>
          <a:noFill/>
        </p:spPr>
        <p:txBody>
          <a:bodyPr wrap="square" rtlCol="1">
            <a:spAutoFit/>
          </a:bodyPr>
          <a:lstStyle/>
          <a:p>
            <a:pPr algn="l"/>
            <a:r>
              <a:rPr lang="en-US" sz="4000" dirty="0" smtClean="0">
                <a:latin typeface="Times New Roman" pitchFamily="18" charset="0"/>
                <a:cs typeface="Times New Roman" pitchFamily="18" charset="0"/>
              </a:rPr>
              <a:t>Liver daises</a:t>
            </a:r>
          </a:p>
          <a:p>
            <a:pPr algn="l"/>
            <a:r>
              <a:rPr lang="en-US" sz="4000" dirty="0" smtClean="0">
                <a:latin typeface="Times New Roman" pitchFamily="18" charset="0"/>
                <a:cs typeface="Times New Roman" pitchFamily="18" charset="0"/>
              </a:rPr>
              <a:t> renal diseases</a:t>
            </a:r>
          </a:p>
          <a:p>
            <a:pPr algn="l"/>
            <a:r>
              <a:rPr lang="en-US" sz="4000" dirty="0" smtClean="0">
                <a:latin typeface="Times New Roman" pitchFamily="18" charset="0"/>
                <a:cs typeface="Times New Roman" pitchFamily="18" charset="0"/>
              </a:rPr>
              <a:t>HIV </a:t>
            </a:r>
          </a:p>
          <a:p>
            <a:pPr algn="l"/>
            <a:r>
              <a:rPr lang="en-US" sz="4000" dirty="0" smtClean="0">
                <a:latin typeface="Times New Roman" pitchFamily="18" charset="0"/>
                <a:cs typeface="Times New Roman" pitchFamily="18" charset="0"/>
              </a:rPr>
              <a:t>Pregnancy </a:t>
            </a:r>
          </a:p>
          <a:p>
            <a:pPr algn="l"/>
            <a:r>
              <a:rPr lang="en-US" sz="4000" dirty="0" smtClean="0">
                <a:latin typeface="Times New Roman" pitchFamily="18" charset="0"/>
                <a:cs typeface="Times New Roman" pitchFamily="18" charset="0"/>
              </a:rPr>
              <a:t>Gout patient </a:t>
            </a:r>
          </a:p>
          <a:p>
            <a:pPr algn="l"/>
            <a:r>
              <a:rPr lang="en-US" sz="4000" dirty="0" smtClean="0">
                <a:latin typeface="Times New Roman" pitchFamily="18" charset="0"/>
                <a:cs typeface="Times New Roman" pitchFamily="18" charset="0"/>
              </a:rPr>
              <a:t>Patients with visual problem </a:t>
            </a:r>
          </a:p>
          <a:p>
            <a:pPr algn="l"/>
            <a:r>
              <a:rPr lang="en-US" sz="4000" dirty="0" smtClean="0">
                <a:latin typeface="Times New Roman" pitchFamily="18" charset="0"/>
                <a:cs typeface="Times New Roman" pitchFamily="18" charset="0"/>
              </a:rPr>
              <a:t>Neuropathy </a:t>
            </a:r>
          </a:p>
          <a:p>
            <a:r>
              <a:rPr lang="en-US" sz="4000" dirty="0" smtClean="0">
                <a:latin typeface="Times New Roman" pitchFamily="18" charset="0"/>
                <a:cs typeface="Times New Roman" pitchFamily="18" charset="0"/>
              </a:rPr>
              <a:t> </a:t>
            </a:r>
            <a:endParaRPr lang="ar-SA" sz="4000" dirty="0">
              <a:latin typeface="Times New Roman" pitchFamily="18" charset="0"/>
              <a:cs typeface="Times New Roman" pitchFamily="18" charset="0"/>
            </a:endParaRPr>
          </a:p>
        </p:txBody>
      </p:sp>
    </p:spTree>
    <p:extLst>
      <p:ext uri="{BB962C8B-B14F-4D97-AF65-F5344CB8AC3E}">
        <p14:creationId xmlns:p14="http://schemas.microsoft.com/office/powerpoint/2010/main" val="3570496392"/>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1568</TotalTime>
  <Words>499</Words>
  <Application>Microsoft Office PowerPoint</Application>
  <PresentationFormat>مخصص</PresentationFormat>
  <Paragraphs>54</Paragraphs>
  <Slides>1</Slides>
  <Notes>1</Notes>
  <HiddenSlides>0</HiddenSlides>
  <MMClips>0</MMClips>
  <ScaleCrop>false</ScaleCrop>
  <HeadingPairs>
    <vt:vector size="4" baseType="variant">
      <vt:variant>
        <vt:lpstr>نسق</vt:lpstr>
      </vt:variant>
      <vt:variant>
        <vt:i4>1</vt:i4>
      </vt:variant>
      <vt:variant>
        <vt:lpstr>عناوين الشرائح</vt:lpstr>
      </vt:variant>
      <vt:variant>
        <vt:i4>1</vt:i4>
      </vt:variant>
    </vt:vector>
  </HeadingPairs>
  <TitlesOfParts>
    <vt:vector size="2" baseType="lpstr">
      <vt:lpstr>سمة Office</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HANA NAZUO</dc:creator>
  <cp:lastModifiedBy>Hana</cp:lastModifiedBy>
  <cp:revision>67</cp:revision>
  <dcterms:created xsi:type="dcterms:W3CDTF">2019-03-20T12:20:31Z</dcterms:created>
  <dcterms:modified xsi:type="dcterms:W3CDTF">2019-03-23T09:39:59Z</dcterms:modified>
</cp:coreProperties>
</file>