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4" r:id="rId7"/>
    <p:sldId id="262" r:id="rId8"/>
    <p:sldId id="261" r:id="rId9"/>
    <p:sldId id="263"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9" d="100"/>
          <a:sy n="69" d="100"/>
        </p:scale>
        <p:origin x="52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E1DC9EC-C3A8-4198-9DD4-12C386A1D69B}" type="datetimeFigureOut">
              <a:rPr lang="en-US" smtClean="0"/>
              <a:t>5/26/2022</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4559AF11-B42B-4059-A0CC-DADAE0BE345D}"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35708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1DC9EC-C3A8-4198-9DD4-12C386A1D69B}" type="datetimeFigureOut">
              <a:rPr lang="en-US" smtClean="0"/>
              <a:t>5/26/2022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59AF11-B42B-4059-A0CC-DADAE0BE345D}"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50329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1DC9EC-C3A8-4198-9DD4-12C386A1D69B}" type="datetimeFigureOut">
              <a:rPr lang="en-US" smtClean="0"/>
              <a:t>5/26/2022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59AF11-B42B-4059-A0CC-DADAE0BE345D}"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396202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1DC9EC-C3A8-4198-9DD4-12C386A1D69B}" type="datetimeFigureOut">
              <a:rPr lang="en-US" smtClean="0"/>
              <a:t>5/26/2022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59AF11-B42B-4059-A0CC-DADAE0BE345D}"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97506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E1DC9EC-C3A8-4198-9DD4-12C386A1D69B}" type="datetimeFigureOut">
              <a:rPr lang="en-US" smtClean="0"/>
              <a:t>5/26/2022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59AF11-B42B-4059-A0CC-DADAE0BE345D}"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981463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E1DC9EC-C3A8-4198-9DD4-12C386A1D69B}" type="datetimeFigureOut">
              <a:rPr lang="en-US" smtClean="0"/>
              <a:t>5/26/2022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59AF11-B42B-4059-A0CC-DADAE0BE345D}"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73596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E1DC9EC-C3A8-4198-9DD4-12C386A1D69B}" type="datetimeFigureOut">
              <a:rPr lang="en-US" smtClean="0"/>
              <a:t>5/26/2022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59AF11-B42B-4059-A0CC-DADAE0BE345D}"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56461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E1DC9EC-C3A8-4198-9DD4-12C386A1D69B}" type="datetimeFigureOut">
              <a:rPr lang="en-US" smtClean="0"/>
              <a:t>5/26/2022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59AF11-B42B-4059-A0CC-DADAE0BE345D}"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96547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1DC9EC-C3A8-4198-9DD4-12C386A1D69B}" type="datetimeFigureOut">
              <a:rPr lang="en-US" smtClean="0"/>
              <a:t>5/26/2022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59AF11-B42B-4059-A0CC-DADAE0BE345D}" type="slidenum">
              <a:rPr lang="en-US" smtClean="0"/>
              <a:t>‹#›</a:t>
            </a:fld>
            <a:endParaRPr lang="en-US"/>
          </a:p>
        </p:txBody>
      </p:sp>
    </p:spTree>
    <p:extLst>
      <p:ext uri="{BB962C8B-B14F-4D97-AF65-F5344CB8AC3E}">
        <p14:creationId xmlns:p14="http://schemas.microsoft.com/office/powerpoint/2010/main" val="1175608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E1DC9EC-C3A8-4198-9DD4-12C386A1D69B}" type="datetimeFigureOut">
              <a:rPr lang="en-US" smtClean="0"/>
              <a:t>5/26/2022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59AF11-B42B-4059-A0CC-DADAE0BE345D}"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3334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FE1DC9EC-C3A8-4198-9DD4-12C386A1D69B}" type="datetimeFigureOut">
              <a:rPr lang="en-US" smtClean="0"/>
              <a:t>5/26/2022</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4559AF11-B42B-4059-A0CC-DADAE0BE345D}"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63684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FE1DC9EC-C3A8-4198-9DD4-12C386A1D69B}" type="datetimeFigureOut">
              <a:rPr lang="en-US" smtClean="0"/>
              <a:t>5/26/2022</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4559AF11-B42B-4059-A0CC-DADAE0BE345D}"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97316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9289C52-0B98-40A7-8E05-CAACC71BB633}"/>
              </a:ext>
            </a:extLst>
          </p:cNvPr>
          <p:cNvPicPr>
            <a:picLocks noChangeAspect="1"/>
          </p:cNvPicPr>
          <p:nvPr/>
        </p:nvPicPr>
        <p:blipFill>
          <a:blip r:embed="rId2"/>
          <a:stretch>
            <a:fillRect/>
          </a:stretch>
        </p:blipFill>
        <p:spPr>
          <a:xfrm>
            <a:off x="2402008" y="213332"/>
            <a:ext cx="6858594" cy="640135"/>
          </a:xfrm>
          <a:prstGeom prst="rect">
            <a:avLst/>
          </a:prstGeom>
        </p:spPr>
      </p:pic>
      <p:pic>
        <p:nvPicPr>
          <p:cNvPr id="5" name="Picture 4" descr="Logo, company name&#10;&#10;Description automatically generated">
            <a:extLst>
              <a:ext uri="{FF2B5EF4-FFF2-40B4-BE49-F238E27FC236}">
                <a16:creationId xmlns:a16="http://schemas.microsoft.com/office/drawing/2014/main" id="{F02E2251-1C73-4919-AC8E-C3778C7ED49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0133" y="0"/>
            <a:ext cx="1839377" cy="1311453"/>
          </a:xfrm>
          <a:prstGeom prst="rect">
            <a:avLst/>
          </a:prstGeom>
        </p:spPr>
      </p:pic>
      <p:pic>
        <p:nvPicPr>
          <p:cNvPr id="6" name="Picture 5" descr="Logo&#10;&#10;Description automatically generated">
            <a:extLst>
              <a:ext uri="{FF2B5EF4-FFF2-40B4-BE49-F238E27FC236}">
                <a16:creationId xmlns:a16="http://schemas.microsoft.com/office/drawing/2014/main" id="{C90DF5EE-E26D-46E2-BE3F-9F12ACFF984C}"/>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10672788" y="-78827"/>
            <a:ext cx="1519212" cy="1519212"/>
          </a:xfrm>
          <a:prstGeom prst="rect">
            <a:avLst/>
          </a:prstGeom>
        </p:spPr>
      </p:pic>
      <p:sp>
        <p:nvSpPr>
          <p:cNvPr id="7" name="TextBox 6">
            <a:extLst>
              <a:ext uri="{FF2B5EF4-FFF2-40B4-BE49-F238E27FC236}">
                <a16:creationId xmlns:a16="http://schemas.microsoft.com/office/drawing/2014/main" id="{5D877116-3A7D-4596-896A-06FF49E1F8BD}"/>
              </a:ext>
            </a:extLst>
          </p:cNvPr>
          <p:cNvSpPr txBox="1"/>
          <p:nvPr/>
        </p:nvSpPr>
        <p:spPr>
          <a:xfrm>
            <a:off x="302240" y="5215728"/>
            <a:ext cx="6100010" cy="923330"/>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BY : SALEM IBRAHIM OSMAN</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ID : 3799</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Email:salem_3799@limu.edu.ly</a:t>
            </a:r>
          </a:p>
        </p:txBody>
      </p:sp>
      <p:sp>
        <p:nvSpPr>
          <p:cNvPr id="9" name="TextBox 8">
            <a:extLst>
              <a:ext uri="{FF2B5EF4-FFF2-40B4-BE49-F238E27FC236}">
                <a16:creationId xmlns:a16="http://schemas.microsoft.com/office/drawing/2014/main" id="{DD67EB47-A728-4E1D-91CF-674DCB697009}"/>
              </a:ext>
            </a:extLst>
          </p:cNvPr>
          <p:cNvSpPr txBox="1"/>
          <p:nvPr/>
        </p:nvSpPr>
        <p:spPr>
          <a:xfrm>
            <a:off x="843454" y="2235272"/>
            <a:ext cx="7496981" cy="707886"/>
          </a:xfrm>
          <a:prstGeom prst="rect">
            <a:avLst/>
          </a:prstGeom>
          <a:noFill/>
        </p:spPr>
        <p:txBody>
          <a:bodyPr wrap="square">
            <a:spAutoFit/>
          </a:bodyPr>
          <a:lstStyle/>
          <a:p>
            <a:r>
              <a:rPr lang="en-US" sz="4000" dirty="0" smtClean="0"/>
              <a:t>The Concept </a:t>
            </a:r>
            <a:r>
              <a:rPr lang="en-US" sz="4000" dirty="0"/>
              <a:t>of Globalization</a:t>
            </a:r>
          </a:p>
        </p:txBody>
      </p:sp>
      <p:pic>
        <p:nvPicPr>
          <p:cNvPr id="10" name="Picture 9">
            <a:extLst>
              <a:ext uri="{FF2B5EF4-FFF2-40B4-BE49-F238E27FC236}">
                <a16:creationId xmlns:a16="http://schemas.microsoft.com/office/drawing/2014/main" id="{EF7AD3C5-945B-479C-80FE-EB319A00E743}"/>
              </a:ext>
            </a:extLst>
          </p:cNvPr>
          <p:cNvPicPr>
            <a:picLocks noChangeAspect="1"/>
          </p:cNvPicPr>
          <p:nvPr/>
        </p:nvPicPr>
        <p:blipFill>
          <a:blip r:embed="rId5"/>
          <a:stretch>
            <a:fillRect/>
          </a:stretch>
        </p:blipFill>
        <p:spPr>
          <a:xfrm>
            <a:off x="8164566" y="1440385"/>
            <a:ext cx="4027434" cy="4698673"/>
          </a:xfrm>
          <a:prstGeom prst="rect">
            <a:avLst/>
          </a:prstGeom>
        </p:spPr>
      </p:pic>
    </p:spTree>
    <p:extLst>
      <p:ext uri="{BB962C8B-B14F-4D97-AF65-F5344CB8AC3E}">
        <p14:creationId xmlns:p14="http://schemas.microsoft.com/office/powerpoint/2010/main" val="11619494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FAD72FA-5DFD-42E9-B0CE-6949E3AACD31}"/>
              </a:ext>
            </a:extLst>
          </p:cNvPr>
          <p:cNvSpPr txBox="1"/>
          <p:nvPr/>
        </p:nvSpPr>
        <p:spPr>
          <a:xfrm>
            <a:off x="1224951" y="1682006"/>
            <a:ext cx="6100010" cy="830997"/>
          </a:xfrm>
          <a:prstGeom prst="rect">
            <a:avLst/>
          </a:prstGeom>
          <a:noFill/>
        </p:spPr>
        <p:txBody>
          <a:bodyPr wrap="square">
            <a:spAutoFit/>
          </a:bodyPr>
          <a:lstStyle/>
          <a:p>
            <a:r>
              <a:rPr kumimoji="0" lang="en-US" sz="4800" b="0" i="0" u="none" strike="noStrike" kern="1200" cap="all" spc="0" normalizeH="0" baseline="0" noProof="0" dirty="0">
                <a:ln>
                  <a:noFill/>
                </a:ln>
                <a:solidFill>
                  <a:prstClr val="black"/>
                </a:solidFill>
                <a:effectLst/>
                <a:uLnTx/>
                <a:uFillTx/>
                <a:latin typeface="Gill Sans MT" panose="020B0502020104020203"/>
                <a:ea typeface="+mn-ea"/>
                <a:cs typeface="+mn-cs"/>
              </a:rPr>
              <a:t>Thank you .</a:t>
            </a:r>
            <a:endParaRPr lang="en-US" dirty="0"/>
          </a:p>
        </p:txBody>
      </p:sp>
      <p:sp>
        <p:nvSpPr>
          <p:cNvPr id="4" name="TextBox 3">
            <a:extLst>
              <a:ext uri="{FF2B5EF4-FFF2-40B4-BE49-F238E27FC236}">
                <a16:creationId xmlns:a16="http://schemas.microsoft.com/office/drawing/2014/main" id="{79A80656-0981-468C-8CC0-CC2EEC3C38ED}"/>
              </a:ext>
            </a:extLst>
          </p:cNvPr>
          <p:cNvSpPr txBox="1"/>
          <p:nvPr/>
        </p:nvSpPr>
        <p:spPr>
          <a:xfrm>
            <a:off x="1973074" y="3066080"/>
            <a:ext cx="6102626" cy="362920"/>
          </a:xfrm>
          <a:prstGeom prst="rect">
            <a:avLst/>
          </a:prstGeom>
          <a:noFill/>
        </p:spPr>
        <p:txBody>
          <a:bodyPr wrap="square">
            <a:spAutoFit/>
          </a:bodyPr>
          <a:lstStyle/>
          <a:p>
            <a:pPr marL="0" marR="0" lvl="0" indent="0" algn="l" defTabSz="914400" rtl="0" eaLnBrk="1" fontAlgn="auto" latinLnBrk="0" hangingPunct="1">
              <a:lnSpc>
                <a:spcPct val="120000"/>
              </a:lnSpc>
              <a:spcBef>
                <a:spcPts val="1000"/>
              </a:spcBef>
              <a:spcAft>
                <a:spcPts val="0"/>
              </a:spcAft>
              <a:buClr>
                <a:srgbClr val="B71E42"/>
              </a:buClr>
              <a:buSzPct val="100000"/>
              <a:buFont typeface="Arial" panose="020B0604020202020204" pitchFamily="34" charset="0"/>
              <a:buNone/>
              <a:tabLst/>
              <a:defRPr/>
            </a:pPr>
            <a:r>
              <a:rPr kumimoji="0" lang="en-US" sz="1600" b="0" i="0" u="none" strike="noStrike" kern="1200" cap="all" spc="0" normalizeH="0" baseline="0" noProof="0" dirty="0">
                <a:ln>
                  <a:noFill/>
                </a:ln>
                <a:solidFill>
                  <a:prstClr val="black"/>
                </a:solidFill>
                <a:effectLst/>
                <a:uLnTx/>
                <a:uFillTx/>
                <a:latin typeface="Gill Sans MT" panose="020B0502020104020203"/>
                <a:ea typeface="+mn-ea"/>
                <a:cs typeface="+mn-cs"/>
              </a:rPr>
              <a:t>Any questions!</a:t>
            </a:r>
          </a:p>
        </p:txBody>
      </p:sp>
      <p:pic>
        <p:nvPicPr>
          <p:cNvPr id="5" name="Graphic 4" descr="Smiling Face with No Fill">
            <a:extLst>
              <a:ext uri="{FF2B5EF4-FFF2-40B4-BE49-F238E27FC236}">
                <a16:creationId xmlns:a16="http://schemas.microsoft.com/office/drawing/2014/main" id="{AB202670-8260-475F-B53B-CF24D1450AE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833511" y="401427"/>
            <a:ext cx="4660762" cy="4660762"/>
          </a:xfrm>
          <a:prstGeom prst="rect">
            <a:avLst/>
          </a:prstGeom>
        </p:spPr>
      </p:pic>
    </p:spTree>
    <p:extLst>
      <p:ext uri="{BB962C8B-B14F-4D97-AF65-F5344CB8AC3E}">
        <p14:creationId xmlns:p14="http://schemas.microsoft.com/office/powerpoint/2010/main" val="1246363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9C720CD-D2A7-4DCA-B2E0-E119F079F4DB}"/>
              </a:ext>
            </a:extLst>
          </p:cNvPr>
          <p:cNvPicPr>
            <a:picLocks noChangeAspect="1"/>
          </p:cNvPicPr>
          <p:nvPr/>
        </p:nvPicPr>
        <p:blipFill>
          <a:blip r:embed="rId2"/>
          <a:stretch>
            <a:fillRect/>
          </a:stretch>
        </p:blipFill>
        <p:spPr>
          <a:xfrm>
            <a:off x="3302268" y="292405"/>
            <a:ext cx="3694496" cy="963251"/>
          </a:xfrm>
          <a:prstGeom prst="rect">
            <a:avLst/>
          </a:prstGeom>
        </p:spPr>
      </p:pic>
      <p:sp>
        <p:nvSpPr>
          <p:cNvPr id="3" name="TextBox 2">
            <a:extLst>
              <a:ext uri="{FF2B5EF4-FFF2-40B4-BE49-F238E27FC236}">
                <a16:creationId xmlns:a16="http://schemas.microsoft.com/office/drawing/2014/main" id="{ECDE5FEB-9DF9-409D-8039-F56B3CE6326A}"/>
              </a:ext>
            </a:extLst>
          </p:cNvPr>
          <p:cNvSpPr txBox="1"/>
          <p:nvPr/>
        </p:nvSpPr>
        <p:spPr>
          <a:xfrm>
            <a:off x="602553" y="1743696"/>
            <a:ext cx="6102626" cy="1938992"/>
          </a:xfrm>
          <a:prstGeom prst="rect">
            <a:avLst/>
          </a:prstGeom>
          <a:noFill/>
        </p:spPr>
        <p:txBody>
          <a:bodyPr wrap="square">
            <a:spAutoFit/>
          </a:bodyPr>
          <a:lstStyle/>
          <a:p>
            <a:pPr marL="342900" indent="-342900">
              <a:buFont typeface="Wingdings" panose="05000000000000000000" pitchFamily="2" charset="2"/>
              <a:buChar char="§"/>
            </a:pPr>
            <a:r>
              <a:rPr lang="en-US" sz="2400" dirty="0"/>
              <a:t>Definition.</a:t>
            </a:r>
            <a:endParaRPr lang="ar-MA" sz="2400" dirty="0"/>
          </a:p>
          <a:p>
            <a:pPr marL="342900" indent="-342900">
              <a:buFont typeface="Wingdings" panose="05000000000000000000" pitchFamily="2" charset="2"/>
              <a:buChar char="§"/>
            </a:pPr>
            <a:r>
              <a:rPr lang="en-US" sz="2400" dirty="0"/>
              <a:t>Advantages</a:t>
            </a:r>
            <a:r>
              <a:rPr lang="ar-MA" sz="2400" dirty="0"/>
              <a:t>.</a:t>
            </a:r>
          </a:p>
          <a:p>
            <a:pPr marL="342900" indent="-342900">
              <a:buFont typeface="Wingdings" panose="05000000000000000000" pitchFamily="2" charset="2"/>
              <a:buChar char="§"/>
            </a:pPr>
            <a:r>
              <a:rPr lang="en-US" sz="2400" dirty="0"/>
              <a:t>Dis</a:t>
            </a:r>
            <a:r>
              <a:rPr lang="en-US" sz="2400" b="0" i="0" dirty="0">
                <a:solidFill>
                  <a:srgbClr val="111111"/>
                </a:solidFill>
                <a:effectLst/>
                <a:latin typeface="Cabin-semi-bold"/>
              </a:rPr>
              <a:t>advantages.</a:t>
            </a:r>
            <a:endParaRPr lang="en-US" sz="2400" dirty="0"/>
          </a:p>
          <a:p>
            <a:pPr marL="342900" indent="-342900">
              <a:buFont typeface="Wingdings" panose="05000000000000000000" pitchFamily="2" charset="2"/>
              <a:buChar char="§"/>
            </a:pPr>
            <a:r>
              <a:rPr lang="en-US" sz="2400" dirty="0"/>
              <a:t>Conclusion.</a:t>
            </a:r>
          </a:p>
          <a:p>
            <a:pPr marL="342900" indent="-342900">
              <a:buFont typeface="Wingdings" panose="05000000000000000000" pitchFamily="2" charset="2"/>
              <a:buChar char="§"/>
            </a:pPr>
            <a:r>
              <a:rPr lang="en-US" sz="2400" dirty="0"/>
              <a:t>References.</a:t>
            </a:r>
          </a:p>
        </p:txBody>
      </p:sp>
      <p:pic>
        <p:nvPicPr>
          <p:cNvPr id="5" name="Picture 4">
            <a:extLst>
              <a:ext uri="{FF2B5EF4-FFF2-40B4-BE49-F238E27FC236}">
                <a16:creationId xmlns:a16="http://schemas.microsoft.com/office/drawing/2014/main" id="{8A77A56F-6299-4320-9E29-47D0501467DE}"/>
              </a:ext>
            </a:extLst>
          </p:cNvPr>
          <p:cNvPicPr>
            <a:picLocks noChangeAspect="1"/>
          </p:cNvPicPr>
          <p:nvPr/>
        </p:nvPicPr>
        <p:blipFill>
          <a:blip r:embed="rId3"/>
          <a:stretch>
            <a:fillRect/>
          </a:stretch>
        </p:blipFill>
        <p:spPr>
          <a:xfrm>
            <a:off x="6106361" y="1358131"/>
            <a:ext cx="6085639" cy="4065207"/>
          </a:xfrm>
          <a:prstGeom prst="rect">
            <a:avLst/>
          </a:prstGeom>
        </p:spPr>
      </p:pic>
      <p:sp>
        <p:nvSpPr>
          <p:cNvPr id="6" name="TextBox 5">
            <a:extLst>
              <a:ext uri="{FF2B5EF4-FFF2-40B4-BE49-F238E27FC236}">
                <a16:creationId xmlns:a16="http://schemas.microsoft.com/office/drawing/2014/main" id="{FA8CBAC3-10C6-4B68-92B5-F04EA6D1FB16}"/>
              </a:ext>
            </a:extLst>
          </p:cNvPr>
          <p:cNvSpPr txBox="1"/>
          <p:nvPr/>
        </p:nvSpPr>
        <p:spPr>
          <a:xfrm>
            <a:off x="5472364" y="5680545"/>
            <a:ext cx="6100010" cy="461665"/>
          </a:xfrm>
          <a:prstGeom prst="rect">
            <a:avLst/>
          </a:prstGeom>
          <a:noFill/>
        </p:spPr>
        <p:txBody>
          <a:bodyPr wrap="square">
            <a:spAutoFit/>
          </a:bodyPr>
          <a:lstStyle/>
          <a:p>
            <a:r>
              <a:rPr lang="en-US" sz="2400" dirty="0"/>
              <a:t>2</a:t>
            </a:r>
          </a:p>
        </p:txBody>
      </p:sp>
    </p:spTree>
    <p:extLst>
      <p:ext uri="{BB962C8B-B14F-4D97-AF65-F5344CB8AC3E}">
        <p14:creationId xmlns:p14="http://schemas.microsoft.com/office/powerpoint/2010/main" val="2390764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45CA8C9-15B9-4E07-AD82-A6EC07550FB4}"/>
              </a:ext>
            </a:extLst>
          </p:cNvPr>
          <p:cNvPicPr>
            <a:picLocks noChangeAspect="1"/>
          </p:cNvPicPr>
          <p:nvPr/>
        </p:nvPicPr>
        <p:blipFill>
          <a:blip r:embed="rId2"/>
          <a:stretch>
            <a:fillRect/>
          </a:stretch>
        </p:blipFill>
        <p:spPr>
          <a:xfrm>
            <a:off x="4869527" y="278887"/>
            <a:ext cx="1700931" cy="640135"/>
          </a:xfrm>
          <a:prstGeom prst="rect">
            <a:avLst/>
          </a:prstGeom>
        </p:spPr>
      </p:pic>
      <p:sp>
        <p:nvSpPr>
          <p:cNvPr id="4" name="TextBox 3">
            <a:extLst>
              <a:ext uri="{FF2B5EF4-FFF2-40B4-BE49-F238E27FC236}">
                <a16:creationId xmlns:a16="http://schemas.microsoft.com/office/drawing/2014/main" id="{620A66DC-F440-46BF-A0AD-D9C713FC0586}"/>
              </a:ext>
            </a:extLst>
          </p:cNvPr>
          <p:cNvSpPr txBox="1"/>
          <p:nvPr/>
        </p:nvSpPr>
        <p:spPr>
          <a:xfrm>
            <a:off x="320304" y="1744515"/>
            <a:ext cx="6101254" cy="2554545"/>
          </a:xfrm>
          <a:prstGeom prst="rect">
            <a:avLst/>
          </a:prstGeom>
          <a:noFill/>
        </p:spPr>
        <p:txBody>
          <a:bodyPr wrap="square">
            <a:spAutoFit/>
          </a:bodyPr>
          <a:lstStyle/>
          <a:p>
            <a:pPr algn="just"/>
            <a:r>
              <a:rPr lang="en-US" sz="2000" i="0" dirty="0">
                <a:solidFill>
                  <a:srgbClr val="1C2F49"/>
                </a:solidFill>
                <a:latin typeface="Montserrat" panose="020B0604020202020204" pitchFamily="2" charset="0"/>
              </a:rPr>
              <a:t>Globalization means the speedup of movements and exchanges (of human beings, goods, and services, capital, technologies or cultural practices) all over the planet. One of the effects of globalization is that it promotes and increases interactions between different regions and populations around the globe</a:t>
            </a:r>
            <a:r>
              <a:rPr lang="en-US" i="0" dirty="0">
                <a:solidFill>
                  <a:srgbClr val="1C2F49"/>
                </a:solidFill>
                <a:latin typeface="Montserrat" panose="020B0604020202020204" pitchFamily="2" charset="0"/>
              </a:rPr>
              <a:t>.</a:t>
            </a:r>
            <a:endParaRPr lang="en-US" dirty="0"/>
          </a:p>
        </p:txBody>
      </p:sp>
      <p:pic>
        <p:nvPicPr>
          <p:cNvPr id="6" name="Picture 5">
            <a:extLst>
              <a:ext uri="{FF2B5EF4-FFF2-40B4-BE49-F238E27FC236}">
                <a16:creationId xmlns:a16="http://schemas.microsoft.com/office/drawing/2014/main" id="{DA72D1A1-F998-494C-A7BD-83E80204D471}"/>
              </a:ext>
            </a:extLst>
          </p:cNvPr>
          <p:cNvPicPr>
            <a:picLocks noChangeAspect="1"/>
          </p:cNvPicPr>
          <p:nvPr/>
        </p:nvPicPr>
        <p:blipFill>
          <a:blip r:embed="rId3"/>
          <a:stretch>
            <a:fillRect/>
          </a:stretch>
        </p:blipFill>
        <p:spPr>
          <a:xfrm>
            <a:off x="6986775" y="1634157"/>
            <a:ext cx="5205225" cy="3178886"/>
          </a:xfrm>
          <a:prstGeom prst="rect">
            <a:avLst/>
          </a:prstGeom>
        </p:spPr>
      </p:pic>
      <p:sp>
        <p:nvSpPr>
          <p:cNvPr id="7" name="TextBox 6">
            <a:extLst>
              <a:ext uri="{FF2B5EF4-FFF2-40B4-BE49-F238E27FC236}">
                <a16:creationId xmlns:a16="http://schemas.microsoft.com/office/drawing/2014/main" id="{15F711AB-DA92-44E9-B325-4D30398E7DA8}"/>
              </a:ext>
            </a:extLst>
          </p:cNvPr>
          <p:cNvSpPr txBox="1"/>
          <p:nvPr/>
        </p:nvSpPr>
        <p:spPr>
          <a:xfrm>
            <a:off x="5504447" y="5694683"/>
            <a:ext cx="6100010" cy="461665"/>
          </a:xfrm>
          <a:prstGeom prst="rect">
            <a:avLst/>
          </a:prstGeom>
          <a:noFill/>
        </p:spPr>
        <p:txBody>
          <a:bodyPr wrap="square">
            <a:spAutoFit/>
          </a:bodyPr>
          <a:lstStyle/>
          <a:p>
            <a:r>
              <a:rPr lang="en-US" sz="2400" dirty="0"/>
              <a:t>3</a:t>
            </a:r>
          </a:p>
        </p:txBody>
      </p:sp>
    </p:spTree>
    <p:extLst>
      <p:ext uri="{BB962C8B-B14F-4D97-AF65-F5344CB8AC3E}">
        <p14:creationId xmlns:p14="http://schemas.microsoft.com/office/powerpoint/2010/main" val="2911478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A0AE78D-5B46-4604-B5CB-12376A46E4D1}"/>
              </a:ext>
            </a:extLst>
          </p:cNvPr>
          <p:cNvSpPr txBox="1"/>
          <p:nvPr/>
        </p:nvSpPr>
        <p:spPr>
          <a:xfrm>
            <a:off x="4800601" y="63641"/>
            <a:ext cx="6101254" cy="584775"/>
          </a:xfrm>
          <a:prstGeom prst="rect">
            <a:avLst/>
          </a:prstGeom>
          <a:noFill/>
        </p:spPr>
        <p:txBody>
          <a:bodyPr wrap="square">
            <a:spAutoFit/>
          </a:bodyPr>
          <a:lstStyle/>
          <a:p>
            <a:r>
              <a:rPr lang="en-US" sz="3200" dirty="0"/>
              <a:t>Advantages</a:t>
            </a:r>
          </a:p>
        </p:txBody>
      </p:sp>
      <p:sp>
        <p:nvSpPr>
          <p:cNvPr id="6" name="TextBox 5">
            <a:extLst>
              <a:ext uri="{FF2B5EF4-FFF2-40B4-BE49-F238E27FC236}">
                <a16:creationId xmlns:a16="http://schemas.microsoft.com/office/drawing/2014/main" id="{5D8FDA29-35D5-4831-98F5-2ABC3C51CE34}"/>
              </a:ext>
            </a:extLst>
          </p:cNvPr>
          <p:cNvSpPr txBox="1"/>
          <p:nvPr/>
        </p:nvSpPr>
        <p:spPr>
          <a:xfrm>
            <a:off x="402022" y="889258"/>
            <a:ext cx="6101254" cy="1200329"/>
          </a:xfrm>
          <a:prstGeom prst="rect">
            <a:avLst/>
          </a:prstGeom>
          <a:noFill/>
        </p:spPr>
        <p:txBody>
          <a:bodyPr wrap="square">
            <a:spAutoFit/>
          </a:bodyPr>
          <a:lstStyle/>
          <a:p>
            <a:pPr algn="just"/>
            <a:r>
              <a:rPr lang="en-US" dirty="0"/>
              <a:t>1 Proponents of globalization believe it allows developing countries to catch up to industrialized nations through increased manufacturing, diversification, economic expansion, and improvements in standards of living.</a:t>
            </a:r>
          </a:p>
        </p:txBody>
      </p:sp>
      <p:sp>
        <p:nvSpPr>
          <p:cNvPr id="8" name="TextBox 7">
            <a:extLst>
              <a:ext uri="{FF2B5EF4-FFF2-40B4-BE49-F238E27FC236}">
                <a16:creationId xmlns:a16="http://schemas.microsoft.com/office/drawing/2014/main" id="{03F398C7-11A8-4B43-997C-4BA3F4C38887}"/>
              </a:ext>
            </a:extLst>
          </p:cNvPr>
          <p:cNvSpPr txBox="1"/>
          <p:nvPr/>
        </p:nvSpPr>
        <p:spPr>
          <a:xfrm>
            <a:off x="402022" y="2420306"/>
            <a:ext cx="6101254" cy="1200329"/>
          </a:xfrm>
          <a:prstGeom prst="rect">
            <a:avLst/>
          </a:prstGeom>
          <a:noFill/>
        </p:spPr>
        <p:txBody>
          <a:bodyPr wrap="square">
            <a:spAutoFit/>
          </a:bodyPr>
          <a:lstStyle/>
          <a:p>
            <a:pPr algn="just"/>
            <a:r>
              <a:rPr lang="en-US" dirty="0"/>
              <a:t>2 Outsourcing by companies brings jobs and technology to creating countries, which help them to develop their economies. Trade activities increase cross-border trading by removing supply-side and trade-related constraints.</a:t>
            </a:r>
          </a:p>
        </p:txBody>
      </p:sp>
      <p:sp>
        <p:nvSpPr>
          <p:cNvPr id="10" name="TextBox 9">
            <a:extLst>
              <a:ext uri="{FF2B5EF4-FFF2-40B4-BE49-F238E27FC236}">
                <a16:creationId xmlns:a16="http://schemas.microsoft.com/office/drawing/2014/main" id="{776A6D40-3AFC-46E8-BAB4-981BE842D1F7}"/>
              </a:ext>
            </a:extLst>
          </p:cNvPr>
          <p:cNvSpPr txBox="1"/>
          <p:nvPr/>
        </p:nvSpPr>
        <p:spPr>
          <a:xfrm>
            <a:off x="402022" y="3869358"/>
            <a:ext cx="6101254" cy="1200329"/>
          </a:xfrm>
          <a:prstGeom prst="rect">
            <a:avLst/>
          </a:prstGeom>
          <a:noFill/>
        </p:spPr>
        <p:txBody>
          <a:bodyPr wrap="square">
            <a:spAutoFit/>
          </a:bodyPr>
          <a:lstStyle/>
          <a:p>
            <a:pPr algn="just"/>
            <a:r>
              <a:rPr lang="en-US" dirty="0"/>
              <a:t>3 Globalization has progressed social equity on an international scale as well, and advocates report that it has focused attention on human rights around the world that might have something else been ignored on a large scale.</a:t>
            </a:r>
          </a:p>
        </p:txBody>
      </p:sp>
      <p:pic>
        <p:nvPicPr>
          <p:cNvPr id="11" name="Picture 10">
            <a:extLst>
              <a:ext uri="{FF2B5EF4-FFF2-40B4-BE49-F238E27FC236}">
                <a16:creationId xmlns:a16="http://schemas.microsoft.com/office/drawing/2014/main" id="{7A84802C-CEDE-4923-8ED4-E7E1DB4436B8}"/>
              </a:ext>
            </a:extLst>
          </p:cNvPr>
          <p:cNvPicPr>
            <a:picLocks noChangeAspect="1"/>
          </p:cNvPicPr>
          <p:nvPr/>
        </p:nvPicPr>
        <p:blipFill>
          <a:blip r:embed="rId2"/>
          <a:stretch>
            <a:fillRect/>
          </a:stretch>
        </p:blipFill>
        <p:spPr>
          <a:xfrm>
            <a:off x="6832575" y="1454846"/>
            <a:ext cx="5359425" cy="3014677"/>
          </a:xfrm>
          <a:prstGeom prst="rect">
            <a:avLst/>
          </a:prstGeom>
        </p:spPr>
      </p:pic>
      <p:sp>
        <p:nvSpPr>
          <p:cNvPr id="9" name="TextBox 8">
            <a:extLst>
              <a:ext uri="{FF2B5EF4-FFF2-40B4-BE49-F238E27FC236}">
                <a16:creationId xmlns:a16="http://schemas.microsoft.com/office/drawing/2014/main" id="{1A5CA9CC-676A-489D-B9CA-886E83A7B069}"/>
              </a:ext>
            </a:extLst>
          </p:cNvPr>
          <p:cNvSpPr txBox="1"/>
          <p:nvPr/>
        </p:nvSpPr>
        <p:spPr>
          <a:xfrm>
            <a:off x="5271836" y="5673740"/>
            <a:ext cx="6100010" cy="461665"/>
          </a:xfrm>
          <a:prstGeom prst="rect">
            <a:avLst/>
          </a:prstGeom>
          <a:noFill/>
        </p:spPr>
        <p:txBody>
          <a:bodyPr wrap="square">
            <a:spAutoFit/>
          </a:bodyPr>
          <a:lstStyle/>
          <a:p>
            <a:r>
              <a:rPr lang="en-US" sz="2400" dirty="0"/>
              <a:t>4</a:t>
            </a:r>
          </a:p>
        </p:txBody>
      </p:sp>
    </p:spTree>
    <p:extLst>
      <p:ext uri="{BB962C8B-B14F-4D97-AF65-F5344CB8AC3E}">
        <p14:creationId xmlns:p14="http://schemas.microsoft.com/office/powerpoint/2010/main" val="3366767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55CB8F8-B571-4295-BDB7-1A017D4BC7F1}"/>
              </a:ext>
            </a:extLst>
          </p:cNvPr>
          <p:cNvSpPr txBox="1"/>
          <p:nvPr/>
        </p:nvSpPr>
        <p:spPr>
          <a:xfrm>
            <a:off x="4564117" y="79406"/>
            <a:ext cx="6101254" cy="523220"/>
          </a:xfrm>
          <a:prstGeom prst="rect">
            <a:avLst/>
          </a:prstGeom>
          <a:noFill/>
        </p:spPr>
        <p:txBody>
          <a:bodyPr wrap="square">
            <a:spAutoFit/>
          </a:bodyPr>
          <a:lstStyle/>
          <a:p>
            <a:r>
              <a:rPr lang="en-US" sz="2800" dirty="0"/>
              <a:t>Dis</a:t>
            </a:r>
            <a:r>
              <a:rPr lang="en-US" sz="2800" b="0" i="0" dirty="0">
                <a:solidFill>
                  <a:srgbClr val="111111"/>
                </a:solidFill>
                <a:effectLst/>
                <a:latin typeface="Cabin-semi-bold"/>
              </a:rPr>
              <a:t>advantages</a:t>
            </a:r>
            <a:endParaRPr lang="en-US" sz="2800" dirty="0"/>
          </a:p>
        </p:txBody>
      </p:sp>
      <p:sp>
        <p:nvSpPr>
          <p:cNvPr id="5" name="TextBox 4">
            <a:extLst>
              <a:ext uri="{FF2B5EF4-FFF2-40B4-BE49-F238E27FC236}">
                <a16:creationId xmlns:a16="http://schemas.microsoft.com/office/drawing/2014/main" id="{37D2AAAB-86B8-44CF-B53E-7E3FC3602768}"/>
              </a:ext>
            </a:extLst>
          </p:cNvPr>
          <p:cNvSpPr txBox="1"/>
          <p:nvPr/>
        </p:nvSpPr>
        <p:spPr>
          <a:xfrm>
            <a:off x="559676" y="1305001"/>
            <a:ext cx="6101254" cy="2031325"/>
          </a:xfrm>
          <a:prstGeom prst="rect">
            <a:avLst/>
          </a:prstGeom>
          <a:noFill/>
        </p:spPr>
        <p:txBody>
          <a:bodyPr wrap="square">
            <a:spAutoFit/>
          </a:bodyPr>
          <a:lstStyle/>
          <a:p>
            <a:pPr algn="just"/>
            <a:r>
              <a:rPr lang="en-US" dirty="0"/>
              <a:t>1 One clear result of globalization is that an economic downturn in one country can make a domino effect through its trade partners. For example, the 2008 financial crisis had a severe affect on Portugal, Ireland, Greece, and Spain. All these countries were members of the European Union, which had to step in to bail out debt-laden nations, which were from that point known by the acronym PIGS.</a:t>
            </a:r>
          </a:p>
        </p:txBody>
      </p:sp>
      <p:sp>
        <p:nvSpPr>
          <p:cNvPr id="7" name="TextBox 6">
            <a:extLst>
              <a:ext uri="{FF2B5EF4-FFF2-40B4-BE49-F238E27FC236}">
                <a16:creationId xmlns:a16="http://schemas.microsoft.com/office/drawing/2014/main" id="{8280BEA8-F765-4B67-B8A1-F7F9AC1FFD03}"/>
              </a:ext>
            </a:extLst>
          </p:cNvPr>
          <p:cNvSpPr txBox="1"/>
          <p:nvPr/>
        </p:nvSpPr>
        <p:spPr>
          <a:xfrm>
            <a:off x="559676" y="3938652"/>
            <a:ext cx="6101254" cy="1200329"/>
          </a:xfrm>
          <a:prstGeom prst="rect">
            <a:avLst/>
          </a:prstGeom>
          <a:noFill/>
        </p:spPr>
        <p:txBody>
          <a:bodyPr wrap="square">
            <a:spAutoFit/>
          </a:bodyPr>
          <a:lstStyle/>
          <a:p>
            <a:pPr algn="just"/>
            <a:r>
              <a:rPr lang="en-US" dirty="0"/>
              <a:t>2 Globalization detractors contend that it has made a concentration of wealth and power in the hands of a small corporate elite that can gobble up smaller competitors around the globe.</a:t>
            </a:r>
          </a:p>
        </p:txBody>
      </p:sp>
      <p:pic>
        <p:nvPicPr>
          <p:cNvPr id="13" name="Picture 12">
            <a:extLst>
              <a:ext uri="{FF2B5EF4-FFF2-40B4-BE49-F238E27FC236}">
                <a16:creationId xmlns:a16="http://schemas.microsoft.com/office/drawing/2014/main" id="{B5AA0284-1FBB-40BB-AA74-AF9BDF17AE8D}"/>
              </a:ext>
            </a:extLst>
          </p:cNvPr>
          <p:cNvPicPr>
            <a:picLocks noChangeAspect="1"/>
          </p:cNvPicPr>
          <p:nvPr/>
        </p:nvPicPr>
        <p:blipFill>
          <a:blip r:embed="rId2"/>
          <a:stretch>
            <a:fillRect/>
          </a:stretch>
        </p:blipFill>
        <p:spPr>
          <a:xfrm>
            <a:off x="7683719" y="1174859"/>
            <a:ext cx="4508281" cy="4508281"/>
          </a:xfrm>
          <a:prstGeom prst="rect">
            <a:avLst/>
          </a:prstGeom>
        </p:spPr>
      </p:pic>
      <p:sp>
        <p:nvSpPr>
          <p:cNvPr id="8" name="TextBox 7">
            <a:extLst>
              <a:ext uri="{FF2B5EF4-FFF2-40B4-BE49-F238E27FC236}">
                <a16:creationId xmlns:a16="http://schemas.microsoft.com/office/drawing/2014/main" id="{85B5F255-1C20-4344-84F2-C208B93E6FC7}"/>
              </a:ext>
            </a:extLst>
          </p:cNvPr>
          <p:cNvSpPr txBox="1"/>
          <p:nvPr/>
        </p:nvSpPr>
        <p:spPr>
          <a:xfrm>
            <a:off x="5135478" y="5645410"/>
            <a:ext cx="6100010" cy="461665"/>
          </a:xfrm>
          <a:prstGeom prst="rect">
            <a:avLst/>
          </a:prstGeom>
          <a:noFill/>
        </p:spPr>
        <p:txBody>
          <a:bodyPr wrap="square">
            <a:spAutoFit/>
          </a:bodyPr>
          <a:lstStyle/>
          <a:p>
            <a:r>
              <a:rPr lang="en-US" sz="2400" dirty="0"/>
              <a:t>5</a:t>
            </a:r>
          </a:p>
        </p:txBody>
      </p:sp>
    </p:spTree>
    <p:extLst>
      <p:ext uri="{BB962C8B-B14F-4D97-AF65-F5344CB8AC3E}">
        <p14:creationId xmlns:p14="http://schemas.microsoft.com/office/powerpoint/2010/main" val="2366456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FF92C32-D6C4-447F-BDF3-A87D92D7B53E}"/>
              </a:ext>
            </a:extLst>
          </p:cNvPr>
          <p:cNvSpPr txBox="1"/>
          <p:nvPr/>
        </p:nvSpPr>
        <p:spPr>
          <a:xfrm>
            <a:off x="465083" y="3361326"/>
            <a:ext cx="6101254" cy="1200329"/>
          </a:xfrm>
          <a:prstGeom prst="rect">
            <a:avLst/>
          </a:prstGeom>
          <a:noFill/>
        </p:spPr>
        <p:txBody>
          <a:bodyPr wrap="square">
            <a:spAutoFit/>
          </a:bodyPr>
          <a:lstStyle/>
          <a:p>
            <a:pPr algn="just"/>
            <a:r>
              <a:rPr lang="en-US" dirty="0"/>
              <a:t>4 For better and worse, globalization has also expanded homogenization. Starbucks, Nike, dominate commercial space in many nations. The sheer size and reach of the U.S. have made the cultural trade among nations largely a one-sided affair.</a:t>
            </a:r>
          </a:p>
        </p:txBody>
      </p:sp>
      <p:sp>
        <p:nvSpPr>
          <p:cNvPr id="5" name="TextBox 4">
            <a:extLst>
              <a:ext uri="{FF2B5EF4-FFF2-40B4-BE49-F238E27FC236}">
                <a16:creationId xmlns:a16="http://schemas.microsoft.com/office/drawing/2014/main" id="{45CA7C89-5BAB-4201-9B67-14EE27DF4AAB}"/>
              </a:ext>
            </a:extLst>
          </p:cNvPr>
          <p:cNvSpPr txBox="1"/>
          <p:nvPr/>
        </p:nvSpPr>
        <p:spPr>
          <a:xfrm>
            <a:off x="465083" y="1839549"/>
            <a:ext cx="6101254" cy="1200329"/>
          </a:xfrm>
          <a:prstGeom prst="rect">
            <a:avLst/>
          </a:prstGeom>
          <a:noFill/>
        </p:spPr>
        <p:txBody>
          <a:bodyPr wrap="square">
            <a:spAutoFit/>
          </a:bodyPr>
          <a:lstStyle/>
          <a:p>
            <a:pPr algn="just"/>
            <a:r>
              <a:rPr lang="en-US" dirty="0"/>
              <a:t>3 Globalization has become a polarizing issue in the U.S. with the vanishing of entire industries to new locations abroad. It's seen as a major factor in the economic pressure on the middle class.</a:t>
            </a:r>
          </a:p>
        </p:txBody>
      </p:sp>
      <p:sp>
        <p:nvSpPr>
          <p:cNvPr id="6" name="TextBox 5">
            <a:extLst>
              <a:ext uri="{FF2B5EF4-FFF2-40B4-BE49-F238E27FC236}">
                <a16:creationId xmlns:a16="http://schemas.microsoft.com/office/drawing/2014/main" id="{86C8B498-8DAE-4C9B-879D-223A76980CEF}"/>
              </a:ext>
            </a:extLst>
          </p:cNvPr>
          <p:cNvSpPr txBox="1"/>
          <p:nvPr/>
        </p:nvSpPr>
        <p:spPr>
          <a:xfrm>
            <a:off x="4564117" y="79406"/>
            <a:ext cx="6101254" cy="523220"/>
          </a:xfrm>
          <a:prstGeom prst="rect">
            <a:avLst/>
          </a:prstGeom>
          <a:noFill/>
        </p:spPr>
        <p:txBody>
          <a:bodyPr wrap="square">
            <a:spAutoFit/>
          </a:bodyPr>
          <a:lstStyle/>
          <a:p>
            <a:r>
              <a:rPr lang="en-US" sz="2800" dirty="0"/>
              <a:t>Dis</a:t>
            </a:r>
            <a:r>
              <a:rPr lang="en-US" sz="2800" b="0" i="0" dirty="0">
                <a:solidFill>
                  <a:srgbClr val="111111"/>
                </a:solidFill>
                <a:effectLst/>
                <a:latin typeface="Cabin-semi-bold"/>
              </a:rPr>
              <a:t>advantages</a:t>
            </a:r>
            <a:endParaRPr lang="en-US" sz="2800" dirty="0"/>
          </a:p>
        </p:txBody>
      </p:sp>
      <p:pic>
        <p:nvPicPr>
          <p:cNvPr id="7" name="Picture 6">
            <a:extLst>
              <a:ext uri="{FF2B5EF4-FFF2-40B4-BE49-F238E27FC236}">
                <a16:creationId xmlns:a16="http://schemas.microsoft.com/office/drawing/2014/main" id="{534A8D48-EF8B-416E-8091-31929AF0CC80}"/>
              </a:ext>
            </a:extLst>
          </p:cNvPr>
          <p:cNvPicPr>
            <a:picLocks noChangeAspect="1"/>
          </p:cNvPicPr>
          <p:nvPr/>
        </p:nvPicPr>
        <p:blipFill>
          <a:blip r:embed="rId2"/>
          <a:stretch>
            <a:fillRect/>
          </a:stretch>
        </p:blipFill>
        <p:spPr>
          <a:xfrm>
            <a:off x="7099235" y="1839549"/>
            <a:ext cx="5092765" cy="2866458"/>
          </a:xfrm>
          <a:prstGeom prst="rect">
            <a:avLst/>
          </a:prstGeom>
        </p:spPr>
      </p:pic>
      <p:sp>
        <p:nvSpPr>
          <p:cNvPr id="8" name="TextBox 7">
            <a:extLst>
              <a:ext uri="{FF2B5EF4-FFF2-40B4-BE49-F238E27FC236}">
                <a16:creationId xmlns:a16="http://schemas.microsoft.com/office/drawing/2014/main" id="{27020EC9-032D-4AC0-99EC-8B0643DC9821}"/>
              </a:ext>
            </a:extLst>
          </p:cNvPr>
          <p:cNvSpPr txBox="1"/>
          <p:nvPr/>
        </p:nvSpPr>
        <p:spPr>
          <a:xfrm>
            <a:off x="5384132" y="5712097"/>
            <a:ext cx="6100010" cy="461665"/>
          </a:xfrm>
          <a:prstGeom prst="rect">
            <a:avLst/>
          </a:prstGeom>
          <a:noFill/>
        </p:spPr>
        <p:txBody>
          <a:bodyPr wrap="square">
            <a:spAutoFit/>
          </a:bodyPr>
          <a:lstStyle/>
          <a:p>
            <a:r>
              <a:rPr lang="en-US" sz="2400" dirty="0"/>
              <a:t>6</a:t>
            </a:r>
          </a:p>
        </p:txBody>
      </p:sp>
    </p:spTree>
    <p:extLst>
      <p:ext uri="{BB962C8B-B14F-4D97-AF65-F5344CB8AC3E}">
        <p14:creationId xmlns:p14="http://schemas.microsoft.com/office/powerpoint/2010/main" val="458321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25B644F-1DC6-4E69-8FAA-292F30484550}"/>
              </a:ext>
            </a:extLst>
          </p:cNvPr>
          <p:cNvSpPr txBox="1"/>
          <p:nvPr/>
        </p:nvSpPr>
        <p:spPr>
          <a:xfrm>
            <a:off x="3200402" y="197647"/>
            <a:ext cx="6101254" cy="523220"/>
          </a:xfrm>
          <a:prstGeom prst="rect">
            <a:avLst/>
          </a:prstGeom>
          <a:noFill/>
        </p:spPr>
        <p:txBody>
          <a:bodyPr wrap="square">
            <a:spAutoFit/>
          </a:bodyPr>
          <a:lstStyle/>
          <a:p>
            <a:pPr algn="l"/>
            <a:r>
              <a:rPr lang="en-US" sz="2800" b="0" i="0" dirty="0">
                <a:solidFill>
                  <a:srgbClr val="111111"/>
                </a:solidFill>
                <a:effectLst/>
                <a:latin typeface="Cabin-semi-bold"/>
              </a:rPr>
              <a:t>Is Globalization Good or Bad?</a:t>
            </a:r>
          </a:p>
        </p:txBody>
      </p:sp>
      <p:sp>
        <p:nvSpPr>
          <p:cNvPr id="5" name="TextBox 4">
            <a:extLst>
              <a:ext uri="{FF2B5EF4-FFF2-40B4-BE49-F238E27FC236}">
                <a16:creationId xmlns:a16="http://schemas.microsoft.com/office/drawing/2014/main" id="{D6B36E16-0E57-4ADE-882C-A49D179F79EA}"/>
              </a:ext>
            </a:extLst>
          </p:cNvPr>
          <p:cNvSpPr txBox="1"/>
          <p:nvPr/>
        </p:nvSpPr>
        <p:spPr>
          <a:xfrm>
            <a:off x="1190297" y="1680876"/>
            <a:ext cx="9167647" cy="2862322"/>
          </a:xfrm>
          <a:prstGeom prst="rect">
            <a:avLst/>
          </a:prstGeom>
          <a:noFill/>
        </p:spPr>
        <p:txBody>
          <a:bodyPr wrap="square">
            <a:spAutoFit/>
          </a:bodyPr>
          <a:lstStyle/>
          <a:p>
            <a:pPr algn="just"/>
            <a:r>
              <a:rPr lang="en-US" sz="2000" dirty="0"/>
              <a:t>Proponents of globalization will point to the dramatic decrease in poverty that has taken place all through the world over the past a few decades, which many economists attribute in part to increased trade and investment between nations. Additionally, they will argue that globalization has allowed products and services such as phones, airplanes, and information technology to be spread far more widely all through the world. On the other hand, critics of globalization will point to the negative impact it has had on specific nations’ industries, which might face increased competition from international firms. Globalization can also have negative environmental impacts due to economic development, industrialization, and international travel.</a:t>
            </a:r>
          </a:p>
        </p:txBody>
      </p:sp>
      <p:sp>
        <p:nvSpPr>
          <p:cNvPr id="6" name="TextBox 5">
            <a:extLst>
              <a:ext uri="{FF2B5EF4-FFF2-40B4-BE49-F238E27FC236}">
                <a16:creationId xmlns:a16="http://schemas.microsoft.com/office/drawing/2014/main" id="{B6DFADD3-F3CE-4B55-84B1-F89C576F4DD5}"/>
              </a:ext>
            </a:extLst>
          </p:cNvPr>
          <p:cNvSpPr txBox="1"/>
          <p:nvPr/>
        </p:nvSpPr>
        <p:spPr>
          <a:xfrm>
            <a:off x="5306824" y="5679765"/>
            <a:ext cx="6100010" cy="461665"/>
          </a:xfrm>
          <a:prstGeom prst="rect">
            <a:avLst/>
          </a:prstGeom>
          <a:noFill/>
        </p:spPr>
        <p:txBody>
          <a:bodyPr wrap="square">
            <a:spAutoFit/>
          </a:bodyPr>
          <a:lstStyle/>
          <a:p>
            <a:r>
              <a:rPr lang="en-US" sz="2400" dirty="0"/>
              <a:t>7</a:t>
            </a:r>
          </a:p>
        </p:txBody>
      </p:sp>
    </p:spTree>
    <p:extLst>
      <p:ext uri="{BB962C8B-B14F-4D97-AF65-F5344CB8AC3E}">
        <p14:creationId xmlns:p14="http://schemas.microsoft.com/office/powerpoint/2010/main" val="3323884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DA4990B-503A-41B9-93CC-1D098B576F7D}"/>
              </a:ext>
            </a:extLst>
          </p:cNvPr>
          <p:cNvSpPr txBox="1"/>
          <p:nvPr/>
        </p:nvSpPr>
        <p:spPr>
          <a:xfrm>
            <a:off x="2664373" y="2044502"/>
            <a:ext cx="6101254" cy="1938992"/>
          </a:xfrm>
          <a:prstGeom prst="rect">
            <a:avLst/>
          </a:prstGeom>
          <a:noFill/>
        </p:spPr>
        <p:txBody>
          <a:bodyPr wrap="square">
            <a:spAutoFit/>
          </a:bodyPr>
          <a:lstStyle/>
          <a:p>
            <a:pPr algn="just"/>
            <a:r>
              <a:rPr lang="en-US" sz="2400" b="0" i="0" dirty="0">
                <a:solidFill>
                  <a:srgbClr val="111111"/>
                </a:solidFill>
                <a:effectLst/>
                <a:latin typeface="SourceSansPro"/>
              </a:rPr>
              <a:t>Globalization is important because it is one of the most powerful forces affecting the modern world, so much so that it can be difficult to make sense of the world without understanding globalization.</a:t>
            </a:r>
            <a:endParaRPr lang="en-US" sz="2400" dirty="0"/>
          </a:p>
        </p:txBody>
      </p:sp>
      <p:sp>
        <p:nvSpPr>
          <p:cNvPr id="5" name="TextBox 4">
            <a:extLst>
              <a:ext uri="{FF2B5EF4-FFF2-40B4-BE49-F238E27FC236}">
                <a16:creationId xmlns:a16="http://schemas.microsoft.com/office/drawing/2014/main" id="{066EBA8A-8A29-433E-8C6C-DA98F543B93B}"/>
              </a:ext>
            </a:extLst>
          </p:cNvPr>
          <p:cNvSpPr txBox="1"/>
          <p:nvPr/>
        </p:nvSpPr>
        <p:spPr>
          <a:xfrm>
            <a:off x="4516822" y="214542"/>
            <a:ext cx="6101254" cy="523220"/>
          </a:xfrm>
          <a:prstGeom prst="rect">
            <a:avLst/>
          </a:prstGeom>
          <a:noFill/>
        </p:spPr>
        <p:txBody>
          <a:bodyPr wrap="square">
            <a:spAutoFit/>
          </a:bodyPr>
          <a:lstStyle/>
          <a:p>
            <a:r>
              <a:rPr kumimoji="0" lang="en-US" sz="2800" b="0" i="0" u="none" strike="noStrike" kern="1200" cap="none" spc="0" normalizeH="0" baseline="0" noProof="0" dirty="0">
                <a:ln>
                  <a:noFill/>
                </a:ln>
                <a:solidFill>
                  <a:prstClr val="black"/>
                </a:solidFill>
                <a:effectLst/>
                <a:uLnTx/>
                <a:uFillTx/>
                <a:latin typeface="Gill Sans MT" panose="020B0502020104020203"/>
                <a:ea typeface="+mn-ea"/>
                <a:cs typeface="+mn-cs"/>
              </a:rPr>
              <a:t>Conclusion</a:t>
            </a:r>
            <a:endParaRPr lang="en-US" sz="2800" dirty="0"/>
          </a:p>
        </p:txBody>
      </p:sp>
      <p:sp>
        <p:nvSpPr>
          <p:cNvPr id="6" name="TextBox 5">
            <a:extLst>
              <a:ext uri="{FF2B5EF4-FFF2-40B4-BE49-F238E27FC236}">
                <a16:creationId xmlns:a16="http://schemas.microsoft.com/office/drawing/2014/main" id="{400BD380-849F-4C02-A904-0934214139EF}"/>
              </a:ext>
            </a:extLst>
          </p:cNvPr>
          <p:cNvSpPr txBox="1"/>
          <p:nvPr/>
        </p:nvSpPr>
        <p:spPr>
          <a:xfrm>
            <a:off x="5115911" y="5628868"/>
            <a:ext cx="6101254" cy="461665"/>
          </a:xfrm>
          <a:prstGeom prst="rect">
            <a:avLst/>
          </a:prstGeom>
          <a:noFill/>
        </p:spPr>
        <p:txBody>
          <a:bodyPr wrap="square">
            <a:spAutoFit/>
          </a:bodyPr>
          <a:lstStyle/>
          <a:p>
            <a:r>
              <a:rPr lang="en-US" sz="2400" dirty="0"/>
              <a:t>8</a:t>
            </a:r>
          </a:p>
        </p:txBody>
      </p:sp>
    </p:spTree>
    <p:extLst>
      <p:ext uri="{BB962C8B-B14F-4D97-AF65-F5344CB8AC3E}">
        <p14:creationId xmlns:p14="http://schemas.microsoft.com/office/powerpoint/2010/main" val="1240864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41735D8-0F4F-4B15-876A-9870F25F9458}"/>
              </a:ext>
            </a:extLst>
          </p:cNvPr>
          <p:cNvPicPr>
            <a:picLocks noChangeAspect="1"/>
          </p:cNvPicPr>
          <p:nvPr/>
        </p:nvPicPr>
        <p:blipFill>
          <a:blip r:embed="rId2"/>
          <a:stretch>
            <a:fillRect/>
          </a:stretch>
        </p:blipFill>
        <p:spPr>
          <a:xfrm>
            <a:off x="4319853" y="0"/>
            <a:ext cx="2511770" cy="853514"/>
          </a:xfrm>
          <a:prstGeom prst="rect">
            <a:avLst/>
          </a:prstGeom>
        </p:spPr>
      </p:pic>
      <p:sp>
        <p:nvSpPr>
          <p:cNvPr id="6" name="TextBox 5">
            <a:extLst>
              <a:ext uri="{FF2B5EF4-FFF2-40B4-BE49-F238E27FC236}">
                <a16:creationId xmlns:a16="http://schemas.microsoft.com/office/drawing/2014/main" id="{B8EE5DF4-A763-4C2A-ADD1-9552F30876CF}"/>
              </a:ext>
            </a:extLst>
          </p:cNvPr>
          <p:cNvSpPr txBox="1"/>
          <p:nvPr/>
        </p:nvSpPr>
        <p:spPr>
          <a:xfrm>
            <a:off x="5336627" y="5643036"/>
            <a:ext cx="6101254" cy="461665"/>
          </a:xfrm>
          <a:prstGeom prst="rect">
            <a:avLst/>
          </a:prstGeom>
          <a:noFill/>
        </p:spPr>
        <p:txBody>
          <a:bodyPr wrap="square">
            <a:spAutoFit/>
          </a:bodyPr>
          <a:lstStyle/>
          <a:p>
            <a:r>
              <a:rPr lang="en-US" sz="2400" dirty="0"/>
              <a:t>9</a:t>
            </a:r>
          </a:p>
        </p:txBody>
      </p:sp>
      <p:sp>
        <p:nvSpPr>
          <p:cNvPr id="7" name="TextBox 6">
            <a:extLst>
              <a:ext uri="{FF2B5EF4-FFF2-40B4-BE49-F238E27FC236}">
                <a16:creationId xmlns:a16="http://schemas.microsoft.com/office/drawing/2014/main" id="{C7982332-B431-482C-9082-23E1D5FE7F29}"/>
              </a:ext>
            </a:extLst>
          </p:cNvPr>
          <p:cNvSpPr txBox="1"/>
          <p:nvPr/>
        </p:nvSpPr>
        <p:spPr>
          <a:xfrm>
            <a:off x="2688021" y="2384563"/>
            <a:ext cx="6101254" cy="707886"/>
          </a:xfrm>
          <a:prstGeom prst="rect">
            <a:avLst/>
          </a:prstGeom>
          <a:noFill/>
        </p:spPr>
        <p:txBody>
          <a:bodyPr wrap="square">
            <a:spAutoFit/>
          </a:bodyPr>
          <a:lstStyle/>
          <a:p>
            <a:r>
              <a:rPr lang="en-US" sz="2000" dirty="0"/>
              <a:t>Fernando, Jason. “Globalization.” Investopedia, 1 Jan. 2021, www.investopedia.com/terms/g/globalization.asp.</a:t>
            </a:r>
          </a:p>
        </p:txBody>
      </p:sp>
    </p:spTree>
    <p:extLst>
      <p:ext uri="{BB962C8B-B14F-4D97-AF65-F5344CB8AC3E}">
        <p14:creationId xmlns:p14="http://schemas.microsoft.com/office/powerpoint/2010/main" val="4184509699"/>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414</TotalTime>
  <Words>564</Words>
  <Application>Microsoft Office PowerPoint</Application>
  <PresentationFormat>Widescreen</PresentationFormat>
  <Paragraphs>35</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Cabin-semi-bold</vt:lpstr>
      <vt:lpstr>Gill Sans MT</vt:lpstr>
      <vt:lpstr>Montserrat</vt:lpstr>
      <vt:lpstr>SourceSansPro</vt:lpstr>
      <vt:lpstr>Wingdings</vt:lpstr>
      <vt:lpstr>Gallery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salem</dc:creator>
  <cp:lastModifiedBy>Maher Fattouh</cp:lastModifiedBy>
  <cp:revision>9</cp:revision>
  <dcterms:created xsi:type="dcterms:W3CDTF">2022-04-19T12:15:26Z</dcterms:created>
  <dcterms:modified xsi:type="dcterms:W3CDTF">2022-05-26T10:49:36Z</dcterms:modified>
</cp:coreProperties>
</file>