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8288000" cy="10287000"/>
  <p:notesSz cx="6858000" cy="9144000"/>
  <p:embeddedFontLst>
    <p:embeddedFont>
      <p:font typeface="Arimo" panose="020B0604020202020204" charset="0"/>
      <p:regular r:id="rId13"/>
    </p:embeddedFont>
    <p:embeddedFont>
      <p:font typeface="Arimo Bold" panose="020B0604020202020204" charset="0"/>
      <p:regular r:id="rId14"/>
    </p:embeddedFont>
    <p:embeddedFont>
      <p:font typeface="Arimo Italics" panose="020B0604020202020204" charset="0"/>
      <p:regular r:id="rId15"/>
    </p:embeddedFont>
    <p:embeddedFont>
      <p:font typeface="Calibri" panose="020F0502020204030204" pitchFamily="34" charset="0"/>
      <p:regular r:id="rId16"/>
      <p:bold r:id="rId17"/>
    </p:embeddedFont>
    <p:embeddedFont>
      <p:font typeface="Now" panose="020B0604020202020204" charset="0"/>
      <p:regular r:id="rId18"/>
    </p:embeddedFont>
    <p:embeddedFont>
      <p:font typeface="Now Bold" panose="020B0604020202020204" charset="0"/>
      <p:regular r:id="rId19"/>
    </p:embeddedFont>
    <p:embeddedFont>
      <p:font typeface="Now Bold Bold" panose="020B0604020202020204" charset="0"/>
      <p:regular r:id="rId20"/>
    </p:embeddedFont>
    <p:embeddedFont>
      <p:font typeface="Open Sans" panose="020B0606030504020204" pitchFamily="34" charset="0"/>
      <p:regular r:id="rId21"/>
      <p:bold r:id="rId22"/>
      <p:italic r:id="rId23"/>
      <p:boldItalic r:id="rId24"/>
    </p:embeddedFont>
    <p:embeddedFont>
      <p:font typeface="Sitka Small" panose="02000505000000020004" pitchFamily="2" charset="0"/>
      <p:regular r:id="rId25"/>
      <p:bold r:id="rId26"/>
      <p:italic r:id="rId27"/>
      <p:boldItalic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43" d="100"/>
          <a:sy n="43" d="100"/>
        </p:scale>
        <p:origin x="936"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2.sv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sv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sv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2.svg"/><Relationship Id="rId7" Type="http://schemas.openxmlformats.org/officeDocument/2006/relationships/image" Target="../media/image26.sv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sv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8.svg"/><Relationship Id="rId7" Type="http://schemas.openxmlformats.org/officeDocument/2006/relationships/image" Target="../media/image32.svg"/><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sv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6585740"/>
            <a:ext cx="18288000" cy="5236410"/>
            <a:chOff x="0" y="0"/>
            <a:chExt cx="6186311" cy="1771329"/>
          </a:xfrm>
        </p:grpSpPr>
        <p:sp>
          <p:nvSpPr>
            <p:cNvPr id="3" name="Freeform 3"/>
            <p:cNvSpPr/>
            <p:nvPr/>
          </p:nvSpPr>
          <p:spPr>
            <a:xfrm>
              <a:off x="0" y="0"/>
              <a:ext cx="6186311" cy="1771329"/>
            </a:xfrm>
            <a:custGeom>
              <a:avLst/>
              <a:gdLst/>
              <a:ahLst/>
              <a:cxnLst/>
              <a:rect l="l" t="t" r="r" b="b"/>
              <a:pathLst>
                <a:path w="6186311" h="1771329">
                  <a:moveTo>
                    <a:pt x="6061851" y="1771329"/>
                  </a:moveTo>
                  <a:lnTo>
                    <a:pt x="124460" y="1771329"/>
                  </a:lnTo>
                  <a:cubicBezTo>
                    <a:pt x="55880" y="1771329"/>
                    <a:pt x="0" y="1715449"/>
                    <a:pt x="0" y="1646869"/>
                  </a:cubicBezTo>
                  <a:lnTo>
                    <a:pt x="0" y="124460"/>
                  </a:lnTo>
                  <a:cubicBezTo>
                    <a:pt x="0" y="55880"/>
                    <a:pt x="55880" y="0"/>
                    <a:pt x="124460" y="0"/>
                  </a:cubicBezTo>
                  <a:lnTo>
                    <a:pt x="6061851" y="0"/>
                  </a:lnTo>
                  <a:cubicBezTo>
                    <a:pt x="6130431" y="0"/>
                    <a:pt x="6186311" y="55880"/>
                    <a:pt x="6186311" y="124460"/>
                  </a:cubicBezTo>
                  <a:lnTo>
                    <a:pt x="6186311" y="1646869"/>
                  </a:lnTo>
                  <a:cubicBezTo>
                    <a:pt x="6186311" y="1715449"/>
                    <a:pt x="6130431" y="1771329"/>
                    <a:pt x="6061851" y="1771329"/>
                  </a:cubicBezTo>
                  <a:close/>
                </a:path>
              </a:pathLst>
            </a:custGeom>
            <a:solidFill>
              <a:srgbClr val="3C53AC"/>
            </a:solidFill>
          </p:spPr>
        </p:sp>
      </p:grpSp>
      <p:grpSp>
        <p:nvGrpSpPr>
          <p:cNvPr id="4" name="Group 4"/>
          <p:cNvGrpSpPr/>
          <p:nvPr/>
        </p:nvGrpSpPr>
        <p:grpSpPr>
          <a:xfrm>
            <a:off x="1665945" y="2560196"/>
            <a:ext cx="15147865" cy="5657850"/>
            <a:chOff x="0" y="0"/>
            <a:chExt cx="5124092" cy="1913890"/>
          </a:xfrm>
        </p:grpSpPr>
        <p:sp>
          <p:nvSpPr>
            <p:cNvPr id="5" name="Freeform 5"/>
            <p:cNvSpPr/>
            <p:nvPr/>
          </p:nvSpPr>
          <p:spPr>
            <a:xfrm>
              <a:off x="0" y="0"/>
              <a:ext cx="5124093" cy="1913890"/>
            </a:xfrm>
            <a:custGeom>
              <a:avLst/>
              <a:gdLst/>
              <a:ahLst/>
              <a:cxnLst/>
              <a:rect l="l" t="t" r="r" b="b"/>
              <a:pathLst>
                <a:path w="5124093" h="1913890">
                  <a:moveTo>
                    <a:pt x="4999632" y="1913890"/>
                  </a:moveTo>
                  <a:lnTo>
                    <a:pt x="124460" y="1913890"/>
                  </a:lnTo>
                  <a:cubicBezTo>
                    <a:pt x="55880" y="1913890"/>
                    <a:pt x="0" y="1858010"/>
                    <a:pt x="0" y="1789430"/>
                  </a:cubicBezTo>
                  <a:lnTo>
                    <a:pt x="0" y="124460"/>
                  </a:lnTo>
                  <a:cubicBezTo>
                    <a:pt x="0" y="55880"/>
                    <a:pt x="55880" y="0"/>
                    <a:pt x="124460" y="0"/>
                  </a:cubicBezTo>
                  <a:lnTo>
                    <a:pt x="4999632" y="0"/>
                  </a:lnTo>
                  <a:cubicBezTo>
                    <a:pt x="5068213" y="0"/>
                    <a:pt x="5124093" y="55880"/>
                    <a:pt x="5124093" y="124460"/>
                  </a:cubicBezTo>
                  <a:lnTo>
                    <a:pt x="5124093" y="1789430"/>
                  </a:lnTo>
                  <a:cubicBezTo>
                    <a:pt x="5124093" y="1858010"/>
                    <a:pt x="5068213" y="1913890"/>
                    <a:pt x="4999632" y="1913890"/>
                  </a:cubicBezTo>
                  <a:close/>
                </a:path>
              </a:pathLst>
            </a:custGeom>
            <a:solidFill>
              <a:srgbClr val="09427D"/>
            </a:solidFill>
          </p:spPr>
        </p:sp>
      </p:grpSp>
      <p:grpSp>
        <p:nvGrpSpPr>
          <p:cNvPr id="6" name="Group 6"/>
          <p:cNvGrpSpPr/>
          <p:nvPr/>
        </p:nvGrpSpPr>
        <p:grpSpPr>
          <a:xfrm>
            <a:off x="8168416" y="4033421"/>
            <a:ext cx="8331150" cy="4165575"/>
            <a:chOff x="0" y="0"/>
            <a:chExt cx="11108199" cy="5554100"/>
          </a:xfrm>
        </p:grpSpPr>
        <p:pic>
          <p:nvPicPr>
            <p:cNvPr id="7" name="Picture 7"/>
            <p:cNvPicPr>
              <a:picLocks noChangeAspect="1"/>
            </p:cNvPicPr>
            <p:nvPr/>
          </p:nvPicPr>
          <p:blipFill>
            <a:blip r:embed="rId2">
              <a:alphaModFix amt="9999"/>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0800000">
              <a:off x="0" y="0"/>
              <a:ext cx="11108199" cy="5554100"/>
            </a:xfrm>
            <a:prstGeom prst="rect">
              <a:avLst/>
            </a:prstGeom>
          </p:spPr>
        </p:pic>
        <p:pic>
          <p:nvPicPr>
            <p:cNvPr id="8" name="Picture 8"/>
            <p:cNvPicPr>
              <a:picLocks noChangeAspect="1"/>
            </p:cNvPicPr>
            <p:nvPr/>
          </p:nvPicPr>
          <p:blipFill>
            <a:blip r:embed="rId2">
              <a:alphaModFix amt="9999"/>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0800000">
              <a:off x="1159359" y="1159359"/>
              <a:ext cx="8789481" cy="4394741"/>
            </a:xfrm>
            <a:prstGeom prst="rect">
              <a:avLst/>
            </a:prstGeom>
          </p:spPr>
        </p:pic>
      </p:grpSp>
      <p:pic>
        <p:nvPicPr>
          <p:cNvPr id="9" name="Picture 9"/>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flipH="1">
            <a:off x="10858944" y="813889"/>
            <a:ext cx="5640621" cy="7404157"/>
          </a:xfrm>
          <a:prstGeom prst="rect">
            <a:avLst/>
          </a:prstGeom>
        </p:spPr>
      </p:pic>
      <p:grpSp>
        <p:nvGrpSpPr>
          <p:cNvPr id="10" name="Group 10"/>
          <p:cNvGrpSpPr/>
          <p:nvPr/>
        </p:nvGrpSpPr>
        <p:grpSpPr>
          <a:xfrm>
            <a:off x="2185831" y="2560196"/>
            <a:ext cx="7700664" cy="5618995"/>
            <a:chOff x="0" y="0"/>
            <a:chExt cx="10267552" cy="7491993"/>
          </a:xfrm>
        </p:grpSpPr>
        <p:sp>
          <p:nvSpPr>
            <p:cNvPr id="11" name="TextBox 11"/>
            <p:cNvSpPr txBox="1"/>
            <p:nvPr/>
          </p:nvSpPr>
          <p:spPr>
            <a:xfrm>
              <a:off x="0" y="76200"/>
              <a:ext cx="10267552" cy="6470231"/>
            </a:xfrm>
            <a:prstGeom prst="rect">
              <a:avLst/>
            </a:prstGeom>
          </p:spPr>
          <p:txBody>
            <a:bodyPr lIns="0" tIns="0" rIns="0" bIns="0" rtlCol="0" anchor="t">
              <a:spAutoFit/>
            </a:bodyPr>
            <a:lstStyle/>
            <a:p>
              <a:pPr>
                <a:lnSpc>
                  <a:spcPts val="9460"/>
                </a:lnSpc>
              </a:pPr>
              <a:r>
                <a:rPr lang="en-US" sz="8600" dirty="0">
                  <a:solidFill>
                    <a:srgbClr val="FFFFFF"/>
                  </a:solidFill>
                  <a:latin typeface="Now Bold"/>
                </a:rPr>
                <a:t>The most </a:t>
              </a:r>
              <a:r>
                <a:rPr lang="en-US" sz="8600" dirty="0" err="1">
                  <a:solidFill>
                    <a:srgbClr val="FFFFFF"/>
                  </a:solidFill>
                  <a:latin typeface="Now Bold"/>
                </a:rPr>
                <a:t>dangerest</a:t>
              </a:r>
              <a:r>
                <a:rPr lang="en-US" sz="8600" dirty="0">
                  <a:solidFill>
                    <a:srgbClr val="FFFFFF"/>
                  </a:solidFill>
                  <a:latin typeface="Now Bold"/>
                </a:rPr>
                <a:t> type of cancer!</a:t>
              </a:r>
            </a:p>
          </p:txBody>
        </p:sp>
        <p:sp>
          <p:nvSpPr>
            <p:cNvPr id="12" name="TextBox 12"/>
            <p:cNvSpPr txBox="1"/>
            <p:nvPr/>
          </p:nvSpPr>
          <p:spPr>
            <a:xfrm>
              <a:off x="0" y="6966848"/>
              <a:ext cx="10267552" cy="525145"/>
            </a:xfrm>
            <a:prstGeom prst="rect">
              <a:avLst/>
            </a:prstGeom>
          </p:spPr>
          <p:txBody>
            <a:bodyPr lIns="0" tIns="0" rIns="0" bIns="0" rtlCol="0" anchor="t">
              <a:spAutoFit/>
            </a:bodyPr>
            <a:lstStyle/>
            <a:p>
              <a:pPr>
                <a:lnSpc>
                  <a:spcPts val="3359"/>
                </a:lnSpc>
                <a:spcBef>
                  <a:spcPct val="0"/>
                </a:spcBef>
              </a:pPr>
              <a:r>
                <a:rPr lang="en-US" sz="2400">
                  <a:solidFill>
                    <a:srgbClr val="FFFFFF"/>
                  </a:solidFill>
                  <a:latin typeface="Now Bold"/>
                </a:rPr>
                <a:t>Soft tissues sarcoma</a:t>
              </a:r>
            </a:p>
          </p:txBody>
        </p:sp>
      </p:grpSp>
      <p:grpSp>
        <p:nvGrpSpPr>
          <p:cNvPr id="13" name="Group 13"/>
          <p:cNvGrpSpPr/>
          <p:nvPr/>
        </p:nvGrpSpPr>
        <p:grpSpPr>
          <a:xfrm>
            <a:off x="1665945" y="8491191"/>
            <a:ext cx="5632261" cy="1425508"/>
            <a:chOff x="0" y="0"/>
            <a:chExt cx="7509681" cy="1900678"/>
          </a:xfrm>
        </p:grpSpPr>
        <p:pic>
          <p:nvPicPr>
            <p:cNvPr id="14" name="Picture 14"/>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0" y="0"/>
              <a:ext cx="887266" cy="613020"/>
            </a:xfrm>
            <a:prstGeom prst="rect">
              <a:avLst/>
            </a:prstGeom>
          </p:spPr>
        </p:pic>
        <p:sp>
          <p:nvSpPr>
            <p:cNvPr id="15" name="TextBox 15"/>
            <p:cNvSpPr txBox="1"/>
            <p:nvPr/>
          </p:nvSpPr>
          <p:spPr>
            <a:xfrm>
              <a:off x="1181013" y="247138"/>
              <a:ext cx="6328668" cy="1653540"/>
            </a:xfrm>
            <a:prstGeom prst="rect">
              <a:avLst/>
            </a:prstGeom>
          </p:spPr>
          <p:txBody>
            <a:bodyPr lIns="0" tIns="0" rIns="0" bIns="0" rtlCol="0" anchor="t">
              <a:spAutoFit/>
            </a:bodyPr>
            <a:lstStyle/>
            <a:p>
              <a:pPr>
                <a:lnSpc>
                  <a:spcPts val="2520"/>
                </a:lnSpc>
              </a:pPr>
              <a:r>
                <a:rPr lang="en-US" sz="1800" spc="179" dirty="0" err="1">
                  <a:solidFill>
                    <a:srgbClr val="FFFFFF"/>
                  </a:solidFill>
                  <a:latin typeface="Now Bold"/>
                </a:rPr>
                <a:t>Rokya</a:t>
              </a:r>
              <a:r>
                <a:rPr lang="en-US" sz="1800" spc="179" dirty="0">
                  <a:solidFill>
                    <a:srgbClr val="FFFFFF"/>
                  </a:solidFill>
                  <a:latin typeface="Now Bold"/>
                </a:rPr>
                <a:t> Hesham </a:t>
              </a:r>
            </a:p>
            <a:p>
              <a:pPr>
                <a:lnSpc>
                  <a:spcPts val="2520"/>
                </a:lnSpc>
              </a:pPr>
              <a:r>
                <a:rPr lang="en-US" sz="1800" spc="179" dirty="0">
                  <a:solidFill>
                    <a:srgbClr val="FFFFFF"/>
                  </a:solidFill>
                  <a:latin typeface="Now Bold"/>
                </a:rPr>
                <a:t>3593 </a:t>
              </a:r>
            </a:p>
            <a:p>
              <a:pPr>
                <a:lnSpc>
                  <a:spcPts val="2520"/>
                </a:lnSpc>
              </a:pPr>
              <a:r>
                <a:rPr lang="en-US" sz="1800" spc="179" dirty="0">
                  <a:solidFill>
                    <a:srgbClr val="FFFFFF"/>
                  </a:solidFill>
                  <a:latin typeface="Now Bold"/>
                </a:rPr>
                <a:t>PTS </a:t>
              </a:r>
            </a:p>
            <a:p>
              <a:pPr>
                <a:lnSpc>
                  <a:spcPts val="2520"/>
                </a:lnSpc>
                <a:spcBef>
                  <a:spcPct val="0"/>
                </a:spcBef>
              </a:pPr>
              <a:r>
                <a:rPr lang="en-US" sz="1800" spc="179" dirty="0">
                  <a:solidFill>
                    <a:srgbClr val="FFFFFF"/>
                  </a:solidFill>
                  <a:latin typeface="Now Bold"/>
                </a:rPr>
                <a:t>2022-june-1</a:t>
              </a:r>
            </a:p>
          </p:txBody>
        </p:sp>
      </p:grpSp>
      <p:sp>
        <p:nvSpPr>
          <p:cNvPr id="16" name="TextBox 16"/>
          <p:cNvSpPr txBox="1"/>
          <p:nvPr/>
        </p:nvSpPr>
        <p:spPr>
          <a:xfrm>
            <a:off x="0" y="1489377"/>
            <a:ext cx="10578311" cy="406822"/>
          </a:xfrm>
          <a:prstGeom prst="rect">
            <a:avLst/>
          </a:prstGeom>
        </p:spPr>
        <p:txBody>
          <a:bodyPr lIns="0" tIns="0" rIns="0" bIns="0" rtlCol="0" anchor="t">
            <a:spAutoFit/>
          </a:bodyPr>
          <a:lstStyle/>
          <a:p>
            <a:pPr algn="ctr">
              <a:lnSpc>
                <a:spcPts val="3301"/>
              </a:lnSpc>
              <a:spcBef>
                <a:spcPct val="0"/>
              </a:spcBef>
            </a:pPr>
            <a:r>
              <a:rPr lang="en-US" sz="2358" spc="254" dirty="0">
                <a:solidFill>
                  <a:srgbClr val="4A64B8"/>
                </a:solidFill>
                <a:latin typeface="Now Bold Bold"/>
              </a:rPr>
              <a:t>Faculty of Applied Medical </a:t>
            </a:r>
            <a:r>
              <a:rPr lang="en-US" sz="2358" spc="254" dirty="0" err="1">
                <a:solidFill>
                  <a:srgbClr val="4A64B8"/>
                </a:solidFill>
                <a:latin typeface="Now Bold Bold"/>
              </a:rPr>
              <a:t>Scince</a:t>
            </a:r>
            <a:endParaRPr lang="en-US" sz="2358" spc="254" dirty="0">
              <a:solidFill>
                <a:srgbClr val="4A64B8"/>
              </a:solidFill>
              <a:latin typeface="Now Bold Bold"/>
            </a:endParaRPr>
          </a:p>
        </p:txBody>
      </p:sp>
      <p:sp>
        <p:nvSpPr>
          <p:cNvPr id="17" name="TextBox 17"/>
          <p:cNvSpPr txBox="1"/>
          <p:nvPr/>
        </p:nvSpPr>
        <p:spPr>
          <a:xfrm>
            <a:off x="481263" y="1858099"/>
            <a:ext cx="10578311" cy="406822"/>
          </a:xfrm>
          <a:prstGeom prst="rect">
            <a:avLst/>
          </a:prstGeom>
        </p:spPr>
        <p:txBody>
          <a:bodyPr lIns="0" tIns="0" rIns="0" bIns="0" rtlCol="0" anchor="t">
            <a:spAutoFit/>
          </a:bodyPr>
          <a:lstStyle/>
          <a:p>
            <a:pPr algn="ctr">
              <a:lnSpc>
                <a:spcPts val="3301"/>
              </a:lnSpc>
              <a:spcBef>
                <a:spcPct val="0"/>
              </a:spcBef>
            </a:pPr>
            <a:r>
              <a:rPr lang="en-US" sz="2358" spc="254">
                <a:solidFill>
                  <a:srgbClr val="4A64B8"/>
                </a:solidFill>
                <a:latin typeface="Now Bold Bold"/>
              </a:rPr>
              <a:t>Libyan International Medical Universty</a:t>
            </a:r>
          </a:p>
        </p:txBody>
      </p:sp>
      <p:grpSp>
        <p:nvGrpSpPr>
          <p:cNvPr id="18" name="Group 18"/>
          <p:cNvGrpSpPr/>
          <p:nvPr/>
        </p:nvGrpSpPr>
        <p:grpSpPr>
          <a:xfrm>
            <a:off x="16214278" y="8490802"/>
            <a:ext cx="2073722" cy="1695879"/>
            <a:chOff x="0" y="57150"/>
            <a:chExt cx="2764962" cy="2261172"/>
          </a:xfrm>
        </p:grpSpPr>
        <p:sp>
          <p:nvSpPr>
            <p:cNvPr id="19" name="TextBox 19"/>
            <p:cNvSpPr txBox="1"/>
            <p:nvPr/>
          </p:nvSpPr>
          <p:spPr>
            <a:xfrm>
              <a:off x="73252" y="57150"/>
              <a:ext cx="2563087" cy="553324"/>
            </a:xfrm>
            <a:prstGeom prst="rect">
              <a:avLst/>
            </a:prstGeom>
          </p:spPr>
          <p:txBody>
            <a:bodyPr lIns="0" tIns="0" rIns="0" bIns="0" rtlCol="0" anchor="t">
              <a:spAutoFit/>
            </a:bodyPr>
            <a:lstStyle/>
            <a:p>
              <a:pPr algn="ctr">
                <a:lnSpc>
                  <a:spcPts val="3020"/>
                </a:lnSpc>
              </a:pPr>
              <a:endParaRPr/>
            </a:p>
          </p:txBody>
        </p:sp>
        <p:sp>
          <p:nvSpPr>
            <p:cNvPr id="20" name="TextBox 20"/>
            <p:cNvSpPr txBox="1"/>
            <p:nvPr/>
          </p:nvSpPr>
          <p:spPr>
            <a:xfrm>
              <a:off x="0" y="505861"/>
              <a:ext cx="2764962" cy="1812461"/>
            </a:xfrm>
            <a:prstGeom prst="rect">
              <a:avLst/>
            </a:prstGeom>
          </p:spPr>
          <p:txBody>
            <a:bodyPr lIns="0" tIns="0" rIns="0" bIns="0" rtlCol="0" anchor="t">
              <a:spAutoFit/>
            </a:bodyPr>
            <a:lstStyle/>
            <a:p>
              <a:pPr algn="ctr">
                <a:lnSpc>
                  <a:spcPts val="10570"/>
                </a:lnSpc>
              </a:pPr>
              <a:r>
                <a:rPr lang="en-US" sz="10570" dirty="0">
                  <a:solidFill>
                    <a:srgbClr val="FFFFFF"/>
                  </a:solidFill>
                  <a:latin typeface="Sitka Small" panose="02000505000000020004" pitchFamily="2" charset="0"/>
                </a:rPr>
                <a:t>01</a:t>
              </a: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A7BCDC"/>
        </a:solidFill>
        <a:effectLst/>
      </p:bgPr>
    </p:bg>
    <p:spTree>
      <p:nvGrpSpPr>
        <p:cNvPr id="1" name=""/>
        <p:cNvGrpSpPr/>
        <p:nvPr/>
      </p:nvGrpSpPr>
      <p:grpSpPr>
        <a:xfrm>
          <a:off x="0" y="0"/>
          <a:ext cx="0" cy="0"/>
          <a:chOff x="0" y="0"/>
          <a:chExt cx="0" cy="0"/>
        </a:xfrm>
      </p:grpSpPr>
      <p:sp>
        <p:nvSpPr>
          <p:cNvPr id="2" name="TextBox 2"/>
          <p:cNvSpPr txBox="1"/>
          <p:nvPr/>
        </p:nvSpPr>
        <p:spPr>
          <a:xfrm>
            <a:off x="1028700" y="1009650"/>
            <a:ext cx="5270895" cy="1238250"/>
          </a:xfrm>
          <a:prstGeom prst="rect">
            <a:avLst/>
          </a:prstGeom>
        </p:spPr>
        <p:txBody>
          <a:bodyPr lIns="0" tIns="0" rIns="0" bIns="0" rtlCol="0" anchor="t">
            <a:spAutoFit/>
          </a:bodyPr>
          <a:lstStyle/>
          <a:p>
            <a:pPr marL="0" lvl="0" indent="0" algn="l">
              <a:lnSpc>
                <a:spcPts val="9600"/>
              </a:lnSpc>
              <a:spcBef>
                <a:spcPct val="0"/>
              </a:spcBef>
            </a:pPr>
            <a:r>
              <a:rPr lang="en-US" sz="8000">
                <a:solidFill>
                  <a:srgbClr val="09427D"/>
                </a:solidFill>
                <a:latin typeface="Now Bold"/>
              </a:rPr>
              <a:t>Refrences</a:t>
            </a:r>
          </a:p>
        </p:txBody>
      </p:sp>
      <p:sp>
        <p:nvSpPr>
          <p:cNvPr id="3" name="TextBox 3"/>
          <p:cNvSpPr txBox="1"/>
          <p:nvPr/>
        </p:nvSpPr>
        <p:spPr>
          <a:xfrm>
            <a:off x="1028700" y="2686053"/>
            <a:ext cx="16230600" cy="6572247"/>
          </a:xfrm>
          <a:prstGeom prst="rect">
            <a:avLst/>
          </a:prstGeom>
        </p:spPr>
        <p:txBody>
          <a:bodyPr lIns="0" tIns="0" rIns="0" bIns="0" rtlCol="0" anchor="t">
            <a:spAutoFit/>
          </a:bodyPr>
          <a:lstStyle/>
          <a:p>
            <a:pPr marL="626117" lvl="1" indent="-313059">
              <a:lnSpc>
                <a:spcPts val="5800"/>
              </a:lnSpc>
              <a:buFont typeface="Arial"/>
              <a:buChar char="•"/>
            </a:pPr>
            <a:r>
              <a:rPr lang="en-US" sz="2900">
                <a:solidFill>
                  <a:srgbClr val="15243A"/>
                </a:solidFill>
                <a:latin typeface="Now"/>
              </a:rPr>
              <a:t>Saint Luke's Health System. 2022. </a:t>
            </a:r>
            <a:r>
              <a:rPr lang="en-US" sz="2900">
                <a:solidFill>
                  <a:srgbClr val="15243A"/>
                </a:solidFill>
                <a:latin typeface="Arimo Italics"/>
              </a:rPr>
              <a:t>Soft Tissue Sarcoma: Your Chances of Recovery (Prognosis)</a:t>
            </a:r>
            <a:r>
              <a:rPr lang="en-US" sz="2900">
                <a:solidFill>
                  <a:srgbClr val="15243A"/>
                </a:solidFill>
                <a:latin typeface="Arimo"/>
              </a:rPr>
              <a:t>. [online] Available at: &lt;https://www.saintlukeskc.org/health-library/soft-tissue-sarcoma-your-chances-recovery-prognosis#:~:text=Overall%2C%20the%205%2Dyear%20survival,survival%20rate%20is%20about%2018%25.&gt; [Accessed 1 June 2022].</a:t>
            </a:r>
          </a:p>
          <a:p>
            <a:pPr marL="626117" lvl="1" indent="-313059">
              <a:lnSpc>
                <a:spcPts val="5800"/>
              </a:lnSpc>
              <a:buFont typeface="Arial"/>
              <a:buChar char="•"/>
            </a:pPr>
            <a:r>
              <a:rPr lang="en-US" sz="2900">
                <a:solidFill>
                  <a:srgbClr val="15243A"/>
                </a:solidFill>
                <a:latin typeface="Now"/>
              </a:rPr>
              <a:t>Mayoclinic.org. 2022. Soft tissue sarcoma - Diagnosis and treatment - Mayo Clinic. [online] Available at: &lt;https://www.mayoclinic.org/diseases-conditions/soft-tissue-sarcoma/diagnosis-treatment/drc-20377730&gt; [Accessed 1 June 2022].</a:t>
            </a:r>
          </a:p>
          <a:p>
            <a:pPr algn="l">
              <a:lnSpc>
                <a:spcPts val="6200"/>
              </a:lnSpc>
            </a:pPr>
            <a:endParaRPr lang="en-US" sz="2900">
              <a:solidFill>
                <a:srgbClr val="15243A"/>
              </a:solidFill>
              <a:latin typeface="Now"/>
            </a:endParaRPr>
          </a:p>
        </p:txBody>
      </p:sp>
      <p:grpSp>
        <p:nvGrpSpPr>
          <p:cNvPr id="4" name="Group 4"/>
          <p:cNvGrpSpPr/>
          <p:nvPr/>
        </p:nvGrpSpPr>
        <p:grpSpPr>
          <a:xfrm>
            <a:off x="16214278" y="8490802"/>
            <a:ext cx="2073722" cy="1695879"/>
            <a:chOff x="0" y="57150"/>
            <a:chExt cx="2764962" cy="2261172"/>
          </a:xfrm>
        </p:grpSpPr>
        <p:sp>
          <p:nvSpPr>
            <p:cNvPr id="5" name="TextBox 5"/>
            <p:cNvSpPr txBox="1"/>
            <p:nvPr/>
          </p:nvSpPr>
          <p:spPr>
            <a:xfrm>
              <a:off x="73252" y="57150"/>
              <a:ext cx="2563087" cy="553324"/>
            </a:xfrm>
            <a:prstGeom prst="rect">
              <a:avLst/>
            </a:prstGeom>
          </p:spPr>
          <p:txBody>
            <a:bodyPr lIns="0" tIns="0" rIns="0" bIns="0" rtlCol="0" anchor="t">
              <a:spAutoFit/>
            </a:bodyPr>
            <a:lstStyle/>
            <a:p>
              <a:pPr algn="ctr">
                <a:lnSpc>
                  <a:spcPts val="3020"/>
                </a:lnSpc>
              </a:pPr>
              <a:endParaRPr/>
            </a:p>
          </p:txBody>
        </p:sp>
        <p:sp>
          <p:nvSpPr>
            <p:cNvPr id="6" name="TextBox 6"/>
            <p:cNvSpPr txBox="1"/>
            <p:nvPr/>
          </p:nvSpPr>
          <p:spPr>
            <a:xfrm>
              <a:off x="0" y="505861"/>
              <a:ext cx="2764962" cy="1812461"/>
            </a:xfrm>
            <a:prstGeom prst="rect">
              <a:avLst/>
            </a:prstGeom>
          </p:spPr>
          <p:txBody>
            <a:bodyPr lIns="0" tIns="0" rIns="0" bIns="0" rtlCol="0" anchor="t">
              <a:spAutoFit/>
            </a:bodyPr>
            <a:lstStyle/>
            <a:p>
              <a:pPr algn="ctr">
                <a:lnSpc>
                  <a:spcPts val="10570"/>
                </a:lnSpc>
              </a:pPr>
              <a:r>
                <a:rPr lang="en-US" sz="10570" dirty="0">
                  <a:solidFill>
                    <a:srgbClr val="FFFFFF"/>
                  </a:solidFill>
                  <a:latin typeface="Sitka Small" panose="02000505000000020004" pitchFamily="2" charset="0"/>
                </a:rPr>
                <a:t>10</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4A64B8"/>
        </a:solidFill>
        <a:effectLst/>
      </p:bgPr>
    </p:bg>
    <p:spTree>
      <p:nvGrpSpPr>
        <p:cNvPr id="1" name=""/>
        <p:cNvGrpSpPr/>
        <p:nvPr/>
      </p:nvGrpSpPr>
      <p:grpSpPr>
        <a:xfrm>
          <a:off x="0" y="0"/>
          <a:ext cx="0" cy="0"/>
          <a:chOff x="0" y="0"/>
          <a:chExt cx="0" cy="0"/>
        </a:xfrm>
      </p:grpSpPr>
      <p:grpSp>
        <p:nvGrpSpPr>
          <p:cNvPr id="2" name="Group 2"/>
          <p:cNvGrpSpPr/>
          <p:nvPr/>
        </p:nvGrpSpPr>
        <p:grpSpPr>
          <a:xfrm>
            <a:off x="12056743" y="3389889"/>
            <a:ext cx="8791180" cy="8791180"/>
            <a:chOff x="0" y="0"/>
            <a:chExt cx="11721574" cy="11721574"/>
          </a:xfrm>
        </p:grpSpPr>
        <p:grpSp>
          <p:nvGrpSpPr>
            <p:cNvPr id="3" name="Group 3"/>
            <p:cNvGrpSpPr/>
            <p:nvPr/>
          </p:nvGrpSpPr>
          <p:grpSpPr>
            <a:xfrm>
              <a:off x="0" y="0"/>
              <a:ext cx="11721574" cy="11721574"/>
              <a:chOff x="0" y="0"/>
              <a:chExt cx="6350000" cy="6350000"/>
            </a:xfrm>
          </p:grpSpPr>
          <p:sp>
            <p:nvSpPr>
              <p:cNvPr id="4" name="Freeform 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alpha val="9804"/>
                </a:srgbClr>
              </a:solidFill>
            </p:spPr>
          </p:sp>
        </p:grpSp>
        <p:grpSp>
          <p:nvGrpSpPr>
            <p:cNvPr id="5" name="Group 5"/>
            <p:cNvGrpSpPr/>
            <p:nvPr/>
          </p:nvGrpSpPr>
          <p:grpSpPr>
            <a:xfrm>
              <a:off x="1074112" y="1074112"/>
              <a:ext cx="9573349" cy="9573349"/>
              <a:chOff x="0" y="0"/>
              <a:chExt cx="6350000" cy="6350000"/>
            </a:xfrm>
          </p:grpSpPr>
          <p:sp>
            <p:nvSpPr>
              <p:cNvPr id="6" name="Freeform 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alpha val="9804"/>
                </a:srgbClr>
              </a:solidFill>
            </p:spPr>
          </p:sp>
        </p:grpSp>
      </p:grpSp>
      <p:grpSp>
        <p:nvGrpSpPr>
          <p:cNvPr id="7" name="Group 7"/>
          <p:cNvGrpSpPr/>
          <p:nvPr/>
        </p:nvGrpSpPr>
        <p:grpSpPr>
          <a:xfrm>
            <a:off x="1658129" y="2393114"/>
            <a:ext cx="7992330" cy="5500773"/>
            <a:chOff x="0" y="0"/>
            <a:chExt cx="10656440" cy="7334364"/>
          </a:xfrm>
        </p:grpSpPr>
        <p:grpSp>
          <p:nvGrpSpPr>
            <p:cNvPr id="8" name="Group 8"/>
            <p:cNvGrpSpPr/>
            <p:nvPr/>
          </p:nvGrpSpPr>
          <p:grpSpPr>
            <a:xfrm>
              <a:off x="0" y="0"/>
              <a:ext cx="10656440" cy="7334364"/>
              <a:chOff x="0" y="0"/>
              <a:chExt cx="2703578" cy="1860755"/>
            </a:xfrm>
          </p:grpSpPr>
          <p:sp>
            <p:nvSpPr>
              <p:cNvPr id="9" name="Freeform 9"/>
              <p:cNvSpPr/>
              <p:nvPr/>
            </p:nvSpPr>
            <p:spPr>
              <a:xfrm>
                <a:off x="0" y="0"/>
                <a:ext cx="2703578" cy="1860755"/>
              </a:xfrm>
              <a:custGeom>
                <a:avLst/>
                <a:gdLst/>
                <a:ahLst/>
                <a:cxnLst/>
                <a:rect l="l" t="t" r="r" b="b"/>
                <a:pathLst>
                  <a:path w="2703578" h="1860755">
                    <a:moveTo>
                      <a:pt x="2579118" y="1860755"/>
                    </a:moveTo>
                    <a:lnTo>
                      <a:pt x="124460" y="1860755"/>
                    </a:lnTo>
                    <a:cubicBezTo>
                      <a:pt x="55880" y="1860755"/>
                      <a:pt x="0" y="1804875"/>
                      <a:pt x="0" y="1736295"/>
                    </a:cubicBezTo>
                    <a:lnTo>
                      <a:pt x="0" y="124460"/>
                    </a:lnTo>
                    <a:cubicBezTo>
                      <a:pt x="0" y="55880"/>
                      <a:pt x="55880" y="0"/>
                      <a:pt x="124460" y="0"/>
                    </a:cubicBezTo>
                    <a:lnTo>
                      <a:pt x="2579118" y="0"/>
                    </a:lnTo>
                    <a:cubicBezTo>
                      <a:pt x="2647698" y="0"/>
                      <a:pt x="2703578" y="55880"/>
                      <a:pt x="2703578" y="124460"/>
                    </a:cubicBezTo>
                    <a:lnTo>
                      <a:pt x="2703578" y="1736295"/>
                    </a:lnTo>
                    <a:cubicBezTo>
                      <a:pt x="2703578" y="1804875"/>
                      <a:pt x="2647698" y="1860755"/>
                      <a:pt x="2579118" y="1860755"/>
                    </a:cubicBezTo>
                    <a:close/>
                  </a:path>
                </a:pathLst>
              </a:custGeom>
              <a:solidFill>
                <a:srgbClr val="09427D"/>
              </a:solidFill>
            </p:spPr>
          </p:sp>
        </p:grpSp>
        <p:sp>
          <p:nvSpPr>
            <p:cNvPr id="10" name="TextBox 10"/>
            <p:cNvSpPr txBox="1"/>
            <p:nvPr/>
          </p:nvSpPr>
          <p:spPr>
            <a:xfrm>
              <a:off x="1092479" y="2005435"/>
              <a:ext cx="7842864" cy="2401838"/>
            </a:xfrm>
            <a:prstGeom prst="rect">
              <a:avLst/>
            </a:prstGeom>
          </p:spPr>
          <p:txBody>
            <a:bodyPr lIns="0" tIns="0" rIns="0" bIns="0" rtlCol="0" anchor="t">
              <a:spAutoFit/>
            </a:bodyPr>
            <a:lstStyle/>
            <a:p>
              <a:pPr algn="ctr">
                <a:lnSpc>
                  <a:spcPts val="7039"/>
                </a:lnSpc>
              </a:pPr>
              <a:r>
                <a:rPr lang="en-US" sz="6399">
                  <a:solidFill>
                    <a:srgbClr val="F5F5EF"/>
                  </a:solidFill>
                  <a:latin typeface="Now Bold"/>
                </a:rPr>
                <a:t>Questions or comments?</a:t>
              </a:r>
            </a:p>
          </p:txBody>
        </p:sp>
        <p:sp>
          <p:nvSpPr>
            <p:cNvPr id="11" name="TextBox 11"/>
            <p:cNvSpPr txBox="1"/>
            <p:nvPr/>
          </p:nvSpPr>
          <p:spPr>
            <a:xfrm>
              <a:off x="1092479" y="4561073"/>
              <a:ext cx="7842864" cy="704427"/>
            </a:xfrm>
            <a:prstGeom prst="rect">
              <a:avLst/>
            </a:prstGeom>
          </p:spPr>
          <p:txBody>
            <a:bodyPr lIns="0" tIns="0" rIns="0" bIns="0" rtlCol="0" anchor="t">
              <a:spAutoFit/>
            </a:bodyPr>
            <a:lstStyle/>
            <a:p>
              <a:pPr algn="ctr">
                <a:lnSpc>
                  <a:spcPts val="4480"/>
                </a:lnSpc>
                <a:spcBef>
                  <a:spcPct val="0"/>
                </a:spcBef>
              </a:pPr>
              <a:r>
                <a:rPr lang="en-US" sz="3200">
                  <a:solidFill>
                    <a:srgbClr val="FFFFFF"/>
                  </a:solidFill>
                  <a:latin typeface="Now Bold"/>
                </a:rPr>
                <a:t>Get in touch!</a:t>
              </a:r>
            </a:p>
          </p:txBody>
        </p:sp>
      </p:grpSp>
      <p:grpSp>
        <p:nvGrpSpPr>
          <p:cNvPr id="12" name="Group 12"/>
          <p:cNvGrpSpPr/>
          <p:nvPr/>
        </p:nvGrpSpPr>
        <p:grpSpPr>
          <a:xfrm>
            <a:off x="9123310" y="4426954"/>
            <a:ext cx="5866865" cy="1433092"/>
            <a:chOff x="0" y="0"/>
            <a:chExt cx="2703578" cy="660400"/>
          </a:xfrm>
        </p:grpSpPr>
        <p:sp>
          <p:nvSpPr>
            <p:cNvPr id="13" name="Freeform 13"/>
            <p:cNvSpPr/>
            <p:nvPr/>
          </p:nvSpPr>
          <p:spPr>
            <a:xfrm>
              <a:off x="0" y="0"/>
              <a:ext cx="2703578" cy="660400"/>
            </a:xfrm>
            <a:custGeom>
              <a:avLst/>
              <a:gdLst/>
              <a:ahLst/>
              <a:cxnLst/>
              <a:rect l="l" t="t" r="r" b="b"/>
              <a:pathLst>
                <a:path w="2703578" h="660400">
                  <a:moveTo>
                    <a:pt x="2579118" y="660400"/>
                  </a:moveTo>
                  <a:lnTo>
                    <a:pt x="124460" y="660400"/>
                  </a:lnTo>
                  <a:cubicBezTo>
                    <a:pt x="55880" y="660400"/>
                    <a:pt x="0" y="604520"/>
                    <a:pt x="0" y="535940"/>
                  </a:cubicBezTo>
                  <a:lnTo>
                    <a:pt x="0" y="124460"/>
                  </a:lnTo>
                  <a:cubicBezTo>
                    <a:pt x="0" y="55880"/>
                    <a:pt x="55880" y="0"/>
                    <a:pt x="124460" y="0"/>
                  </a:cubicBezTo>
                  <a:lnTo>
                    <a:pt x="2579118" y="0"/>
                  </a:lnTo>
                  <a:cubicBezTo>
                    <a:pt x="2647698" y="0"/>
                    <a:pt x="2703578" y="55880"/>
                    <a:pt x="2703578" y="124460"/>
                  </a:cubicBezTo>
                  <a:lnTo>
                    <a:pt x="2703578" y="535940"/>
                  </a:lnTo>
                  <a:cubicBezTo>
                    <a:pt x="2703578" y="604520"/>
                    <a:pt x="2647698" y="660400"/>
                    <a:pt x="2579118" y="660400"/>
                  </a:cubicBezTo>
                  <a:close/>
                </a:path>
              </a:pathLst>
            </a:custGeom>
            <a:solidFill>
              <a:srgbClr val="F5F5EF"/>
            </a:solidFill>
          </p:spPr>
        </p:sp>
      </p:grpSp>
      <p:pic>
        <p:nvPicPr>
          <p:cNvPr id="14" name="Picture 1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4090471" y="3605551"/>
            <a:ext cx="4723723" cy="7021751"/>
          </a:xfrm>
          <a:prstGeom prst="rect">
            <a:avLst/>
          </a:prstGeom>
        </p:spPr>
      </p:pic>
      <p:grpSp>
        <p:nvGrpSpPr>
          <p:cNvPr id="15" name="Group 15"/>
          <p:cNvGrpSpPr/>
          <p:nvPr/>
        </p:nvGrpSpPr>
        <p:grpSpPr>
          <a:xfrm>
            <a:off x="10370322" y="4749416"/>
            <a:ext cx="3372842" cy="788168"/>
            <a:chOff x="0" y="0"/>
            <a:chExt cx="4497123" cy="1050891"/>
          </a:xfrm>
        </p:grpSpPr>
        <p:sp>
          <p:nvSpPr>
            <p:cNvPr id="16" name="TextBox 16"/>
            <p:cNvSpPr txBox="1"/>
            <p:nvPr/>
          </p:nvSpPr>
          <p:spPr>
            <a:xfrm>
              <a:off x="0" y="-47625"/>
              <a:ext cx="4497123" cy="471805"/>
            </a:xfrm>
            <a:prstGeom prst="rect">
              <a:avLst/>
            </a:prstGeom>
          </p:spPr>
          <p:txBody>
            <a:bodyPr lIns="0" tIns="0" rIns="0" bIns="0" rtlCol="0" anchor="t">
              <a:spAutoFit/>
            </a:bodyPr>
            <a:lstStyle/>
            <a:p>
              <a:pPr algn="ctr">
                <a:lnSpc>
                  <a:spcPts val="2940"/>
                </a:lnSpc>
                <a:spcBef>
                  <a:spcPct val="0"/>
                </a:spcBef>
              </a:pPr>
              <a:r>
                <a:rPr lang="en-US" sz="2100">
                  <a:solidFill>
                    <a:srgbClr val="162942"/>
                  </a:solidFill>
                  <a:latin typeface="Now Bold"/>
                </a:rPr>
                <a:t>TUTOR</a:t>
              </a:r>
            </a:p>
          </p:txBody>
        </p:sp>
        <p:sp>
          <p:nvSpPr>
            <p:cNvPr id="17" name="TextBox 17"/>
            <p:cNvSpPr txBox="1"/>
            <p:nvPr/>
          </p:nvSpPr>
          <p:spPr>
            <a:xfrm>
              <a:off x="0" y="654651"/>
              <a:ext cx="4497123" cy="396240"/>
            </a:xfrm>
            <a:prstGeom prst="rect">
              <a:avLst/>
            </a:prstGeom>
          </p:spPr>
          <p:txBody>
            <a:bodyPr lIns="0" tIns="0" rIns="0" bIns="0" rtlCol="0" anchor="t">
              <a:spAutoFit/>
            </a:bodyPr>
            <a:lstStyle/>
            <a:p>
              <a:pPr algn="ctr">
                <a:lnSpc>
                  <a:spcPts val="2520"/>
                </a:lnSpc>
                <a:spcBef>
                  <a:spcPct val="0"/>
                </a:spcBef>
              </a:pPr>
              <a:r>
                <a:rPr lang="en-US" sz="1800">
                  <a:solidFill>
                    <a:srgbClr val="162942"/>
                  </a:solidFill>
                  <a:latin typeface="Now"/>
                </a:rPr>
                <a:t>Marwa Elfaitory</a:t>
              </a:r>
            </a:p>
          </p:txBody>
        </p:sp>
      </p:grpSp>
      <p:grpSp>
        <p:nvGrpSpPr>
          <p:cNvPr id="18" name="Group 18"/>
          <p:cNvGrpSpPr/>
          <p:nvPr/>
        </p:nvGrpSpPr>
        <p:grpSpPr>
          <a:xfrm>
            <a:off x="16214278" y="42863"/>
            <a:ext cx="2073722" cy="1695879"/>
            <a:chOff x="0" y="57150"/>
            <a:chExt cx="2764962" cy="2261172"/>
          </a:xfrm>
        </p:grpSpPr>
        <p:sp>
          <p:nvSpPr>
            <p:cNvPr id="19" name="TextBox 19"/>
            <p:cNvSpPr txBox="1"/>
            <p:nvPr/>
          </p:nvSpPr>
          <p:spPr>
            <a:xfrm>
              <a:off x="73252" y="57150"/>
              <a:ext cx="2563087" cy="553324"/>
            </a:xfrm>
            <a:prstGeom prst="rect">
              <a:avLst/>
            </a:prstGeom>
          </p:spPr>
          <p:txBody>
            <a:bodyPr lIns="0" tIns="0" rIns="0" bIns="0" rtlCol="0" anchor="t">
              <a:spAutoFit/>
            </a:bodyPr>
            <a:lstStyle/>
            <a:p>
              <a:pPr algn="ctr">
                <a:lnSpc>
                  <a:spcPts val="3020"/>
                </a:lnSpc>
              </a:pPr>
              <a:endParaRPr/>
            </a:p>
          </p:txBody>
        </p:sp>
        <p:sp>
          <p:nvSpPr>
            <p:cNvPr id="20" name="TextBox 20"/>
            <p:cNvSpPr txBox="1"/>
            <p:nvPr/>
          </p:nvSpPr>
          <p:spPr>
            <a:xfrm>
              <a:off x="0" y="505861"/>
              <a:ext cx="2764962" cy="1812461"/>
            </a:xfrm>
            <a:prstGeom prst="rect">
              <a:avLst/>
            </a:prstGeom>
          </p:spPr>
          <p:txBody>
            <a:bodyPr lIns="0" tIns="0" rIns="0" bIns="0" rtlCol="0" anchor="t">
              <a:spAutoFit/>
            </a:bodyPr>
            <a:lstStyle/>
            <a:p>
              <a:pPr algn="ctr">
                <a:lnSpc>
                  <a:spcPts val="10570"/>
                </a:lnSpc>
              </a:pPr>
              <a:r>
                <a:rPr lang="en-US" sz="10570" dirty="0">
                  <a:solidFill>
                    <a:srgbClr val="FFFFFF"/>
                  </a:solidFill>
                  <a:latin typeface="Sitka Small" panose="02000505000000020004" pitchFamily="2" charset="0"/>
                </a:rPr>
                <a:t>11</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425751" y="-17393"/>
            <a:ext cx="8862249" cy="10304393"/>
            <a:chOff x="0" y="0"/>
            <a:chExt cx="2997847" cy="3485684"/>
          </a:xfrm>
        </p:grpSpPr>
        <p:sp>
          <p:nvSpPr>
            <p:cNvPr id="3" name="Freeform 3"/>
            <p:cNvSpPr/>
            <p:nvPr/>
          </p:nvSpPr>
          <p:spPr>
            <a:xfrm>
              <a:off x="0" y="0"/>
              <a:ext cx="2997847" cy="3485684"/>
            </a:xfrm>
            <a:custGeom>
              <a:avLst/>
              <a:gdLst/>
              <a:ahLst/>
              <a:cxnLst/>
              <a:rect l="l" t="t" r="r" b="b"/>
              <a:pathLst>
                <a:path w="2997847" h="3485684">
                  <a:moveTo>
                    <a:pt x="2873387" y="3485683"/>
                  </a:moveTo>
                  <a:lnTo>
                    <a:pt x="124460" y="3485683"/>
                  </a:lnTo>
                  <a:cubicBezTo>
                    <a:pt x="55880" y="3485683"/>
                    <a:pt x="0" y="3429803"/>
                    <a:pt x="0" y="3361224"/>
                  </a:cubicBezTo>
                  <a:lnTo>
                    <a:pt x="0" y="124460"/>
                  </a:lnTo>
                  <a:cubicBezTo>
                    <a:pt x="0" y="55880"/>
                    <a:pt x="55880" y="0"/>
                    <a:pt x="124460" y="0"/>
                  </a:cubicBezTo>
                  <a:lnTo>
                    <a:pt x="2873387" y="0"/>
                  </a:lnTo>
                  <a:cubicBezTo>
                    <a:pt x="2941967" y="0"/>
                    <a:pt x="2997847" y="55880"/>
                    <a:pt x="2997847" y="124460"/>
                  </a:cubicBezTo>
                  <a:lnTo>
                    <a:pt x="2997847" y="3361224"/>
                  </a:lnTo>
                  <a:cubicBezTo>
                    <a:pt x="2997847" y="3429804"/>
                    <a:pt x="2941967" y="3485684"/>
                    <a:pt x="2873387" y="3485684"/>
                  </a:cubicBezTo>
                  <a:close/>
                </a:path>
              </a:pathLst>
            </a:custGeom>
            <a:solidFill>
              <a:srgbClr val="3C53AC"/>
            </a:solidFill>
          </p:spPr>
        </p:sp>
      </p:grpSp>
      <p:grpSp>
        <p:nvGrpSpPr>
          <p:cNvPr id="4" name="Group 4"/>
          <p:cNvGrpSpPr/>
          <p:nvPr/>
        </p:nvGrpSpPr>
        <p:grpSpPr>
          <a:xfrm>
            <a:off x="11519306" y="4417496"/>
            <a:ext cx="10105788" cy="10105788"/>
            <a:chOff x="0" y="0"/>
            <a:chExt cx="13474384" cy="13474384"/>
          </a:xfrm>
        </p:grpSpPr>
        <p:grpSp>
          <p:nvGrpSpPr>
            <p:cNvPr id="5" name="Group 5"/>
            <p:cNvGrpSpPr/>
            <p:nvPr/>
          </p:nvGrpSpPr>
          <p:grpSpPr>
            <a:xfrm>
              <a:off x="0" y="0"/>
              <a:ext cx="13474384" cy="13474384"/>
              <a:chOff x="0" y="0"/>
              <a:chExt cx="6350000" cy="6350000"/>
            </a:xfrm>
          </p:grpSpPr>
          <p:sp>
            <p:nvSpPr>
              <p:cNvPr id="6" name="Freeform 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alpha val="9804"/>
                </a:srgbClr>
              </a:solidFill>
            </p:spPr>
          </p:sp>
        </p:grpSp>
        <p:grpSp>
          <p:nvGrpSpPr>
            <p:cNvPr id="7" name="Group 7"/>
            <p:cNvGrpSpPr/>
            <p:nvPr/>
          </p:nvGrpSpPr>
          <p:grpSpPr>
            <a:xfrm>
              <a:off x="1234732" y="1234732"/>
              <a:ext cx="11004920" cy="11004920"/>
              <a:chOff x="0" y="0"/>
              <a:chExt cx="6350000" cy="6350000"/>
            </a:xfrm>
          </p:grpSpPr>
          <p:sp>
            <p:nvSpPr>
              <p:cNvPr id="8" name="Freeform 8"/>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alpha val="9804"/>
                </a:srgbClr>
              </a:solidFill>
            </p:spPr>
          </p:sp>
        </p:grpSp>
      </p:grpSp>
      <p:grpSp>
        <p:nvGrpSpPr>
          <p:cNvPr id="9" name="Group 9"/>
          <p:cNvGrpSpPr/>
          <p:nvPr/>
        </p:nvGrpSpPr>
        <p:grpSpPr>
          <a:xfrm>
            <a:off x="6456716" y="1565268"/>
            <a:ext cx="8135926" cy="7401678"/>
            <a:chOff x="0" y="0"/>
            <a:chExt cx="2752153" cy="2503777"/>
          </a:xfrm>
        </p:grpSpPr>
        <p:sp>
          <p:nvSpPr>
            <p:cNvPr id="10" name="Freeform 10"/>
            <p:cNvSpPr/>
            <p:nvPr/>
          </p:nvSpPr>
          <p:spPr>
            <a:xfrm>
              <a:off x="0" y="0"/>
              <a:ext cx="2752153" cy="2503777"/>
            </a:xfrm>
            <a:custGeom>
              <a:avLst/>
              <a:gdLst/>
              <a:ahLst/>
              <a:cxnLst/>
              <a:rect l="l" t="t" r="r" b="b"/>
              <a:pathLst>
                <a:path w="2752153" h="2503777">
                  <a:moveTo>
                    <a:pt x="2627693" y="2503777"/>
                  </a:moveTo>
                  <a:lnTo>
                    <a:pt x="124460" y="2503777"/>
                  </a:lnTo>
                  <a:cubicBezTo>
                    <a:pt x="55880" y="2503777"/>
                    <a:pt x="0" y="2447897"/>
                    <a:pt x="0" y="2379317"/>
                  </a:cubicBezTo>
                  <a:lnTo>
                    <a:pt x="0" y="124460"/>
                  </a:lnTo>
                  <a:cubicBezTo>
                    <a:pt x="0" y="55880"/>
                    <a:pt x="55880" y="0"/>
                    <a:pt x="124460" y="0"/>
                  </a:cubicBezTo>
                  <a:lnTo>
                    <a:pt x="2627693" y="0"/>
                  </a:lnTo>
                  <a:cubicBezTo>
                    <a:pt x="2696273" y="0"/>
                    <a:pt x="2752153" y="55880"/>
                    <a:pt x="2752153" y="124460"/>
                  </a:cubicBezTo>
                  <a:lnTo>
                    <a:pt x="2752153" y="2379317"/>
                  </a:lnTo>
                  <a:cubicBezTo>
                    <a:pt x="2752153" y="2447897"/>
                    <a:pt x="2696273" y="2503777"/>
                    <a:pt x="2627693" y="2503777"/>
                  </a:cubicBezTo>
                  <a:close/>
                </a:path>
              </a:pathLst>
            </a:custGeom>
            <a:solidFill>
              <a:srgbClr val="09427D"/>
            </a:solidFill>
          </p:spPr>
        </p:sp>
      </p:grpSp>
      <p:pic>
        <p:nvPicPr>
          <p:cNvPr id="11" name="Picture 11"/>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flipH="1">
            <a:off x="12490209" y="4294874"/>
            <a:ext cx="8163982" cy="6501498"/>
          </a:xfrm>
          <a:prstGeom prst="rect">
            <a:avLst/>
          </a:prstGeom>
        </p:spPr>
      </p:pic>
      <p:grpSp>
        <p:nvGrpSpPr>
          <p:cNvPr id="12" name="Group 12"/>
          <p:cNvGrpSpPr/>
          <p:nvPr/>
        </p:nvGrpSpPr>
        <p:grpSpPr>
          <a:xfrm>
            <a:off x="1028700" y="3803464"/>
            <a:ext cx="4772586" cy="1779165"/>
            <a:chOff x="0" y="0"/>
            <a:chExt cx="6363448" cy="2372220"/>
          </a:xfrm>
        </p:grpSpPr>
        <p:sp>
          <p:nvSpPr>
            <p:cNvPr id="13" name="TextBox 13"/>
            <p:cNvSpPr txBox="1"/>
            <p:nvPr/>
          </p:nvSpPr>
          <p:spPr>
            <a:xfrm>
              <a:off x="0" y="-123825"/>
              <a:ext cx="6363448" cy="1418378"/>
            </a:xfrm>
            <a:prstGeom prst="rect">
              <a:avLst/>
            </a:prstGeom>
          </p:spPr>
          <p:txBody>
            <a:bodyPr lIns="0" tIns="0" rIns="0" bIns="0" rtlCol="0" anchor="t">
              <a:spAutoFit/>
            </a:bodyPr>
            <a:lstStyle/>
            <a:p>
              <a:pPr>
                <a:lnSpc>
                  <a:spcPts val="8960"/>
                </a:lnSpc>
              </a:pPr>
              <a:r>
                <a:rPr lang="en-US" sz="6400" u="sng">
                  <a:solidFill>
                    <a:srgbClr val="000000"/>
                  </a:solidFill>
                  <a:latin typeface="Now Bold"/>
                </a:rPr>
                <a:t>Objectives</a:t>
              </a:r>
            </a:p>
          </p:txBody>
        </p:sp>
        <p:sp>
          <p:nvSpPr>
            <p:cNvPr id="14" name="TextBox 14"/>
            <p:cNvSpPr txBox="1"/>
            <p:nvPr/>
          </p:nvSpPr>
          <p:spPr>
            <a:xfrm>
              <a:off x="0" y="1900415"/>
              <a:ext cx="6363448" cy="471805"/>
            </a:xfrm>
            <a:prstGeom prst="rect">
              <a:avLst/>
            </a:prstGeom>
          </p:spPr>
          <p:txBody>
            <a:bodyPr lIns="0" tIns="0" rIns="0" bIns="0" rtlCol="0" anchor="t">
              <a:spAutoFit/>
            </a:bodyPr>
            <a:lstStyle/>
            <a:p>
              <a:pPr>
                <a:lnSpc>
                  <a:spcPts val="2940"/>
                </a:lnSpc>
                <a:spcBef>
                  <a:spcPct val="0"/>
                </a:spcBef>
              </a:pPr>
              <a:r>
                <a:rPr lang="en-US" sz="2100">
                  <a:solidFill>
                    <a:srgbClr val="000000"/>
                  </a:solidFill>
                  <a:latin typeface="Now Bold"/>
                </a:rPr>
                <a:t>we will talk about:</a:t>
              </a:r>
            </a:p>
          </p:txBody>
        </p:sp>
      </p:grpSp>
      <p:grpSp>
        <p:nvGrpSpPr>
          <p:cNvPr id="15" name="Group 15"/>
          <p:cNvGrpSpPr/>
          <p:nvPr/>
        </p:nvGrpSpPr>
        <p:grpSpPr>
          <a:xfrm>
            <a:off x="7626606" y="2866996"/>
            <a:ext cx="6522467" cy="419346"/>
            <a:chOff x="0" y="-47625"/>
            <a:chExt cx="8696623" cy="559128"/>
          </a:xfrm>
        </p:grpSpPr>
        <p:sp>
          <p:nvSpPr>
            <p:cNvPr id="16" name="TextBox 16"/>
            <p:cNvSpPr txBox="1"/>
            <p:nvPr/>
          </p:nvSpPr>
          <p:spPr>
            <a:xfrm>
              <a:off x="1146305" y="-38100"/>
              <a:ext cx="7550318" cy="462280"/>
            </a:xfrm>
            <a:prstGeom prst="rect">
              <a:avLst/>
            </a:prstGeom>
          </p:spPr>
          <p:txBody>
            <a:bodyPr lIns="0" tIns="0" rIns="0" bIns="0" rtlCol="0" anchor="t">
              <a:spAutoFit/>
            </a:bodyPr>
            <a:lstStyle/>
            <a:p>
              <a:pPr>
                <a:lnSpc>
                  <a:spcPts val="2940"/>
                </a:lnSpc>
                <a:spcBef>
                  <a:spcPct val="0"/>
                </a:spcBef>
              </a:pPr>
              <a:r>
                <a:rPr lang="en-US" sz="2100">
                  <a:solidFill>
                    <a:srgbClr val="F5F5EF"/>
                  </a:solidFill>
                  <a:latin typeface="Now"/>
                </a:rPr>
                <a:t>Cancer</a:t>
              </a:r>
            </a:p>
          </p:txBody>
        </p:sp>
        <p:sp>
          <p:nvSpPr>
            <p:cNvPr id="17" name="TextBox 17"/>
            <p:cNvSpPr txBox="1"/>
            <p:nvPr/>
          </p:nvSpPr>
          <p:spPr>
            <a:xfrm>
              <a:off x="0" y="-47625"/>
              <a:ext cx="803992" cy="559128"/>
            </a:xfrm>
            <a:prstGeom prst="rect">
              <a:avLst/>
            </a:prstGeom>
          </p:spPr>
          <p:txBody>
            <a:bodyPr wrap="square" lIns="0" tIns="0" rIns="0" bIns="0" rtlCol="0" anchor="t">
              <a:spAutoFit/>
            </a:bodyPr>
            <a:lstStyle/>
            <a:p>
              <a:pPr>
                <a:lnSpc>
                  <a:spcPts val="3359"/>
                </a:lnSpc>
                <a:spcBef>
                  <a:spcPct val="0"/>
                </a:spcBef>
              </a:pPr>
              <a:r>
                <a:rPr lang="en-US" sz="2400" dirty="0">
                  <a:solidFill>
                    <a:srgbClr val="F5F5EF"/>
                  </a:solidFill>
                  <a:latin typeface="Now Bold"/>
                </a:rPr>
                <a:t>01</a:t>
              </a:r>
            </a:p>
          </p:txBody>
        </p:sp>
      </p:grpSp>
      <p:grpSp>
        <p:nvGrpSpPr>
          <p:cNvPr id="18" name="Group 18"/>
          <p:cNvGrpSpPr/>
          <p:nvPr/>
        </p:nvGrpSpPr>
        <p:grpSpPr>
          <a:xfrm>
            <a:off x="7626606" y="3901015"/>
            <a:ext cx="6522467" cy="419346"/>
            <a:chOff x="0" y="-47625"/>
            <a:chExt cx="8696623" cy="559128"/>
          </a:xfrm>
        </p:grpSpPr>
        <p:sp>
          <p:nvSpPr>
            <p:cNvPr id="19" name="TextBox 19"/>
            <p:cNvSpPr txBox="1"/>
            <p:nvPr/>
          </p:nvSpPr>
          <p:spPr>
            <a:xfrm>
              <a:off x="0" y="-47625"/>
              <a:ext cx="803992" cy="559128"/>
            </a:xfrm>
            <a:prstGeom prst="rect">
              <a:avLst/>
            </a:prstGeom>
          </p:spPr>
          <p:txBody>
            <a:bodyPr wrap="square" lIns="0" tIns="0" rIns="0" bIns="0" rtlCol="0" anchor="t">
              <a:spAutoFit/>
            </a:bodyPr>
            <a:lstStyle/>
            <a:p>
              <a:pPr>
                <a:lnSpc>
                  <a:spcPts val="3359"/>
                </a:lnSpc>
                <a:spcBef>
                  <a:spcPct val="0"/>
                </a:spcBef>
              </a:pPr>
              <a:r>
                <a:rPr lang="en-US" sz="2400" dirty="0">
                  <a:solidFill>
                    <a:srgbClr val="F5F5EF"/>
                  </a:solidFill>
                  <a:latin typeface="Now Bold"/>
                </a:rPr>
                <a:t>02</a:t>
              </a:r>
            </a:p>
          </p:txBody>
        </p:sp>
        <p:sp>
          <p:nvSpPr>
            <p:cNvPr id="20" name="TextBox 20"/>
            <p:cNvSpPr txBox="1"/>
            <p:nvPr/>
          </p:nvSpPr>
          <p:spPr>
            <a:xfrm>
              <a:off x="1146305" y="-38100"/>
              <a:ext cx="7550318" cy="462280"/>
            </a:xfrm>
            <a:prstGeom prst="rect">
              <a:avLst/>
            </a:prstGeom>
          </p:spPr>
          <p:txBody>
            <a:bodyPr lIns="0" tIns="0" rIns="0" bIns="0" rtlCol="0" anchor="t">
              <a:spAutoFit/>
            </a:bodyPr>
            <a:lstStyle/>
            <a:p>
              <a:pPr marL="0" lvl="0" indent="0" algn="l">
                <a:lnSpc>
                  <a:spcPts val="2940"/>
                </a:lnSpc>
                <a:spcBef>
                  <a:spcPct val="0"/>
                </a:spcBef>
              </a:pPr>
              <a:r>
                <a:rPr lang="en-US" sz="2100">
                  <a:solidFill>
                    <a:srgbClr val="F5F5EF"/>
                  </a:solidFill>
                  <a:latin typeface="Now"/>
                </a:rPr>
                <a:t>Sarcoma cancer and their types</a:t>
              </a:r>
            </a:p>
          </p:txBody>
        </p:sp>
      </p:grpSp>
      <p:grpSp>
        <p:nvGrpSpPr>
          <p:cNvPr id="21" name="Group 21"/>
          <p:cNvGrpSpPr/>
          <p:nvPr/>
        </p:nvGrpSpPr>
        <p:grpSpPr>
          <a:xfrm>
            <a:off x="7626606" y="4935463"/>
            <a:ext cx="6522467" cy="419346"/>
            <a:chOff x="0" y="-47625"/>
            <a:chExt cx="8696623" cy="559128"/>
          </a:xfrm>
        </p:grpSpPr>
        <p:sp>
          <p:nvSpPr>
            <p:cNvPr id="22" name="TextBox 22"/>
            <p:cNvSpPr txBox="1"/>
            <p:nvPr/>
          </p:nvSpPr>
          <p:spPr>
            <a:xfrm>
              <a:off x="0" y="-47625"/>
              <a:ext cx="803992" cy="559128"/>
            </a:xfrm>
            <a:prstGeom prst="rect">
              <a:avLst/>
            </a:prstGeom>
          </p:spPr>
          <p:txBody>
            <a:bodyPr wrap="square" lIns="0" tIns="0" rIns="0" bIns="0" rtlCol="0" anchor="t">
              <a:spAutoFit/>
            </a:bodyPr>
            <a:lstStyle/>
            <a:p>
              <a:pPr>
                <a:lnSpc>
                  <a:spcPts val="3359"/>
                </a:lnSpc>
                <a:spcBef>
                  <a:spcPct val="0"/>
                </a:spcBef>
              </a:pPr>
              <a:r>
                <a:rPr lang="en-US" sz="2400" dirty="0">
                  <a:solidFill>
                    <a:srgbClr val="F5F5EF"/>
                  </a:solidFill>
                  <a:latin typeface="Now Bold"/>
                </a:rPr>
                <a:t>03</a:t>
              </a:r>
            </a:p>
          </p:txBody>
        </p:sp>
        <p:sp>
          <p:nvSpPr>
            <p:cNvPr id="23" name="TextBox 23"/>
            <p:cNvSpPr txBox="1"/>
            <p:nvPr/>
          </p:nvSpPr>
          <p:spPr>
            <a:xfrm>
              <a:off x="1146305" y="-38100"/>
              <a:ext cx="7550318" cy="462280"/>
            </a:xfrm>
            <a:prstGeom prst="rect">
              <a:avLst/>
            </a:prstGeom>
          </p:spPr>
          <p:txBody>
            <a:bodyPr lIns="0" tIns="0" rIns="0" bIns="0" rtlCol="0" anchor="t">
              <a:spAutoFit/>
            </a:bodyPr>
            <a:lstStyle/>
            <a:p>
              <a:pPr marL="0" lvl="0" indent="0" algn="l">
                <a:lnSpc>
                  <a:spcPts val="2940"/>
                </a:lnSpc>
                <a:spcBef>
                  <a:spcPct val="0"/>
                </a:spcBef>
              </a:pPr>
              <a:r>
                <a:rPr lang="en-US" sz="2100">
                  <a:solidFill>
                    <a:srgbClr val="F5F5EF"/>
                  </a:solidFill>
                  <a:latin typeface="Now"/>
                </a:rPr>
                <a:t>Soft tissues sarcoma</a:t>
              </a:r>
            </a:p>
          </p:txBody>
        </p:sp>
      </p:grpSp>
      <p:grpSp>
        <p:nvGrpSpPr>
          <p:cNvPr id="24" name="Group 24"/>
          <p:cNvGrpSpPr/>
          <p:nvPr/>
        </p:nvGrpSpPr>
        <p:grpSpPr>
          <a:xfrm>
            <a:off x="7626605" y="5956088"/>
            <a:ext cx="6522468" cy="419346"/>
            <a:chOff x="-1" y="-47625"/>
            <a:chExt cx="8696624" cy="559128"/>
          </a:xfrm>
        </p:grpSpPr>
        <p:sp>
          <p:nvSpPr>
            <p:cNvPr id="25" name="TextBox 25"/>
            <p:cNvSpPr txBox="1"/>
            <p:nvPr/>
          </p:nvSpPr>
          <p:spPr>
            <a:xfrm>
              <a:off x="-1" y="-47625"/>
              <a:ext cx="803991" cy="559128"/>
            </a:xfrm>
            <a:prstGeom prst="rect">
              <a:avLst/>
            </a:prstGeom>
          </p:spPr>
          <p:txBody>
            <a:bodyPr wrap="square" lIns="0" tIns="0" rIns="0" bIns="0" rtlCol="0" anchor="t">
              <a:spAutoFit/>
            </a:bodyPr>
            <a:lstStyle/>
            <a:p>
              <a:pPr>
                <a:lnSpc>
                  <a:spcPts val="3359"/>
                </a:lnSpc>
                <a:spcBef>
                  <a:spcPct val="0"/>
                </a:spcBef>
              </a:pPr>
              <a:r>
                <a:rPr lang="en-US" sz="2400" dirty="0">
                  <a:solidFill>
                    <a:srgbClr val="F5F5EF"/>
                  </a:solidFill>
                  <a:latin typeface="Now Bold"/>
                </a:rPr>
                <a:t>04</a:t>
              </a:r>
            </a:p>
          </p:txBody>
        </p:sp>
        <p:sp>
          <p:nvSpPr>
            <p:cNvPr id="26" name="TextBox 26"/>
            <p:cNvSpPr txBox="1"/>
            <p:nvPr/>
          </p:nvSpPr>
          <p:spPr>
            <a:xfrm>
              <a:off x="1146305" y="-38100"/>
              <a:ext cx="7550318" cy="462280"/>
            </a:xfrm>
            <a:prstGeom prst="rect">
              <a:avLst/>
            </a:prstGeom>
          </p:spPr>
          <p:txBody>
            <a:bodyPr lIns="0" tIns="0" rIns="0" bIns="0" rtlCol="0" anchor="t">
              <a:spAutoFit/>
            </a:bodyPr>
            <a:lstStyle/>
            <a:p>
              <a:pPr marL="0" lvl="0" indent="0" algn="l">
                <a:lnSpc>
                  <a:spcPts val="2940"/>
                </a:lnSpc>
                <a:spcBef>
                  <a:spcPct val="0"/>
                </a:spcBef>
              </a:pPr>
              <a:r>
                <a:rPr lang="en-US" sz="2100">
                  <a:solidFill>
                    <a:srgbClr val="F5F5EF"/>
                  </a:solidFill>
                  <a:latin typeface="Now"/>
                </a:rPr>
                <a:t>The treatment</a:t>
              </a:r>
            </a:p>
          </p:txBody>
        </p:sp>
      </p:grpSp>
      <p:grpSp>
        <p:nvGrpSpPr>
          <p:cNvPr id="27" name="Group 27"/>
          <p:cNvGrpSpPr/>
          <p:nvPr/>
        </p:nvGrpSpPr>
        <p:grpSpPr>
          <a:xfrm>
            <a:off x="7626606" y="6990426"/>
            <a:ext cx="6522467" cy="419346"/>
            <a:chOff x="0" y="-47625"/>
            <a:chExt cx="8696623" cy="559128"/>
          </a:xfrm>
        </p:grpSpPr>
        <p:sp>
          <p:nvSpPr>
            <p:cNvPr id="28" name="TextBox 28"/>
            <p:cNvSpPr txBox="1"/>
            <p:nvPr/>
          </p:nvSpPr>
          <p:spPr>
            <a:xfrm>
              <a:off x="0" y="-47625"/>
              <a:ext cx="803989" cy="559128"/>
            </a:xfrm>
            <a:prstGeom prst="rect">
              <a:avLst/>
            </a:prstGeom>
          </p:spPr>
          <p:txBody>
            <a:bodyPr wrap="square" lIns="0" tIns="0" rIns="0" bIns="0" rtlCol="0" anchor="t">
              <a:spAutoFit/>
            </a:bodyPr>
            <a:lstStyle/>
            <a:p>
              <a:pPr>
                <a:lnSpc>
                  <a:spcPts val="3359"/>
                </a:lnSpc>
                <a:spcBef>
                  <a:spcPct val="0"/>
                </a:spcBef>
              </a:pPr>
              <a:r>
                <a:rPr lang="en-US" sz="2400" dirty="0">
                  <a:solidFill>
                    <a:srgbClr val="F5F5EF"/>
                  </a:solidFill>
                  <a:latin typeface="Now Bold"/>
                </a:rPr>
                <a:t>05</a:t>
              </a:r>
            </a:p>
          </p:txBody>
        </p:sp>
        <p:sp>
          <p:nvSpPr>
            <p:cNvPr id="29" name="TextBox 29"/>
            <p:cNvSpPr txBox="1"/>
            <p:nvPr/>
          </p:nvSpPr>
          <p:spPr>
            <a:xfrm>
              <a:off x="1146305" y="-38100"/>
              <a:ext cx="7550318" cy="462280"/>
            </a:xfrm>
            <a:prstGeom prst="rect">
              <a:avLst/>
            </a:prstGeom>
          </p:spPr>
          <p:txBody>
            <a:bodyPr lIns="0" tIns="0" rIns="0" bIns="0" rtlCol="0" anchor="t">
              <a:spAutoFit/>
            </a:bodyPr>
            <a:lstStyle/>
            <a:p>
              <a:pPr marL="0" lvl="0" indent="0" algn="l">
                <a:lnSpc>
                  <a:spcPts val="2940"/>
                </a:lnSpc>
                <a:spcBef>
                  <a:spcPct val="0"/>
                </a:spcBef>
              </a:pPr>
              <a:r>
                <a:rPr lang="en-US" sz="2100">
                  <a:solidFill>
                    <a:srgbClr val="F5F5EF"/>
                  </a:solidFill>
                  <a:latin typeface="Now"/>
                </a:rPr>
                <a:t>Survival rate</a:t>
              </a:r>
            </a:p>
          </p:txBody>
        </p:sp>
      </p:grpSp>
      <p:grpSp>
        <p:nvGrpSpPr>
          <p:cNvPr id="30" name="Group 30"/>
          <p:cNvGrpSpPr/>
          <p:nvPr/>
        </p:nvGrpSpPr>
        <p:grpSpPr>
          <a:xfrm>
            <a:off x="15973647" y="-230931"/>
            <a:ext cx="2073722" cy="1695879"/>
            <a:chOff x="0" y="57150"/>
            <a:chExt cx="2764962" cy="2261172"/>
          </a:xfrm>
        </p:grpSpPr>
        <p:sp>
          <p:nvSpPr>
            <p:cNvPr id="31" name="TextBox 31"/>
            <p:cNvSpPr txBox="1"/>
            <p:nvPr/>
          </p:nvSpPr>
          <p:spPr>
            <a:xfrm>
              <a:off x="73252" y="57150"/>
              <a:ext cx="2563087" cy="553324"/>
            </a:xfrm>
            <a:prstGeom prst="rect">
              <a:avLst/>
            </a:prstGeom>
          </p:spPr>
          <p:txBody>
            <a:bodyPr lIns="0" tIns="0" rIns="0" bIns="0" rtlCol="0" anchor="t">
              <a:spAutoFit/>
            </a:bodyPr>
            <a:lstStyle/>
            <a:p>
              <a:pPr algn="ctr">
                <a:lnSpc>
                  <a:spcPts val="3020"/>
                </a:lnSpc>
              </a:pPr>
              <a:endParaRPr/>
            </a:p>
          </p:txBody>
        </p:sp>
        <p:sp>
          <p:nvSpPr>
            <p:cNvPr id="32" name="TextBox 32"/>
            <p:cNvSpPr txBox="1"/>
            <p:nvPr/>
          </p:nvSpPr>
          <p:spPr>
            <a:xfrm>
              <a:off x="0" y="505861"/>
              <a:ext cx="2764962" cy="1812461"/>
            </a:xfrm>
            <a:prstGeom prst="rect">
              <a:avLst/>
            </a:prstGeom>
          </p:spPr>
          <p:txBody>
            <a:bodyPr lIns="0" tIns="0" rIns="0" bIns="0" rtlCol="0" anchor="t">
              <a:spAutoFit/>
            </a:bodyPr>
            <a:lstStyle/>
            <a:p>
              <a:pPr algn="ctr">
                <a:lnSpc>
                  <a:spcPts val="10570"/>
                </a:lnSpc>
              </a:pPr>
              <a:r>
                <a:rPr lang="en-US" sz="10570" dirty="0">
                  <a:solidFill>
                    <a:srgbClr val="FFFFFF"/>
                  </a:solidFill>
                  <a:latin typeface="Sitka Small" panose="02000505000000020004" pitchFamily="2" charset="0"/>
                </a:rPr>
                <a:t>02</a:t>
              </a: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A64B8"/>
        </a:solidFill>
        <a:effectLst/>
      </p:bgPr>
    </p:bg>
    <p:spTree>
      <p:nvGrpSpPr>
        <p:cNvPr id="1" name=""/>
        <p:cNvGrpSpPr/>
        <p:nvPr/>
      </p:nvGrpSpPr>
      <p:grpSpPr>
        <a:xfrm>
          <a:off x="0" y="0"/>
          <a:ext cx="0" cy="0"/>
          <a:chOff x="0" y="0"/>
          <a:chExt cx="0" cy="0"/>
        </a:xfrm>
      </p:grpSpPr>
      <p:grpSp>
        <p:nvGrpSpPr>
          <p:cNvPr id="2" name="Group 2"/>
          <p:cNvGrpSpPr/>
          <p:nvPr/>
        </p:nvGrpSpPr>
        <p:grpSpPr>
          <a:xfrm>
            <a:off x="566258" y="4475078"/>
            <a:ext cx="8865396" cy="4313195"/>
            <a:chOff x="0" y="0"/>
            <a:chExt cx="11820528" cy="5750926"/>
          </a:xfrm>
        </p:grpSpPr>
        <p:grpSp>
          <p:nvGrpSpPr>
            <p:cNvPr id="3" name="Group 3"/>
            <p:cNvGrpSpPr/>
            <p:nvPr/>
          </p:nvGrpSpPr>
          <p:grpSpPr>
            <a:xfrm>
              <a:off x="0" y="0"/>
              <a:ext cx="11820528" cy="5750926"/>
              <a:chOff x="0" y="0"/>
              <a:chExt cx="2998912" cy="1459031"/>
            </a:xfrm>
          </p:grpSpPr>
          <p:sp>
            <p:nvSpPr>
              <p:cNvPr id="4" name="Freeform 4"/>
              <p:cNvSpPr/>
              <p:nvPr/>
            </p:nvSpPr>
            <p:spPr>
              <a:xfrm>
                <a:off x="0" y="0"/>
                <a:ext cx="2998912" cy="1459031"/>
              </a:xfrm>
              <a:custGeom>
                <a:avLst/>
                <a:gdLst/>
                <a:ahLst/>
                <a:cxnLst/>
                <a:rect l="l" t="t" r="r" b="b"/>
                <a:pathLst>
                  <a:path w="2998912" h="1459031">
                    <a:moveTo>
                      <a:pt x="2874452" y="1459031"/>
                    </a:moveTo>
                    <a:lnTo>
                      <a:pt x="124460" y="1459031"/>
                    </a:lnTo>
                    <a:cubicBezTo>
                      <a:pt x="55880" y="1459031"/>
                      <a:pt x="0" y="1403151"/>
                      <a:pt x="0" y="1334571"/>
                    </a:cubicBezTo>
                    <a:lnTo>
                      <a:pt x="0" y="124460"/>
                    </a:lnTo>
                    <a:cubicBezTo>
                      <a:pt x="0" y="55880"/>
                      <a:pt x="55880" y="0"/>
                      <a:pt x="124460" y="0"/>
                    </a:cubicBezTo>
                    <a:lnTo>
                      <a:pt x="2874452" y="0"/>
                    </a:lnTo>
                    <a:cubicBezTo>
                      <a:pt x="2943032" y="0"/>
                      <a:pt x="2998912" y="55880"/>
                      <a:pt x="2998912" y="124460"/>
                    </a:cubicBezTo>
                    <a:lnTo>
                      <a:pt x="2998912" y="1334571"/>
                    </a:lnTo>
                    <a:cubicBezTo>
                      <a:pt x="2998912" y="1403151"/>
                      <a:pt x="2943032" y="1459031"/>
                      <a:pt x="2874452" y="1459031"/>
                    </a:cubicBezTo>
                    <a:close/>
                  </a:path>
                </a:pathLst>
              </a:custGeom>
              <a:solidFill>
                <a:srgbClr val="09427D"/>
              </a:solidFill>
            </p:spPr>
          </p:sp>
        </p:grpSp>
        <p:sp>
          <p:nvSpPr>
            <p:cNvPr id="5" name="TextBox 5"/>
            <p:cNvSpPr txBox="1"/>
            <p:nvPr/>
          </p:nvSpPr>
          <p:spPr>
            <a:xfrm>
              <a:off x="763964" y="1114078"/>
              <a:ext cx="10241711" cy="3437045"/>
            </a:xfrm>
            <a:prstGeom prst="rect">
              <a:avLst/>
            </a:prstGeom>
          </p:spPr>
          <p:txBody>
            <a:bodyPr lIns="0" tIns="0" rIns="0" bIns="0" rtlCol="0" anchor="t">
              <a:spAutoFit/>
            </a:bodyPr>
            <a:lstStyle/>
            <a:p>
              <a:pPr>
                <a:lnSpc>
                  <a:spcPts val="5179"/>
                </a:lnSpc>
                <a:spcBef>
                  <a:spcPct val="0"/>
                </a:spcBef>
              </a:pPr>
              <a:r>
                <a:rPr lang="en-US" sz="3699">
                  <a:solidFill>
                    <a:srgbClr val="F5F5EF"/>
                  </a:solidFill>
                  <a:latin typeface="Now Bold"/>
                </a:rPr>
                <a:t>A disease in which some of the body’s cells devivde</a:t>
              </a:r>
              <a:r>
                <a:rPr lang="en-US" sz="3699">
                  <a:solidFill>
                    <a:srgbClr val="F5F5EF"/>
                  </a:solidFill>
                  <a:latin typeface="Arimo Bold"/>
                </a:rPr>
                <a:t> uncontrollably and spread to other parts of the body.</a:t>
              </a:r>
            </a:p>
          </p:txBody>
        </p:sp>
      </p:grpSp>
      <p:grpSp>
        <p:nvGrpSpPr>
          <p:cNvPr id="6" name="Group 6"/>
          <p:cNvGrpSpPr/>
          <p:nvPr/>
        </p:nvGrpSpPr>
        <p:grpSpPr>
          <a:xfrm>
            <a:off x="10061553" y="4354508"/>
            <a:ext cx="7479715" cy="4554335"/>
            <a:chOff x="0" y="0"/>
            <a:chExt cx="2752153" cy="1675762"/>
          </a:xfrm>
        </p:grpSpPr>
        <p:sp>
          <p:nvSpPr>
            <p:cNvPr id="7" name="Freeform 7"/>
            <p:cNvSpPr/>
            <p:nvPr/>
          </p:nvSpPr>
          <p:spPr>
            <a:xfrm>
              <a:off x="0" y="0"/>
              <a:ext cx="2752153" cy="1675762"/>
            </a:xfrm>
            <a:custGeom>
              <a:avLst/>
              <a:gdLst/>
              <a:ahLst/>
              <a:cxnLst/>
              <a:rect l="l" t="t" r="r" b="b"/>
              <a:pathLst>
                <a:path w="2752153" h="1675762">
                  <a:moveTo>
                    <a:pt x="2627693" y="1675762"/>
                  </a:moveTo>
                  <a:lnTo>
                    <a:pt x="124460" y="1675762"/>
                  </a:lnTo>
                  <a:cubicBezTo>
                    <a:pt x="55880" y="1675762"/>
                    <a:pt x="0" y="1619882"/>
                    <a:pt x="0" y="1551302"/>
                  </a:cubicBezTo>
                  <a:lnTo>
                    <a:pt x="0" y="124460"/>
                  </a:lnTo>
                  <a:cubicBezTo>
                    <a:pt x="0" y="55880"/>
                    <a:pt x="55880" y="0"/>
                    <a:pt x="124460" y="0"/>
                  </a:cubicBezTo>
                  <a:lnTo>
                    <a:pt x="2627693" y="0"/>
                  </a:lnTo>
                  <a:cubicBezTo>
                    <a:pt x="2696273" y="0"/>
                    <a:pt x="2752153" y="55880"/>
                    <a:pt x="2752153" y="124460"/>
                  </a:cubicBezTo>
                  <a:lnTo>
                    <a:pt x="2752153" y="1551302"/>
                  </a:lnTo>
                  <a:cubicBezTo>
                    <a:pt x="2752153" y="1619882"/>
                    <a:pt x="2696273" y="1675762"/>
                    <a:pt x="2627693" y="1675762"/>
                  </a:cubicBezTo>
                  <a:close/>
                </a:path>
              </a:pathLst>
            </a:custGeom>
            <a:solidFill>
              <a:srgbClr val="162942"/>
            </a:solidFill>
          </p:spPr>
        </p:sp>
      </p:grpSp>
      <p:grpSp>
        <p:nvGrpSpPr>
          <p:cNvPr id="8" name="Group 8"/>
          <p:cNvGrpSpPr/>
          <p:nvPr/>
        </p:nvGrpSpPr>
        <p:grpSpPr>
          <a:xfrm>
            <a:off x="11037969" y="4825819"/>
            <a:ext cx="5348198" cy="2674099"/>
            <a:chOff x="0" y="0"/>
            <a:chExt cx="7130931" cy="3565465"/>
          </a:xfrm>
        </p:grpSpPr>
        <p:pic>
          <p:nvPicPr>
            <p:cNvPr id="9" name="Picture 9"/>
            <p:cNvPicPr>
              <a:picLocks noChangeAspect="1"/>
            </p:cNvPicPr>
            <p:nvPr/>
          </p:nvPicPr>
          <p:blipFill>
            <a:blip r:embed="rId2">
              <a:alphaModFix amt="9999"/>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0800000">
              <a:off x="0" y="0"/>
              <a:ext cx="7130931" cy="3565465"/>
            </a:xfrm>
            <a:prstGeom prst="rect">
              <a:avLst/>
            </a:prstGeom>
          </p:spPr>
        </p:pic>
        <p:pic>
          <p:nvPicPr>
            <p:cNvPr id="10" name="Picture 10"/>
            <p:cNvPicPr>
              <a:picLocks noChangeAspect="1"/>
            </p:cNvPicPr>
            <p:nvPr/>
          </p:nvPicPr>
          <p:blipFill>
            <a:blip r:embed="rId2">
              <a:alphaModFix amt="9999"/>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0800000">
              <a:off x="744253" y="744253"/>
              <a:ext cx="5642425" cy="2821213"/>
            </a:xfrm>
            <a:prstGeom prst="rect">
              <a:avLst/>
            </a:prstGeom>
          </p:spPr>
        </p:pic>
      </p:grpSp>
      <p:pic>
        <p:nvPicPr>
          <p:cNvPr id="11" name="Picture 11"/>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b="20361"/>
          <a:stretch>
            <a:fillRect/>
          </a:stretch>
        </p:blipFill>
        <p:spPr>
          <a:xfrm>
            <a:off x="10335994" y="3850842"/>
            <a:ext cx="6930833" cy="5058001"/>
          </a:xfrm>
          <a:prstGeom prst="rect">
            <a:avLst/>
          </a:prstGeom>
        </p:spPr>
      </p:pic>
      <p:grpSp>
        <p:nvGrpSpPr>
          <p:cNvPr id="12" name="Group 12"/>
          <p:cNvGrpSpPr/>
          <p:nvPr/>
        </p:nvGrpSpPr>
        <p:grpSpPr>
          <a:xfrm>
            <a:off x="838940" y="1837592"/>
            <a:ext cx="9497054" cy="1642512"/>
            <a:chOff x="0" y="0"/>
            <a:chExt cx="12662739" cy="2190016"/>
          </a:xfrm>
        </p:grpSpPr>
        <p:sp>
          <p:nvSpPr>
            <p:cNvPr id="13" name="TextBox 13"/>
            <p:cNvSpPr txBox="1"/>
            <p:nvPr/>
          </p:nvSpPr>
          <p:spPr>
            <a:xfrm>
              <a:off x="0" y="-123825"/>
              <a:ext cx="12662739" cy="1418246"/>
            </a:xfrm>
            <a:prstGeom prst="rect">
              <a:avLst/>
            </a:prstGeom>
          </p:spPr>
          <p:txBody>
            <a:bodyPr lIns="0" tIns="0" rIns="0" bIns="0" rtlCol="0" anchor="t">
              <a:spAutoFit/>
            </a:bodyPr>
            <a:lstStyle/>
            <a:p>
              <a:pPr>
                <a:lnSpc>
                  <a:spcPts val="8960"/>
                </a:lnSpc>
                <a:spcBef>
                  <a:spcPct val="0"/>
                </a:spcBef>
              </a:pPr>
              <a:r>
                <a:rPr lang="en-US" sz="6400">
                  <a:solidFill>
                    <a:srgbClr val="F5F5EF"/>
                  </a:solidFill>
                  <a:latin typeface="Now Bold"/>
                </a:rPr>
                <a:t>What is the cancer?</a:t>
              </a:r>
            </a:p>
          </p:txBody>
        </p:sp>
        <p:sp>
          <p:nvSpPr>
            <p:cNvPr id="14" name="TextBox 14"/>
            <p:cNvSpPr txBox="1"/>
            <p:nvPr/>
          </p:nvSpPr>
          <p:spPr>
            <a:xfrm>
              <a:off x="0" y="1567293"/>
              <a:ext cx="12662739" cy="622724"/>
            </a:xfrm>
            <a:prstGeom prst="rect">
              <a:avLst/>
            </a:prstGeom>
          </p:spPr>
          <p:txBody>
            <a:bodyPr lIns="0" tIns="0" rIns="0" bIns="0" rtlCol="0" anchor="t">
              <a:spAutoFit/>
            </a:bodyPr>
            <a:lstStyle/>
            <a:p>
              <a:pPr>
                <a:lnSpc>
                  <a:spcPts val="3919"/>
                </a:lnSpc>
                <a:spcBef>
                  <a:spcPct val="0"/>
                </a:spcBef>
              </a:pPr>
              <a:r>
                <a:rPr lang="en-US" sz="2799">
                  <a:solidFill>
                    <a:srgbClr val="FFFFFF"/>
                  </a:solidFill>
                  <a:latin typeface="Now Bold"/>
                </a:rPr>
                <a:t>the cancer is</a:t>
              </a:r>
            </a:p>
          </p:txBody>
        </p:sp>
      </p:grpSp>
      <p:grpSp>
        <p:nvGrpSpPr>
          <p:cNvPr id="15" name="Group 15"/>
          <p:cNvGrpSpPr/>
          <p:nvPr/>
        </p:nvGrpSpPr>
        <p:grpSpPr>
          <a:xfrm>
            <a:off x="16003726" y="-171935"/>
            <a:ext cx="2073722" cy="1695879"/>
            <a:chOff x="0" y="57150"/>
            <a:chExt cx="2764962" cy="2261172"/>
          </a:xfrm>
        </p:grpSpPr>
        <p:sp>
          <p:nvSpPr>
            <p:cNvPr id="16" name="TextBox 16"/>
            <p:cNvSpPr txBox="1"/>
            <p:nvPr/>
          </p:nvSpPr>
          <p:spPr>
            <a:xfrm>
              <a:off x="73252" y="57150"/>
              <a:ext cx="2563087" cy="553324"/>
            </a:xfrm>
            <a:prstGeom prst="rect">
              <a:avLst/>
            </a:prstGeom>
          </p:spPr>
          <p:txBody>
            <a:bodyPr lIns="0" tIns="0" rIns="0" bIns="0" rtlCol="0" anchor="t">
              <a:spAutoFit/>
            </a:bodyPr>
            <a:lstStyle/>
            <a:p>
              <a:pPr algn="ctr">
                <a:lnSpc>
                  <a:spcPts val="3020"/>
                </a:lnSpc>
              </a:pPr>
              <a:endParaRPr/>
            </a:p>
          </p:txBody>
        </p:sp>
        <p:sp>
          <p:nvSpPr>
            <p:cNvPr id="17" name="TextBox 17"/>
            <p:cNvSpPr txBox="1"/>
            <p:nvPr/>
          </p:nvSpPr>
          <p:spPr>
            <a:xfrm>
              <a:off x="0" y="505861"/>
              <a:ext cx="2764962" cy="1812461"/>
            </a:xfrm>
            <a:prstGeom prst="rect">
              <a:avLst/>
            </a:prstGeom>
          </p:spPr>
          <p:txBody>
            <a:bodyPr lIns="0" tIns="0" rIns="0" bIns="0" rtlCol="0" anchor="t">
              <a:spAutoFit/>
            </a:bodyPr>
            <a:lstStyle/>
            <a:p>
              <a:pPr algn="ctr">
                <a:lnSpc>
                  <a:spcPts val="10570"/>
                </a:lnSpc>
              </a:pPr>
              <a:r>
                <a:rPr lang="en-US" sz="10570" dirty="0">
                  <a:solidFill>
                    <a:srgbClr val="FFFFFF"/>
                  </a:solidFill>
                  <a:latin typeface="Sitka Small" panose="02000505000000020004" pitchFamily="2" charset="0"/>
                </a:rPr>
                <a:t>03</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6705876" y="1545108"/>
            <a:ext cx="10553424" cy="5331746"/>
            <a:chOff x="0" y="0"/>
            <a:chExt cx="3569924" cy="1803578"/>
          </a:xfrm>
        </p:grpSpPr>
        <p:sp>
          <p:nvSpPr>
            <p:cNvPr id="3" name="Freeform 3"/>
            <p:cNvSpPr/>
            <p:nvPr/>
          </p:nvSpPr>
          <p:spPr>
            <a:xfrm>
              <a:off x="0" y="0"/>
              <a:ext cx="3569924" cy="1803578"/>
            </a:xfrm>
            <a:custGeom>
              <a:avLst/>
              <a:gdLst/>
              <a:ahLst/>
              <a:cxnLst/>
              <a:rect l="l" t="t" r="r" b="b"/>
              <a:pathLst>
                <a:path w="3569924" h="1803578">
                  <a:moveTo>
                    <a:pt x="3445464" y="1803578"/>
                  </a:moveTo>
                  <a:lnTo>
                    <a:pt x="124460" y="1803578"/>
                  </a:lnTo>
                  <a:cubicBezTo>
                    <a:pt x="55880" y="1803578"/>
                    <a:pt x="0" y="1747698"/>
                    <a:pt x="0" y="1679118"/>
                  </a:cubicBezTo>
                  <a:lnTo>
                    <a:pt x="0" y="124460"/>
                  </a:lnTo>
                  <a:cubicBezTo>
                    <a:pt x="0" y="55880"/>
                    <a:pt x="55880" y="0"/>
                    <a:pt x="124460" y="0"/>
                  </a:cubicBezTo>
                  <a:lnTo>
                    <a:pt x="3445464" y="0"/>
                  </a:lnTo>
                  <a:cubicBezTo>
                    <a:pt x="3514044" y="0"/>
                    <a:pt x="3569924" y="55880"/>
                    <a:pt x="3569924" y="124460"/>
                  </a:cubicBezTo>
                  <a:lnTo>
                    <a:pt x="3569924" y="1679118"/>
                  </a:lnTo>
                  <a:cubicBezTo>
                    <a:pt x="3569924" y="1747698"/>
                    <a:pt x="3514044" y="1803578"/>
                    <a:pt x="3445464" y="1803578"/>
                  </a:cubicBezTo>
                  <a:close/>
                </a:path>
              </a:pathLst>
            </a:custGeom>
            <a:solidFill>
              <a:srgbClr val="162942"/>
            </a:solidFill>
          </p:spPr>
        </p:sp>
      </p:grpSp>
      <p:grpSp>
        <p:nvGrpSpPr>
          <p:cNvPr id="4" name="Group 4"/>
          <p:cNvGrpSpPr/>
          <p:nvPr/>
        </p:nvGrpSpPr>
        <p:grpSpPr>
          <a:xfrm>
            <a:off x="1028700" y="1545108"/>
            <a:ext cx="5231176" cy="5331746"/>
            <a:chOff x="0" y="0"/>
            <a:chExt cx="1769558" cy="1803578"/>
          </a:xfrm>
        </p:grpSpPr>
        <p:sp>
          <p:nvSpPr>
            <p:cNvPr id="5" name="Freeform 5"/>
            <p:cNvSpPr/>
            <p:nvPr/>
          </p:nvSpPr>
          <p:spPr>
            <a:xfrm>
              <a:off x="0" y="0"/>
              <a:ext cx="1769558" cy="1803578"/>
            </a:xfrm>
            <a:custGeom>
              <a:avLst/>
              <a:gdLst/>
              <a:ahLst/>
              <a:cxnLst/>
              <a:rect l="l" t="t" r="r" b="b"/>
              <a:pathLst>
                <a:path w="1769558" h="1803578">
                  <a:moveTo>
                    <a:pt x="1645098" y="1803578"/>
                  </a:moveTo>
                  <a:lnTo>
                    <a:pt x="124460" y="1803578"/>
                  </a:lnTo>
                  <a:cubicBezTo>
                    <a:pt x="55880" y="1803578"/>
                    <a:pt x="0" y="1747698"/>
                    <a:pt x="0" y="1679118"/>
                  </a:cubicBezTo>
                  <a:lnTo>
                    <a:pt x="0" y="124460"/>
                  </a:lnTo>
                  <a:cubicBezTo>
                    <a:pt x="0" y="55880"/>
                    <a:pt x="55880" y="0"/>
                    <a:pt x="124460" y="0"/>
                  </a:cubicBezTo>
                  <a:lnTo>
                    <a:pt x="1645098" y="0"/>
                  </a:lnTo>
                  <a:cubicBezTo>
                    <a:pt x="1713678" y="0"/>
                    <a:pt x="1769558" y="55880"/>
                    <a:pt x="1769558" y="124460"/>
                  </a:cubicBezTo>
                  <a:lnTo>
                    <a:pt x="1769558" y="1679118"/>
                  </a:lnTo>
                  <a:cubicBezTo>
                    <a:pt x="1769558" y="1747698"/>
                    <a:pt x="1713678" y="1803578"/>
                    <a:pt x="1645098" y="1803578"/>
                  </a:cubicBezTo>
                  <a:close/>
                </a:path>
              </a:pathLst>
            </a:custGeom>
            <a:solidFill>
              <a:srgbClr val="3C53AC"/>
            </a:solidFill>
          </p:spPr>
        </p:sp>
      </p:grpSp>
      <p:sp>
        <p:nvSpPr>
          <p:cNvPr id="6" name="TextBox 6"/>
          <p:cNvSpPr txBox="1"/>
          <p:nvPr/>
        </p:nvSpPr>
        <p:spPr>
          <a:xfrm>
            <a:off x="7668853" y="2628560"/>
            <a:ext cx="8627470" cy="3088641"/>
          </a:xfrm>
          <a:prstGeom prst="rect">
            <a:avLst/>
          </a:prstGeom>
        </p:spPr>
        <p:txBody>
          <a:bodyPr lIns="0" tIns="0" rIns="0" bIns="0" rtlCol="0" anchor="t">
            <a:spAutoFit/>
          </a:bodyPr>
          <a:lstStyle/>
          <a:p>
            <a:pPr>
              <a:lnSpc>
                <a:spcPts val="6159"/>
              </a:lnSpc>
              <a:spcBef>
                <a:spcPct val="0"/>
              </a:spcBef>
            </a:pPr>
            <a:r>
              <a:rPr lang="en-US" sz="4399">
                <a:solidFill>
                  <a:srgbClr val="FFFFFF"/>
                </a:solidFill>
                <a:latin typeface="Now"/>
              </a:rPr>
              <a:t>is a rare type of cancer and it is tumor that develops in connective tissue, such as bone, cartilage or muscle.</a:t>
            </a:r>
          </a:p>
        </p:txBody>
      </p:sp>
      <p:grpSp>
        <p:nvGrpSpPr>
          <p:cNvPr id="7" name="Group 7"/>
          <p:cNvGrpSpPr/>
          <p:nvPr/>
        </p:nvGrpSpPr>
        <p:grpSpPr>
          <a:xfrm>
            <a:off x="1340111" y="4546625"/>
            <a:ext cx="4660457" cy="2330229"/>
            <a:chOff x="0" y="0"/>
            <a:chExt cx="6213943" cy="3106972"/>
          </a:xfrm>
        </p:grpSpPr>
        <p:pic>
          <p:nvPicPr>
            <p:cNvPr id="8" name="Picture 8"/>
            <p:cNvPicPr>
              <a:picLocks noChangeAspect="1"/>
            </p:cNvPicPr>
            <p:nvPr/>
          </p:nvPicPr>
          <p:blipFill>
            <a:blip r:embed="rId2">
              <a:alphaModFix amt="9999"/>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0800000">
              <a:off x="0" y="0"/>
              <a:ext cx="6213943" cy="3106972"/>
            </a:xfrm>
            <a:prstGeom prst="rect">
              <a:avLst/>
            </a:prstGeom>
          </p:spPr>
        </p:pic>
        <p:pic>
          <p:nvPicPr>
            <p:cNvPr id="9" name="Picture 9"/>
            <p:cNvPicPr>
              <a:picLocks noChangeAspect="1"/>
            </p:cNvPicPr>
            <p:nvPr/>
          </p:nvPicPr>
          <p:blipFill>
            <a:blip r:embed="rId2">
              <a:alphaModFix amt="9999"/>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0800000">
              <a:off x="648547" y="648547"/>
              <a:ext cx="4916849" cy="2458424"/>
            </a:xfrm>
            <a:prstGeom prst="rect">
              <a:avLst/>
            </a:prstGeom>
          </p:spPr>
        </p:pic>
      </p:grpSp>
      <p:pic>
        <p:nvPicPr>
          <p:cNvPr id="10" name="Picture 10"/>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b="20757"/>
          <a:stretch>
            <a:fillRect/>
          </a:stretch>
        </p:blipFill>
        <p:spPr>
          <a:xfrm>
            <a:off x="2357592" y="714386"/>
            <a:ext cx="2573391" cy="6162468"/>
          </a:xfrm>
          <a:prstGeom prst="rect">
            <a:avLst/>
          </a:prstGeom>
        </p:spPr>
      </p:pic>
      <p:grpSp>
        <p:nvGrpSpPr>
          <p:cNvPr id="11" name="Group 11"/>
          <p:cNvGrpSpPr/>
          <p:nvPr/>
        </p:nvGrpSpPr>
        <p:grpSpPr>
          <a:xfrm>
            <a:off x="12403773" y="7111204"/>
            <a:ext cx="4995922" cy="1379376"/>
            <a:chOff x="0" y="0"/>
            <a:chExt cx="6661230" cy="1839168"/>
          </a:xfrm>
        </p:grpSpPr>
        <p:grpSp>
          <p:nvGrpSpPr>
            <p:cNvPr id="12" name="Group 12"/>
            <p:cNvGrpSpPr/>
            <p:nvPr/>
          </p:nvGrpSpPr>
          <p:grpSpPr>
            <a:xfrm>
              <a:off x="0" y="0"/>
              <a:ext cx="6661230" cy="1839168"/>
              <a:chOff x="0" y="0"/>
              <a:chExt cx="3047248" cy="894084"/>
            </a:xfrm>
          </p:grpSpPr>
          <p:sp>
            <p:nvSpPr>
              <p:cNvPr id="13" name="Freeform 13"/>
              <p:cNvSpPr/>
              <p:nvPr/>
            </p:nvSpPr>
            <p:spPr>
              <a:xfrm>
                <a:off x="0" y="0"/>
                <a:ext cx="3047248" cy="894084"/>
              </a:xfrm>
              <a:custGeom>
                <a:avLst/>
                <a:gdLst/>
                <a:ahLst/>
                <a:cxnLst/>
                <a:rect l="l" t="t" r="r" b="b"/>
                <a:pathLst>
                  <a:path w="3047248" h="894084">
                    <a:moveTo>
                      <a:pt x="2922787" y="894084"/>
                    </a:moveTo>
                    <a:lnTo>
                      <a:pt x="124460" y="894084"/>
                    </a:lnTo>
                    <a:cubicBezTo>
                      <a:pt x="55880" y="894084"/>
                      <a:pt x="0" y="838204"/>
                      <a:pt x="0" y="769624"/>
                    </a:cubicBezTo>
                    <a:lnTo>
                      <a:pt x="0" y="124460"/>
                    </a:lnTo>
                    <a:cubicBezTo>
                      <a:pt x="0" y="55880"/>
                      <a:pt x="55880" y="0"/>
                      <a:pt x="124460" y="0"/>
                    </a:cubicBezTo>
                    <a:lnTo>
                      <a:pt x="2922788" y="0"/>
                    </a:lnTo>
                    <a:cubicBezTo>
                      <a:pt x="2991368" y="0"/>
                      <a:pt x="3047248" y="55880"/>
                      <a:pt x="3047248" y="124460"/>
                    </a:cubicBezTo>
                    <a:lnTo>
                      <a:pt x="3047248" y="769624"/>
                    </a:lnTo>
                    <a:cubicBezTo>
                      <a:pt x="3047248" y="838204"/>
                      <a:pt x="2991368" y="894084"/>
                      <a:pt x="2922788" y="894084"/>
                    </a:cubicBezTo>
                    <a:close/>
                  </a:path>
                </a:pathLst>
              </a:custGeom>
              <a:solidFill>
                <a:srgbClr val="3C53AC"/>
              </a:solidFill>
            </p:spPr>
          </p:sp>
        </p:grpSp>
        <p:sp>
          <p:nvSpPr>
            <p:cNvPr id="14" name="TextBox 14"/>
            <p:cNvSpPr txBox="1"/>
            <p:nvPr/>
          </p:nvSpPr>
          <p:spPr>
            <a:xfrm>
              <a:off x="1478152" y="383008"/>
              <a:ext cx="3785806" cy="987427"/>
            </a:xfrm>
            <a:prstGeom prst="rect">
              <a:avLst/>
            </a:prstGeom>
          </p:spPr>
          <p:txBody>
            <a:bodyPr lIns="0" tIns="0" rIns="0" bIns="0" rtlCol="0" anchor="t">
              <a:spAutoFit/>
            </a:bodyPr>
            <a:lstStyle/>
            <a:p>
              <a:pPr algn="ctr">
                <a:lnSpc>
                  <a:spcPts val="6299"/>
                </a:lnSpc>
                <a:spcBef>
                  <a:spcPct val="0"/>
                </a:spcBef>
              </a:pPr>
              <a:r>
                <a:rPr lang="en-US" sz="4499">
                  <a:solidFill>
                    <a:srgbClr val="FFFFFF"/>
                  </a:solidFill>
                  <a:latin typeface="Now Bold"/>
                </a:rPr>
                <a:t>Sarcoma</a:t>
              </a:r>
            </a:p>
          </p:txBody>
        </p:sp>
      </p:grpSp>
      <p:grpSp>
        <p:nvGrpSpPr>
          <p:cNvPr id="15" name="Group 15"/>
          <p:cNvGrpSpPr/>
          <p:nvPr/>
        </p:nvGrpSpPr>
        <p:grpSpPr>
          <a:xfrm>
            <a:off x="283871" y="8533442"/>
            <a:ext cx="2073722" cy="1695879"/>
            <a:chOff x="0" y="57150"/>
            <a:chExt cx="2764962" cy="2261172"/>
          </a:xfrm>
        </p:grpSpPr>
        <p:sp>
          <p:nvSpPr>
            <p:cNvPr id="16" name="TextBox 16"/>
            <p:cNvSpPr txBox="1"/>
            <p:nvPr/>
          </p:nvSpPr>
          <p:spPr>
            <a:xfrm>
              <a:off x="73252" y="57150"/>
              <a:ext cx="2563087" cy="553129"/>
            </a:xfrm>
            <a:prstGeom prst="rect">
              <a:avLst/>
            </a:prstGeom>
          </p:spPr>
          <p:txBody>
            <a:bodyPr lIns="0" tIns="0" rIns="0" bIns="0" rtlCol="0" anchor="t">
              <a:spAutoFit/>
            </a:bodyPr>
            <a:lstStyle/>
            <a:p>
              <a:pPr algn="ctr">
                <a:lnSpc>
                  <a:spcPts val="3020"/>
                </a:lnSpc>
              </a:pPr>
              <a:endParaRPr/>
            </a:p>
          </p:txBody>
        </p:sp>
        <p:sp>
          <p:nvSpPr>
            <p:cNvPr id="17" name="TextBox 17"/>
            <p:cNvSpPr txBox="1"/>
            <p:nvPr/>
          </p:nvSpPr>
          <p:spPr>
            <a:xfrm>
              <a:off x="0" y="505861"/>
              <a:ext cx="2764962" cy="1812461"/>
            </a:xfrm>
            <a:prstGeom prst="rect">
              <a:avLst/>
            </a:prstGeom>
          </p:spPr>
          <p:txBody>
            <a:bodyPr lIns="0" tIns="0" rIns="0" bIns="0" rtlCol="0" anchor="t">
              <a:spAutoFit/>
            </a:bodyPr>
            <a:lstStyle/>
            <a:p>
              <a:pPr algn="ctr">
                <a:lnSpc>
                  <a:spcPts val="10570"/>
                </a:lnSpc>
              </a:pPr>
              <a:r>
                <a:rPr lang="en-US" sz="10570" dirty="0">
                  <a:solidFill>
                    <a:srgbClr val="09427D"/>
                  </a:solidFill>
                  <a:latin typeface="Sitka Small" panose="02000505000000020004" pitchFamily="2" charset="0"/>
                </a:rPr>
                <a:t>04</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071204" y="2144593"/>
            <a:ext cx="8142407" cy="8142407"/>
            <a:chOff x="0" y="0"/>
            <a:chExt cx="10856543" cy="10856543"/>
          </a:xfrm>
        </p:grpSpPr>
        <p:grpSp>
          <p:nvGrpSpPr>
            <p:cNvPr id="3" name="Group 3"/>
            <p:cNvGrpSpPr/>
            <p:nvPr/>
          </p:nvGrpSpPr>
          <p:grpSpPr>
            <a:xfrm>
              <a:off x="0" y="0"/>
              <a:ext cx="10856543" cy="10856543"/>
              <a:chOff x="0" y="0"/>
              <a:chExt cx="6350000" cy="6350000"/>
            </a:xfrm>
          </p:grpSpPr>
          <p:sp>
            <p:nvSpPr>
              <p:cNvPr id="4" name="Freeform 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4A64B8">
                  <a:alpha val="9804"/>
                </a:srgbClr>
              </a:solidFill>
            </p:spPr>
          </p:sp>
        </p:grpSp>
        <p:grpSp>
          <p:nvGrpSpPr>
            <p:cNvPr id="5" name="Group 5"/>
            <p:cNvGrpSpPr/>
            <p:nvPr/>
          </p:nvGrpSpPr>
          <p:grpSpPr>
            <a:xfrm>
              <a:off x="994845" y="994845"/>
              <a:ext cx="8866853" cy="8866853"/>
              <a:chOff x="0" y="0"/>
              <a:chExt cx="6350000" cy="6350000"/>
            </a:xfrm>
          </p:grpSpPr>
          <p:sp>
            <p:nvSpPr>
              <p:cNvPr id="6" name="Freeform 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4A64B8">
                  <a:alpha val="9804"/>
                </a:srgbClr>
              </a:solidFill>
            </p:spPr>
          </p:sp>
        </p:grpSp>
      </p:grpSp>
      <p:grpSp>
        <p:nvGrpSpPr>
          <p:cNvPr id="7" name="Group 7"/>
          <p:cNvGrpSpPr/>
          <p:nvPr/>
        </p:nvGrpSpPr>
        <p:grpSpPr>
          <a:xfrm>
            <a:off x="14560526" y="2182693"/>
            <a:ext cx="8142407" cy="8142407"/>
            <a:chOff x="0" y="0"/>
            <a:chExt cx="10856543" cy="10856543"/>
          </a:xfrm>
        </p:grpSpPr>
        <p:grpSp>
          <p:nvGrpSpPr>
            <p:cNvPr id="8" name="Group 8"/>
            <p:cNvGrpSpPr/>
            <p:nvPr/>
          </p:nvGrpSpPr>
          <p:grpSpPr>
            <a:xfrm>
              <a:off x="0" y="0"/>
              <a:ext cx="10856543" cy="10856543"/>
              <a:chOff x="0" y="0"/>
              <a:chExt cx="6350000" cy="6350000"/>
            </a:xfrm>
          </p:grpSpPr>
          <p:sp>
            <p:nvSpPr>
              <p:cNvPr id="9" name="Freeform 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4A64B8">
                  <a:alpha val="9804"/>
                </a:srgbClr>
              </a:solidFill>
            </p:spPr>
          </p:sp>
        </p:grpSp>
        <p:grpSp>
          <p:nvGrpSpPr>
            <p:cNvPr id="10" name="Group 10"/>
            <p:cNvGrpSpPr/>
            <p:nvPr/>
          </p:nvGrpSpPr>
          <p:grpSpPr>
            <a:xfrm>
              <a:off x="994845" y="994845"/>
              <a:ext cx="8866853" cy="8866853"/>
              <a:chOff x="0" y="0"/>
              <a:chExt cx="6350000" cy="6350000"/>
            </a:xfrm>
          </p:grpSpPr>
          <p:sp>
            <p:nvSpPr>
              <p:cNvPr id="11" name="Freeform 11"/>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4A64B8">
                  <a:alpha val="9804"/>
                </a:srgbClr>
              </a:solidFill>
            </p:spPr>
          </p:sp>
        </p:grpSp>
      </p:grpSp>
      <p:grpSp>
        <p:nvGrpSpPr>
          <p:cNvPr id="12" name="Group 12"/>
          <p:cNvGrpSpPr/>
          <p:nvPr/>
        </p:nvGrpSpPr>
        <p:grpSpPr>
          <a:xfrm>
            <a:off x="0" y="5650040"/>
            <a:ext cx="18288000" cy="4959429"/>
            <a:chOff x="0" y="0"/>
            <a:chExt cx="6186311" cy="1677634"/>
          </a:xfrm>
        </p:grpSpPr>
        <p:sp>
          <p:nvSpPr>
            <p:cNvPr id="13" name="Freeform 13"/>
            <p:cNvSpPr/>
            <p:nvPr/>
          </p:nvSpPr>
          <p:spPr>
            <a:xfrm>
              <a:off x="0" y="0"/>
              <a:ext cx="6186311" cy="1677634"/>
            </a:xfrm>
            <a:custGeom>
              <a:avLst/>
              <a:gdLst/>
              <a:ahLst/>
              <a:cxnLst/>
              <a:rect l="l" t="t" r="r" b="b"/>
              <a:pathLst>
                <a:path w="6186311" h="1677634">
                  <a:moveTo>
                    <a:pt x="6061851" y="1677634"/>
                  </a:moveTo>
                  <a:lnTo>
                    <a:pt x="124460" y="1677634"/>
                  </a:lnTo>
                  <a:cubicBezTo>
                    <a:pt x="55880" y="1677634"/>
                    <a:pt x="0" y="1621754"/>
                    <a:pt x="0" y="1553174"/>
                  </a:cubicBezTo>
                  <a:lnTo>
                    <a:pt x="0" y="124460"/>
                  </a:lnTo>
                  <a:cubicBezTo>
                    <a:pt x="0" y="55880"/>
                    <a:pt x="55880" y="0"/>
                    <a:pt x="124460" y="0"/>
                  </a:cubicBezTo>
                  <a:lnTo>
                    <a:pt x="6061851" y="0"/>
                  </a:lnTo>
                  <a:cubicBezTo>
                    <a:pt x="6130431" y="0"/>
                    <a:pt x="6186311" y="55880"/>
                    <a:pt x="6186311" y="124460"/>
                  </a:cubicBezTo>
                  <a:lnTo>
                    <a:pt x="6186311" y="1553174"/>
                  </a:lnTo>
                  <a:cubicBezTo>
                    <a:pt x="6186311" y="1621754"/>
                    <a:pt x="6130431" y="1677634"/>
                    <a:pt x="6061851" y="1677634"/>
                  </a:cubicBezTo>
                  <a:close/>
                </a:path>
              </a:pathLst>
            </a:custGeom>
            <a:solidFill>
              <a:srgbClr val="4A64B8"/>
            </a:solidFill>
          </p:spPr>
        </p:sp>
      </p:grpSp>
      <p:pic>
        <p:nvPicPr>
          <p:cNvPr id="14" name="Picture 1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r="51435"/>
          <a:stretch>
            <a:fillRect/>
          </a:stretch>
        </p:blipFill>
        <p:spPr>
          <a:xfrm>
            <a:off x="1917096" y="1599605"/>
            <a:ext cx="3287201" cy="6424104"/>
          </a:xfrm>
          <a:prstGeom prst="rect">
            <a:avLst/>
          </a:prstGeom>
        </p:spPr>
      </p:pic>
      <p:pic>
        <p:nvPicPr>
          <p:cNvPr id="15" name="Picture 1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51435"/>
          <a:stretch>
            <a:fillRect/>
          </a:stretch>
        </p:blipFill>
        <p:spPr>
          <a:xfrm>
            <a:off x="12916926" y="1599605"/>
            <a:ext cx="3287201" cy="6424104"/>
          </a:xfrm>
          <a:prstGeom prst="rect">
            <a:avLst/>
          </a:prstGeom>
        </p:spPr>
      </p:pic>
      <p:sp>
        <p:nvSpPr>
          <p:cNvPr id="16" name="TextBox 16"/>
          <p:cNvSpPr txBox="1"/>
          <p:nvPr/>
        </p:nvSpPr>
        <p:spPr>
          <a:xfrm>
            <a:off x="5911647" y="1599605"/>
            <a:ext cx="6181738" cy="1948536"/>
          </a:xfrm>
          <a:prstGeom prst="rect">
            <a:avLst/>
          </a:prstGeom>
        </p:spPr>
        <p:txBody>
          <a:bodyPr lIns="0" tIns="0" rIns="0" bIns="0" rtlCol="0" anchor="t">
            <a:spAutoFit/>
          </a:bodyPr>
          <a:lstStyle/>
          <a:p>
            <a:pPr algn="ctr">
              <a:lnSpc>
                <a:spcPts val="7680"/>
              </a:lnSpc>
            </a:pPr>
            <a:r>
              <a:rPr lang="en-US" sz="6400">
                <a:solidFill>
                  <a:srgbClr val="000000"/>
                </a:solidFill>
                <a:latin typeface="Now Bold"/>
              </a:rPr>
              <a:t>Types of sarcoma</a:t>
            </a:r>
          </a:p>
        </p:txBody>
      </p:sp>
      <p:grpSp>
        <p:nvGrpSpPr>
          <p:cNvPr id="17" name="Group 17"/>
          <p:cNvGrpSpPr/>
          <p:nvPr/>
        </p:nvGrpSpPr>
        <p:grpSpPr>
          <a:xfrm>
            <a:off x="787500" y="4370402"/>
            <a:ext cx="6567406" cy="4485955"/>
            <a:chOff x="0" y="0"/>
            <a:chExt cx="8756541" cy="5981273"/>
          </a:xfrm>
        </p:grpSpPr>
        <p:grpSp>
          <p:nvGrpSpPr>
            <p:cNvPr id="18" name="Group 18"/>
            <p:cNvGrpSpPr/>
            <p:nvPr/>
          </p:nvGrpSpPr>
          <p:grpSpPr>
            <a:xfrm>
              <a:off x="0" y="0"/>
              <a:ext cx="8756541" cy="5981273"/>
              <a:chOff x="0" y="0"/>
              <a:chExt cx="1490626" cy="1018192"/>
            </a:xfrm>
          </p:grpSpPr>
          <p:sp>
            <p:nvSpPr>
              <p:cNvPr id="19" name="Freeform 19"/>
              <p:cNvSpPr/>
              <p:nvPr/>
            </p:nvSpPr>
            <p:spPr>
              <a:xfrm>
                <a:off x="0" y="0"/>
                <a:ext cx="1490627" cy="1018193"/>
              </a:xfrm>
              <a:custGeom>
                <a:avLst/>
                <a:gdLst/>
                <a:ahLst/>
                <a:cxnLst/>
                <a:rect l="l" t="t" r="r" b="b"/>
                <a:pathLst>
                  <a:path w="1490627" h="1018193">
                    <a:moveTo>
                      <a:pt x="1366166" y="1018192"/>
                    </a:moveTo>
                    <a:lnTo>
                      <a:pt x="124460" y="1018192"/>
                    </a:lnTo>
                    <a:cubicBezTo>
                      <a:pt x="55880" y="1018192"/>
                      <a:pt x="0" y="962312"/>
                      <a:pt x="0" y="893732"/>
                    </a:cubicBezTo>
                    <a:lnTo>
                      <a:pt x="0" y="124460"/>
                    </a:lnTo>
                    <a:cubicBezTo>
                      <a:pt x="0" y="55880"/>
                      <a:pt x="55880" y="0"/>
                      <a:pt x="124460" y="0"/>
                    </a:cubicBezTo>
                    <a:lnTo>
                      <a:pt x="1366167" y="0"/>
                    </a:lnTo>
                    <a:cubicBezTo>
                      <a:pt x="1434747" y="0"/>
                      <a:pt x="1490627" y="55880"/>
                      <a:pt x="1490627" y="124460"/>
                    </a:cubicBezTo>
                    <a:lnTo>
                      <a:pt x="1490627" y="893733"/>
                    </a:lnTo>
                    <a:cubicBezTo>
                      <a:pt x="1490627" y="962312"/>
                      <a:pt x="1434747" y="1018193"/>
                      <a:pt x="1366167" y="1018193"/>
                    </a:cubicBezTo>
                    <a:close/>
                  </a:path>
                </a:pathLst>
              </a:custGeom>
              <a:solidFill>
                <a:srgbClr val="F5F5EF"/>
              </a:solidFill>
            </p:spPr>
          </p:sp>
        </p:grpSp>
        <p:sp>
          <p:nvSpPr>
            <p:cNvPr id="20" name="TextBox 20"/>
            <p:cNvSpPr txBox="1"/>
            <p:nvPr/>
          </p:nvSpPr>
          <p:spPr>
            <a:xfrm>
              <a:off x="849152" y="997483"/>
              <a:ext cx="6793603" cy="892227"/>
            </a:xfrm>
            <a:prstGeom prst="rect">
              <a:avLst/>
            </a:prstGeom>
          </p:spPr>
          <p:txBody>
            <a:bodyPr lIns="0" tIns="0" rIns="0" bIns="0" rtlCol="0" anchor="t">
              <a:spAutoFit/>
            </a:bodyPr>
            <a:lstStyle/>
            <a:p>
              <a:pPr marL="0" lvl="0" indent="0" algn="ctr">
                <a:lnSpc>
                  <a:spcPts val="5641"/>
                </a:lnSpc>
                <a:spcBef>
                  <a:spcPct val="0"/>
                </a:spcBef>
              </a:pPr>
              <a:r>
                <a:rPr lang="en-US" sz="4029">
                  <a:solidFill>
                    <a:srgbClr val="000000"/>
                  </a:solidFill>
                  <a:latin typeface="Now Bold"/>
                </a:rPr>
                <a:t>Osteosarcoma</a:t>
              </a:r>
            </a:p>
          </p:txBody>
        </p:sp>
        <p:sp>
          <p:nvSpPr>
            <p:cNvPr id="21" name="TextBox 21"/>
            <p:cNvSpPr txBox="1"/>
            <p:nvPr/>
          </p:nvSpPr>
          <p:spPr>
            <a:xfrm>
              <a:off x="1081820" y="2783139"/>
              <a:ext cx="6328266" cy="2124451"/>
            </a:xfrm>
            <a:prstGeom prst="rect">
              <a:avLst/>
            </a:prstGeom>
          </p:spPr>
          <p:txBody>
            <a:bodyPr lIns="0" tIns="0" rIns="0" bIns="0" rtlCol="0" anchor="t">
              <a:spAutoFit/>
            </a:bodyPr>
            <a:lstStyle/>
            <a:p>
              <a:pPr marL="0" lvl="0" indent="0">
                <a:lnSpc>
                  <a:spcPts val="4315"/>
                </a:lnSpc>
                <a:spcBef>
                  <a:spcPct val="0"/>
                </a:spcBef>
              </a:pPr>
              <a:r>
                <a:rPr lang="en-US" sz="3082">
                  <a:solidFill>
                    <a:srgbClr val="162942"/>
                  </a:solidFill>
                  <a:latin typeface="Now"/>
                </a:rPr>
                <a:t> </a:t>
              </a:r>
              <a:r>
                <a:rPr lang="en-US" sz="3082">
                  <a:solidFill>
                    <a:srgbClr val="162942"/>
                  </a:solidFill>
                  <a:latin typeface="Arimo"/>
                </a:rPr>
                <a:t>the most common type of cancer that starts in the bones.</a:t>
              </a:r>
            </a:p>
          </p:txBody>
        </p:sp>
      </p:grpSp>
      <p:grpSp>
        <p:nvGrpSpPr>
          <p:cNvPr id="22" name="Group 22"/>
          <p:cNvGrpSpPr/>
          <p:nvPr/>
        </p:nvGrpSpPr>
        <p:grpSpPr>
          <a:xfrm>
            <a:off x="10691894" y="4370402"/>
            <a:ext cx="6567406" cy="4485955"/>
            <a:chOff x="0" y="0"/>
            <a:chExt cx="1490626" cy="1018192"/>
          </a:xfrm>
        </p:grpSpPr>
        <p:sp>
          <p:nvSpPr>
            <p:cNvPr id="23" name="Freeform 23"/>
            <p:cNvSpPr/>
            <p:nvPr/>
          </p:nvSpPr>
          <p:spPr>
            <a:xfrm>
              <a:off x="0" y="0"/>
              <a:ext cx="1490627" cy="1018193"/>
            </a:xfrm>
            <a:custGeom>
              <a:avLst/>
              <a:gdLst/>
              <a:ahLst/>
              <a:cxnLst/>
              <a:rect l="l" t="t" r="r" b="b"/>
              <a:pathLst>
                <a:path w="1490627" h="1018193">
                  <a:moveTo>
                    <a:pt x="1366166" y="1018192"/>
                  </a:moveTo>
                  <a:lnTo>
                    <a:pt x="124460" y="1018192"/>
                  </a:lnTo>
                  <a:cubicBezTo>
                    <a:pt x="55880" y="1018192"/>
                    <a:pt x="0" y="962312"/>
                    <a:pt x="0" y="893732"/>
                  </a:cubicBezTo>
                  <a:lnTo>
                    <a:pt x="0" y="124460"/>
                  </a:lnTo>
                  <a:cubicBezTo>
                    <a:pt x="0" y="55880"/>
                    <a:pt x="55880" y="0"/>
                    <a:pt x="124460" y="0"/>
                  </a:cubicBezTo>
                  <a:lnTo>
                    <a:pt x="1366167" y="0"/>
                  </a:lnTo>
                  <a:cubicBezTo>
                    <a:pt x="1434747" y="0"/>
                    <a:pt x="1490627" y="55880"/>
                    <a:pt x="1490627" y="124460"/>
                  </a:cubicBezTo>
                  <a:lnTo>
                    <a:pt x="1490627" y="893733"/>
                  </a:lnTo>
                  <a:cubicBezTo>
                    <a:pt x="1490627" y="962312"/>
                    <a:pt x="1434747" y="1018193"/>
                    <a:pt x="1366167" y="1018193"/>
                  </a:cubicBezTo>
                  <a:close/>
                </a:path>
              </a:pathLst>
            </a:custGeom>
            <a:solidFill>
              <a:srgbClr val="A7BCDC"/>
            </a:solidFill>
          </p:spPr>
        </p:sp>
      </p:grpSp>
      <p:grpSp>
        <p:nvGrpSpPr>
          <p:cNvPr id="24" name="Group 24"/>
          <p:cNvGrpSpPr/>
          <p:nvPr/>
        </p:nvGrpSpPr>
        <p:grpSpPr>
          <a:xfrm>
            <a:off x="11264863" y="5143500"/>
            <a:ext cx="5421468" cy="3454251"/>
            <a:chOff x="0" y="0"/>
            <a:chExt cx="7228624" cy="4605668"/>
          </a:xfrm>
        </p:grpSpPr>
        <p:sp>
          <p:nvSpPr>
            <p:cNvPr id="25" name="TextBox 25"/>
            <p:cNvSpPr txBox="1"/>
            <p:nvPr/>
          </p:nvSpPr>
          <p:spPr>
            <a:xfrm>
              <a:off x="0" y="-76200"/>
              <a:ext cx="7228624" cy="892217"/>
            </a:xfrm>
            <a:prstGeom prst="rect">
              <a:avLst/>
            </a:prstGeom>
          </p:spPr>
          <p:txBody>
            <a:bodyPr lIns="0" tIns="0" rIns="0" bIns="0" rtlCol="0" anchor="t">
              <a:spAutoFit/>
            </a:bodyPr>
            <a:lstStyle/>
            <a:p>
              <a:pPr marL="0" lvl="0" indent="0" algn="ctr">
                <a:lnSpc>
                  <a:spcPts val="5641"/>
                </a:lnSpc>
                <a:spcBef>
                  <a:spcPct val="0"/>
                </a:spcBef>
              </a:pPr>
              <a:r>
                <a:rPr lang="en-US" sz="4029">
                  <a:solidFill>
                    <a:srgbClr val="000000"/>
                  </a:solidFill>
                  <a:latin typeface="Now Bold"/>
                </a:rPr>
                <a:t>Soft tissues sarcoma</a:t>
              </a:r>
            </a:p>
          </p:txBody>
        </p:sp>
        <p:sp>
          <p:nvSpPr>
            <p:cNvPr id="26" name="TextBox 26"/>
            <p:cNvSpPr txBox="1"/>
            <p:nvPr/>
          </p:nvSpPr>
          <p:spPr>
            <a:xfrm>
              <a:off x="247567" y="1536930"/>
              <a:ext cx="6733490" cy="3068738"/>
            </a:xfrm>
            <a:prstGeom prst="rect">
              <a:avLst/>
            </a:prstGeom>
          </p:spPr>
          <p:txBody>
            <a:bodyPr lIns="0" tIns="0" rIns="0" bIns="0" rtlCol="0" anchor="t">
              <a:spAutoFit/>
            </a:bodyPr>
            <a:lstStyle/>
            <a:p>
              <a:pPr marL="0" lvl="0" indent="0">
                <a:lnSpc>
                  <a:spcPts val="3736"/>
                </a:lnSpc>
                <a:spcBef>
                  <a:spcPct val="0"/>
                </a:spcBef>
              </a:pPr>
              <a:r>
                <a:rPr lang="en-US" sz="2668" dirty="0">
                  <a:solidFill>
                    <a:srgbClr val="162942"/>
                  </a:solidFill>
                  <a:latin typeface="Now"/>
                </a:rPr>
                <a:t>Soft tissue sarcoma refers to cancer that begins in the muscle, fat, fibrous tissue, blood vessels, or other supporting tissue of the body.</a:t>
              </a:r>
            </a:p>
          </p:txBody>
        </p:sp>
      </p:grpSp>
      <p:grpSp>
        <p:nvGrpSpPr>
          <p:cNvPr id="27" name="Group 27"/>
          <p:cNvGrpSpPr/>
          <p:nvPr/>
        </p:nvGrpSpPr>
        <p:grpSpPr>
          <a:xfrm>
            <a:off x="182199" y="8640613"/>
            <a:ext cx="2048706" cy="1667465"/>
            <a:chOff x="0" y="57150"/>
            <a:chExt cx="2731608" cy="2223287"/>
          </a:xfrm>
        </p:grpSpPr>
        <p:sp>
          <p:nvSpPr>
            <p:cNvPr id="28" name="TextBox 28"/>
            <p:cNvSpPr txBox="1"/>
            <p:nvPr/>
          </p:nvSpPr>
          <p:spPr>
            <a:xfrm>
              <a:off x="72368" y="57150"/>
              <a:ext cx="2532167" cy="545959"/>
            </a:xfrm>
            <a:prstGeom prst="rect">
              <a:avLst/>
            </a:prstGeom>
          </p:spPr>
          <p:txBody>
            <a:bodyPr lIns="0" tIns="0" rIns="0" bIns="0" rtlCol="0" anchor="t">
              <a:spAutoFit/>
            </a:bodyPr>
            <a:lstStyle/>
            <a:p>
              <a:pPr algn="ctr">
                <a:lnSpc>
                  <a:spcPts val="2983"/>
                </a:lnSpc>
              </a:pPr>
              <a:endParaRPr/>
            </a:p>
          </p:txBody>
        </p:sp>
        <p:sp>
          <p:nvSpPr>
            <p:cNvPr id="29" name="TextBox 29"/>
            <p:cNvSpPr txBox="1"/>
            <p:nvPr/>
          </p:nvSpPr>
          <p:spPr>
            <a:xfrm>
              <a:off x="0" y="502172"/>
              <a:ext cx="2731608" cy="1778265"/>
            </a:xfrm>
            <a:prstGeom prst="rect">
              <a:avLst/>
            </a:prstGeom>
          </p:spPr>
          <p:txBody>
            <a:bodyPr lIns="0" tIns="0" rIns="0" bIns="0" rtlCol="0" anchor="t">
              <a:spAutoFit/>
            </a:bodyPr>
            <a:lstStyle/>
            <a:p>
              <a:pPr algn="ctr">
                <a:lnSpc>
                  <a:spcPts val="10442"/>
                </a:lnSpc>
              </a:pPr>
              <a:r>
                <a:rPr lang="en-US" sz="10442" dirty="0">
                  <a:solidFill>
                    <a:srgbClr val="FFFFFF"/>
                  </a:solidFill>
                  <a:latin typeface="Sitka Small" panose="02000505000000020004" pitchFamily="2" charset="0"/>
                </a:rPr>
                <a:t>05</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01920" y="0"/>
            <a:ext cx="7557654" cy="10287000"/>
            <a:chOff x="0" y="0"/>
            <a:chExt cx="2556540" cy="3479800"/>
          </a:xfrm>
        </p:grpSpPr>
        <p:sp>
          <p:nvSpPr>
            <p:cNvPr id="3" name="Freeform 3"/>
            <p:cNvSpPr/>
            <p:nvPr/>
          </p:nvSpPr>
          <p:spPr>
            <a:xfrm>
              <a:off x="0" y="0"/>
              <a:ext cx="2556540" cy="3479800"/>
            </a:xfrm>
            <a:custGeom>
              <a:avLst/>
              <a:gdLst/>
              <a:ahLst/>
              <a:cxnLst/>
              <a:rect l="l" t="t" r="r" b="b"/>
              <a:pathLst>
                <a:path w="2556540" h="3479800">
                  <a:moveTo>
                    <a:pt x="2432080" y="3479800"/>
                  </a:moveTo>
                  <a:lnTo>
                    <a:pt x="124460" y="3479800"/>
                  </a:lnTo>
                  <a:cubicBezTo>
                    <a:pt x="55880" y="3479800"/>
                    <a:pt x="0" y="3423920"/>
                    <a:pt x="0" y="3355340"/>
                  </a:cubicBezTo>
                  <a:lnTo>
                    <a:pt x="0" y="124460"/>
                  </a:lnTo>
                  <a:cubicBezTo>
                    <a:pt x="0" y="55880"/>
                    <a:pt x="55880" y="0"/>
                    <a:pt x="124460" y="0"/>
                  </a:cubicBezTo>
                  <a:lnTo>
                    <a:pt x="2432080" y="0"/>
                  </a:lnTo>
                  <a:cubicBezTo>
                    <a:pt x="2500660" y="0"/>
                    <a:pt x="2556540" y="55880"/>
                    <a:pt x="2556540" y="124460"/>
                  </a:cubicBezTo>
                  <a:lnTo>
                    <a:pt x="2556540" y="3355340"/>
                  </a:lnTo>
                  <a:cubicBezTo>
                    <a:pt x="2556540" y="3423920"/>
                    <a:pt x="2500660" y="3479800"/>
                    <a:pt x="2432080" y="3479800"/>
                  </a:cubicBezTo>
                  <a:close/>
                </a:path>
              </a:pathLst>
            </a:custGeom>
            <a:solidFill>
              <a:srgbClr val="4A64B8"/>
            </a:solidFill>
          </p:spPr>
        </p:sp>
      </p:gr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4246957">
            <a:off x="14065099" y="1983734"/>
            <a:ext cx="811171" cy="532423"/>
          </a:xfrm>
          <a:prstGeom prst="rect">
            <a:avLst/>
          </a:prstGeom>
        </p:spPr>
      </p:pic>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7933844">
            <a:off x="15319920" y="5728607"/>
            <a:ext cx="811171" cy="532423"/>
          </a:xfrm>
          <a:prstGeom prst="rect">
            <a:avLst/>
          </a:prstGeom>
        </p:spPr>
      </p:pic>
      <p:pic>
        <p:nvPicPr>
          <p:cNvPr id="6" name="Picture 6"/>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4089968" flipH="1" flipV="1">
            <a:off x="8069099" y="6104590"/>
            <a:ext cx="811171" cy="532423"/>
          </a:xfrm>
          <a:prstGeom prst="rect">
            <a:avLst/>
          </a:prstGeom>
        </p:spPr>
      </p:pic>
      <p:pic>
        <p:nvPicPr>
          <p:cNvPr id="7" name="Picture 7"/>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0738069">
            <a:off x="12628552" y="9161059"/>
            <a:ext cx="811171" cy="532423"/>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639562" y="5251154"/>
            <a:ext cx="5148170" cy="5035846"/>
          </a:xfrm>
          <a:prstGeom prst="rect">
            <a:avLst/>
          </a:prstGeom>
        </p:spPr>
      </p:pic>
      <p:grpSp>
        <p:nvGrpSpPr>
          <p:cNvPr id="9" name="Group 9"/>
          <p:cNvGrpSpPr/>
          <p:nvPr/>
        </p:nvGrpSpPr>
        <p:grpSpPr>
          <a:xfrm>
            <a:off x="402133" y="1028700"/>
            <a:ext cx="5623028" cy="4653517"/>
            <a:chOff x="0" y="0"/>
            <a:chExt cx="7497370" cy="6204689"/>
          </a:xfrm>
        </p:grpSpPr>
        <p:sp>
          <p:nvSpPr>
            <p:cNvPr id="10" name="TextBox 10"/>
            <p:cNvSpPr txBox="1"/>
            <p:nvPr/>
          </p:nvSpPr>
          <p:spPr>
            <a:xfrm>
              <a:off x="0" y="0"/>
              <a:ext cx="7497370" cy="5196096"/>
            </a:xfrm>
            <a:prstGeom prst="rect">
              <a:avLst/>
            </a:prstGeom>
          </p:spPr>
          <p:txBody>
            <a:bodyPr lIns="0" tIns="0" rIns="0" bIns="0" rtlCol="0" anchor="t">
              <a:spAutoFit/>
            </a:bodyPr>
            <a:lstStyle/>
            <a:p>
              <a:pPr>
                <a:lnSpc>
                  <a:spcPts val="7680"/>
                </a:lnSpc>
              </a:pPr>
              <a:r>
                <a:rPr lang="en-US" sz="6400">
                  <a:solidFill>
                    <a:srgbClr val="FFFFFF"/>
                  </a:solidFill>
                  <a:latin typeface="Now Bold"/>
                </a:rPr>
                <a:t>Soft Tissues Sarcoma Development</a:t>
              </a:r>
            </a:p>
            <a:p>
              <a:pPr>
                <a:lnSpc>
                  <a:spcPts val="7680"/>
                </a:lnSpc>
              </a:pPr>
              <a:r>
                <a:rPr lang="en-US" sz="6400">
                  <a:solidFill>
                    <a:srgbClr val="FFFFFF"/>
                  </a:solidFill>
                  <a:latin typeface="Now Bold"/>
                </a:rPr>
                <a:t>Cycle</a:t>
              </a:r>
            </a:p>
          </p:txBody>
        </p:sp>
        <p:sp>
          <p:nvSpPr>
            <p:cNvPr id="11" name="TextBox 11"/>
            <p:cNvSpPr txBox="1"/>
            <p:nvPr/>
          </p:nvSpPr>
          <p:spPr>
            <a:xfrm>
              <a:off x="0" y="5682719"/>
              <a:ext cx="5826525" cy="521970"/>
            </a:xfrm>
            <a:prstGeom prst="rect">
              <a:avLst/>
            </a:prstGeom>
          </p:spPr>
          <p:txBody>
            <a:bodyPr lIns="0" tIns="0" rIns="0" bIns="0" rtlCol="0" anchor="t">
              <a:spAutoFit/>
            </a:bodyPr>
            <a:lstStyle/>
            <a:p>
              <a:pPr>
                <a:lnSpc>
                  <a:spcPts val="3359"/>
                </a:lnSpc>
                <a:spcBef>
                  <a:spcPct val="0"/>
                </a:spcBef>
              </a:pPr>
              <a:r>
                <a:rPr lang="en-US" sz="2400">
                  <a:solidFill>
                    <a:srgbClr val="FFFFFF"/>
                  </a:solidFill>
                  <a:latin typeface="Now Bold"/>
                </a:rPr>
                <a:t>A multi-step process</a:t>
              </a:r>
            </a:p>
          </p:txBody>
        </p:sp>
      </p:grpSp>
      <p:grpSp>
        <p:nvGrpSpPr>
          <p:cNvPr id="12" name="Group 12"/>
          <p:cNvGrpSpPr/>
          <p:nvPr/>
        </p:nvGrpSpPr>
        <p:grpSpPr>
          <a:xfrm>
            <a:off x="10238953" y="394617"/>
            <a:ext cx="3583295" cy="2593040"/>
            <a:chOff x="0" y="0"/>
            <a:chExt cx="4777727" cy="3457387"/>
          </a:xfrm>
        </p:grpSpPr>
        <p:grpSp>
          <p:nvGrpSpPr>
            <p:cNvPr id="13" name="Group 13"/>
            <p:cNvGrpSpPr/>
            <p:nvPr/>
          </p:nvGrpSpPr>
          <p:grpSpPr>
            <a:xfrm>
              <a:off x="0" y="0"/>
              <a:ext cx="4777727" cy="3457387"/>
              <a:chOff x="0" y="0"/>
              <a:chExt cx="1295698" cy="937628"/>
            </a:xfrm>
          </p:grpSpPr>
          <p:sp>
            <p:nvSpPr>
              <p:cNvPr id="14" name="Freeform 14"/>
              <p:cNvSpPr/>
              <p:nvPr/>
            </p:nvSpPr>
            <p:spPr>
              <a:xfrm>
                <a:off x="0" y="0"/>
                <a:ext cx="1295698" cy="937628"/>
              </a:xfrm>
              <a:custGeom>
                <a:avLst/>
                <a:gdLst/>
                <a:ahLst/>
                <a:cxnLst/>
                <a:rect l="l" t="t" r="r" b="b"/>
                <a:pathLst>
                  <a:path w="1295698" h="937628">
                    <a:moveTo>
                      <a:pt x="1171238" y="937628"/>
                    </a:moveTo>
                    <a:lnTo>
                      <a:pt x="124460" y="937628"/>
                    </a:lnTo>
                    <a:cubicBezTo>
                      <a:pt x="55880" y="937628"/>
                      <a:pt x="0" y="881748"/>
                      <a:pt x="0" y="813168"/>
                    </a:cubicBezTo>
                    <a:lnTo>
                      <a:pt x="0" y="124460"/>
                    </a:lnTo>
                    <a:cubicBezTo>
                      <a:pt x="0" y="55880"/>
                      <a:pt x="55880" y="0"/>
                      <a:pt x="124460" y="0"/>
                    </a:cubicBezTo>
                    <a:lnTo>
                      <a:pt x="1171238" y="0"/>
                    </a:lnTo>
                    <a:cubicBezTo>
                      <a:pt x="1239818" y="0"/>
                      <a:pt x="1295698" y="55880"/>
                      <a:pt x="1295698" y="124460"/>
                    </a:cubicBezTo>
                    <a:lnTo>
                      <a:pt x="1295698" y="813168"/>
                    </a:lnTo>
                    <a:cubicBezTo>
                      <a:pt x="1295698" y="881748"/>
                      <a:pt x="1239818" y="937628"/>
                      <a:pt x="1171238" y="937628"/>
                    </a:cubicBezTo>
                    <a:close/>
                  </a:path>
                </a:pathLst>
              </a:custGeom>
              <a:solidFill>
                <a:srgbClr val="4A64B8"/>
              </a:solidFill>
            </p:spPr>
          </p:sp>
        </p:grpSp>
        <p:sp>
          <p:nvSpPr>
            <p:cNvPr id="15" name="TextBox 15"/>
            <p:cNvSpPr txBox="1"/>
            <p:nvPr/>
          </p:nvSpPr>
          <p:spPr>
            <a:xfrm>
              <a:off x="363976" y="490823"/>
              <a:ext cx="4207063" cy="444446"/>
            </a:xfrm>
            <a:prstGeom prst="rect">
              <a:avLst/>
            </a:prstGeom>
          </p:spPr>
          <p:txBody>
            <a:bodyPr lIns="0" tIns="0" rIns="0" bIns="0" rtlCol="0" anchor="t">
              <a:spAutoFit/>
            </a:bodyPr>
            <a:lstStyle/>
            <a:p>
              <a:pPr marL="0" lvl="0" indent="0" algn="ctr">
                <a:lnSpc>
                  <a:spcPts val="2750"/>
                </a:lnSpc>
                <a:spcBef>
                  <a:spcPct val="0"/>
                </a:spcBef>
              </a:pPr>
              <a:r>
                <a:rPr lang="en-US" sz="1964">
                  <a:solidFill>
                    <a:srgbClr val="FFFFFF"/>
                  </a:solidFill>
                  <a:latin typeface="Now Bold"/>
                </a:rPr>
                <a:t>STAGE 1</a:t>
              </a:r>
            </a:p>
          </p:txBody>
        </p:sp>
        <p:sp>
          <p:nvSpPr>
            <p:cNvPr id="16" name="TextBox 16"/>
            <p:cNvSpPr txBox="1"/>
            <p:nvPr/>
          </p:nvSpPr>
          <p:spPr>
            <a:xfrm>
              <a:off x="358992" y="1218330"/>
              <a:ext cx="4059743" cy="1700609"/>
            </a:xfrm>
            <a:prstGeom prst="rect">
              <a:avLst/>
            </a:prstGeom>
          </p:spPr>
          <p:txBody>
            <a:bodyPr lIns="0" tIns="0" rIns="0" bIns="0" rtlCol="0" anchor="t">
              <a:spAutoFit/>
            </a:bodyPr>
            <a:lstStyle/>
            <a:p>
              <a:pPr marL="0" lvl="0" indent="0" algn="ctr">
                <a:lnSpc>
                  <a:spcPts val="2095"/>
                </a:lnSpc>
                <a:spcBef>
                  <a:spcPct val="0"/>
                </a:spcBef>
              </a:pPr>
              <a:r>
                <a:rPr lang="en-US" sz="1496">
                  <a:solidFill>
                    <a:srgbClr val="FFFFFF"/>
                  </a:solidFill>
                  <a:latin typeface="Now"/>
                </a:rPr>
                <a:t>The cancer is low-grade and not larger than 5 centimeters (cm), or about 2 inches, across. It has not spread to the lymph nodes or other parts of the body.</a:t>
              </a:r>
            </a:p>
          </p:txBody>
        </p:sp>
      </p:grpSp>
      <p:grpSp>
        <p:nvGrpSpPr>
          <p:cNvPr id="17" name="Group 17"/>
          <p:cNvGrpSpPr/>
          <p:nvPr/>
        </p:nvGrpSpPr>
        <p:grpSpPr>
          <a:xfrm>
            <a:off x="14085807" y="2868324"/>
            <a:ext cx="3830348" cy="2495595"/>
            <a:chOff x="0" y="0"/>
            <a:chExt cx="5107131" cy="3327460"/>
          </a:xfrm>
        </p:grpSpPr>
        <p:grpSp>
          <p:nvGrpSpPr>
            <p:cNvPr id="18" name="Group 18"/>
            <p:cNvGrpSpPr/>
            <p:nvPr/>
          </p:nvGrpSpPr>
          <p:grpSpPr>
            <a:xfrm>
              <a:off x="0" y="0"/>
              <a:ext cx="5107131" cy="3327460"/>
              <a:chOff x="0" y="0"/>
              <a:chExt cx="1295698" cy="844189"/>
            </a:xfrm>
          </p:grpSpPr>
          <p:sp>
            <p:nvSpPr>
              <p:cNvPr id="19" name="Freeform 19"/>
              <p:cNvSpPr/>
              <p:nvPr/>
            </p:nvSpPr>
            <p:spPr>
              <a:xfrm>
                <a:off x="0" y="0"/>
                <a:ext cx="1295698" cy="844189"/>
              </a:xfrm>
              <a:custGeom>
                <a:avLst/>
                <a:gdLst/>
                <a:ahLst/>
                <a:cxnLst/>
                <a:rect l="l" t="t" r="r" b="b"/>
                <a:pathLst>
                  <a:path w="1295698" h="844189">
                    <a:moveTo>
                      <a:pt x="1171238" y="844189"/>
                    </a:moveTo>
                    <a:lnTo>
                      <a:pt x="124460" y="844189"/>
                    </a:lnTo>
                    <a:cubicBezTo>
                      <a:pt x="55880" y="844189"/>
                      <a:pt x="0" y="788309"/>
                      <a:pt x="0" y="719729"/>
                    </a:cubicBezTo>
                    <a:lnTo>
                      <a:pt x="0" y="124460"/>
                    </a:lnTo>
                    <a:cubicBezTo>
                      <a:pt x="0" y="55880"/>
                      <a:pt x="55880" y="0"/>
                      <a:pt x="124460" y="0"/>
                    </a:cubicBezTo>
                    <a:lnTo>
                      <a:pt x="1171238" y="0"/>
                    </a:lnTo>
                    <a:cubicBezTo>
                      <a:pt x="1239818" y="0"/>
                      <a:pt x="1295698" y="55880"/>
                      <a:pt x="1295698" y="124460"/>
                    </a:cubicBezTo>
                    <a:lnTo>
                      <a:pt x="1295698" y="719729"/>
                    </a:lnTo>
                    <a:cubicBezTo>
                      <a:pt x="1295698" y="788309"/>
                      <a:pt x="1239818" y="844189"/>
                      <a:pt x="1171238" y="844189"/>
                    </a:cubicBezTo>
                    <a:close/>
                  </a:path>
                </a:pathLst>
              </a:custGeom>
              <a:solidFill>
                <a:srgbClr val="162942"/>
              </a:solidFill>
            </p:spPr>
          </p:sp>
        </p:grpSp>
        <p:sp>
          <p:nvSpPr>
            <p:cNvPr id="20" name="TextBox 20"/>
            <p:cNvSpPr txBox="1"/>
            <p:nvPr/>
          </p:nvSpPr>
          <p:spPr>
            <a:xfrm>
              <a:off x="305004" y="503275"/>
              <a:ext cx="4497123" cy="471805"/>
            </a:xfrm>
            <a:prstGeom prst="rect">
              <a:avLst/>
            </a:prstGeom>
          </p:spPr>
          <p:txBody>
            <a:bodyPr lIns="0" tIns="0" rIns="0" bIns="0" rtlCol="0" anchor="t">
              <a:spAutoFit/>
            </a:bodyPr>
            <a:lstStyle/>
            <a:p>
              <a:pPr marL="0" lvl="0" indent="0" algn="ctr">
                <a:lnSpc>
                  <a:spcPts val="2940"/>
                </a:lnSpc>
                <a:spcBef>
                  <a:spcPct val="0"/>
                </a:spcBef>
              </a:pPr>
              <a:r>
                <a:rPr lang="en-US" sz="2100">
                  <a:solidFill>
                    <a:srgbClr val="FFFFFF"/>
                  </a:solidFill>
                  <a:latin typeface="Now Bold"/>
                </a:rPr>
                <a:t>STAGE 2</a:t>
              </a:r>
            </a:p>
          </p:txBody>
        </p:sp>
        <p:sp>
          <p:nvSpPr>
            <p:cNvPr id="21" name="TextBox 21"/>
            <p:cNvSpPr txBox="1"/>
            <p:nvPr/>
          </p:nvSpPr>
          <p:spPr>
            <a:xfrm>
              <a:off x="383743" y="1294615"/>
              <a:ext cx="4339646" cy="1457113"/>
            </a:xfrm>
            <a:prstGeom prst="rect">
              <a:avLst/>
            </a:prstGeom>
          </p:spPr>
          <p:txBody>
            <a:bodyPr lIns="0" tIns="0" rIns="0" bIns="0" rtlCol="0" anchor="t">
              <a:spAutoFit/>
            </a:bodyPr>
            <a:lstStyle/>
            <a:p>
              <a:pPr marL="0" lvl="0" indent="0" algn="ctr">
                <a:lnSpc>
                  <a:spcPts val="2240"/>
                </a:lnSpc>
                <a:spcBef>
                  <a:spcPct val="0"/>
                </a:spcBef>
              </a:pPr>
              <a:r>
                <a:rPr lang="en-US" sz="1600">
                  <a:solidFill>
                    <a:srgbClr val="FFFFFF"/>
                  </a:solidFill>
                  <a:latin typeface="Now"/>
                </a:rPr>
                <a:t>The cancer is low-grade and is larger than 5 cm across. It has not spread to the lymph nodes or other parts of the body. </a:t>
              </a:r>
            </a:p>
          </p:txBody>
        </p:sp>
      </p:grpSp>
      <p:grpSp>
        <p:nvGrpSpPr>
          <p:cNvPr id="22" name="Group 22"/>
          <p:cNvGrpSpPr/>
          <p:nvPr/>
        </p:nvGrpSpPr>
        <p:grpSpPr>
          <a:xfrm>
            <a:off x="13444453" y="6384358"/>
            <a:ext cx="3830348" cy="2771820"/>
            <a:chOff x="0" y="0"/>
            <a:chExt cx="5107131" cy="3695760"/>
          </a:xfrm>
        </p:grpSpPr>
        <p:grpSp>
          <p:nvGrpSpPr>
            <p:cNvPr id="23" name="Group 23"/>
            <p:cNvGrpSpPr/>
            <p:nvPr/>
          </p:nvGrpSpPr>
          <p:grpSpPr>
            <a:xfrm>
              <a:off x="0" y="0"/>
              <a:ext cx="5107131" cy="3695760"/>
              <a:chOff x="0" y="0"/>
              <a:chExt cx="1295698" cy="937628"/>
            </a:xfrm>
          </p:grpSpPr>
          <p:sp>
            <p:nvSpPr>
              <p:cNvPr id="24" name="Freeform 24"/>
              <p:cNvSpPr/>
              <p:nvPr/>
            </p:nvSpPr>
            <p:spPr>
              <a:xfrm>
                <a:off x="0" y="0"/>
                <a:ext cx="1295698" cy="937628"/>
              </a:xfrm>
              <a:custGeom>
                <a:avLst/>
                <a:gdLst/>
                <a:ahLst/>
                <a:cxnLst/>
                <a:rect l="l" t="t" r="r" b="b"/>
                <a:pathLst>
                  <a:path w="1295698" h="937628">
                    <a:moveTo>
                      <a:pt x="1171238" y="937628"/>
                    </a:moveTo>
                    <a:lnTo>
                      <a:pt x="124460" y="937628"/>
                    </a:lnTo>
                    <a:cubicBezTo>
                      <a:pt x="55880" y="937628"/>
                      <a:pt x="0" y="881748"/>
                      <a:pt x="0" y="813168"/>
                    </a:cubicBezTo>
                    <a:lnTo>
                      <a:pt x="0" y="124460"/>
                    </a:lnTo>
                    <a:cubicBezTo>
                      <a:pt x="0" y="55880"/>
                      <a:pt x="55880" y="0"/>
                      <a:pt x="124460" y="0"/>
                    </a:cubicBezTo>
                    <a:lnTo>
                      <a:pt x="1171238" y="0"/>
                    </a:lnTo>
                    <a:cubicBezTo>
                      <a:pt x="1239818" y="0"/>
                      <a:pt x="1295698" y="55880"/>
                      <a:pt x="1295698" y="124460"/>
                    </a:cubicBezTo>
                    <a:lnTo>
                      <a:pt x="1295698" y="813168"/>
                    </a:lnTo>
                    <a:cubicBezTo>
                      <a:pt x="1295698" y="881748"/>
                      <a:pt x="1239818" y="937628"/>
                      <a:pt x="1171238" y="937628"/>
                    </a:cubicBezTo>
                    <a:close/>
                  </a:path>
                </a:pathLst>
              </a:custGeom>
              <a:solidFill>
                <a:srgbClr val="4A64B8"/>
              </a:solidFill>
            </p:spPr>
          </p:sp>
        </p:grpSp>
        <p:sp>
          <p:nvSpPr>
            <p:cNvPr id="25" name="TextBox 25"/>
            <p:cNvSpPr txBox="1"/>
            <p:nvPr/>
          </p:nvSpPr>
          <p:spPr>
            <a:xfrm>
              <a:off x="305004" y="566849"/>
              <a:ext cx="4497123" cy="471805"/>
            </a:xfrm>
            <a:prstGeom prst="rect">
              <a:avLst/>
            </a:prstGeom>
          </p:spPr>
          <p:txBody>
            <a:bodyPr lIns="0" tIns="0" rIns="0" bIns="0" rtlCol="0" anchor="t">
              <a:spAutoFit/>
            </a:bodyPr>
            <a:lstStyle/>
            <a:p>
              <a:pPr marL="0" lvl="0" indent="0" algn="ctr">
                <a:lnSpc>
                  <a:spcPts val="2940"/>
                </a:lnSpc>
                <a:spcBef>
                  <a:spcPct val="0"/>
                </a:spcBef>
              </a:pPr>
              <a:r>
                <a:rPr lang="en-US" sz="2100">
                  <a:solidFill>
                    <a:srgbClr val="FFFFFF"/>
                  </a:solidFill>
                  <a:latin typeface="Now Bold"/>
                </a:rPr>
                <a:t>STAGE 3</a:t>
              </a:r>
            </a:p>
          </p:txBody>
        </p:sp>
        <p:sp>
          <p:nvSpPr>
            <p:cNvPr id="26" name="TextBox 26"/>
            <p:cNvSpPr txBox="1"/>
            <p:nvPr/>
          </p:nvSpPr>
          <p:spPr>
            <a:xfrm>
              <a:off x="305004" y="1282343"/>
              <a:ext cx="4339646" cy="1825413"/>
            </a:xfrm>
            <a:prstGeom prst="rect">
              <a:avLst/>
            </a:prstGeom>
          </p:spPr>
          <p:txBody>
            <a:bodyPr lIns="0" tIns="0" rIns="0" bIns="0" rtlCol="0" anchor="t">
              <a:spAutoFit/>
            </a:bodyPr>
            <a:lstStyle/>
            <a:p>
              <a:pPr marL="0" lvl="0" indent="0" algn="ctr">
                <a:lnSpc>
                  <a:spcPts val="2240"/>
                </a:lnSpc>
                <a:spcBef>
                  <a:spcPct val="0"/>
                </a:spcBef>
              </a:pPr>
              <a:r>
                <a:rPr lang="en-US" sz="1600">
                  <a:solidFill>
                    <a:srgbClr val="FFFFFF"/>
                  </a:solidFill>
                  <a:latin typeface="Now"/>
                </a:rPr>
                <a:t>The cancer is medium or high-grade and not larger than 5 cm across. It has not spread to the lymph nodes or other parts of the body.</a:t>
              </a:r>
            </a:p>
          </p:txBody>
        </p:sp>
      </p:grpSp>
      <p:grpSp>
        <p:nvGrpSpPr>
          <p:cNvPr id="27" name="Group 27"/>
          <p:cNvGrpSpPr/>
          <p:nvPr/>
        </p:nvGrpSpPr>
        <p:grpSpPr>
          <a:xfrm>
            <a:off x="8793474" y="6765087"/>
            <a:ext cx="3830348" cy="2495595"/>
            <a:chOff x="0" y="0"/>
            <a:chExt cx="5107131" cy="3327460"/>
          </a:xfrm>
        </p:grpSpPr>
        <p:grpSp>
          <p:nvGrpSpPr>
            <p:cNvPr id="28" name="Group 28"/>
            <p:cNvGrpSpPr/>
            <p:nvPr/>
          </p:nvGrpSpPr>
          <p:grpSpPr>
            <a:xfrm>
              <a:off x="0" y="0"/>
              <a:ext cx="5107131" cy="3327460"/>
              <a:chOff x="0" y="0"/>
              <a:chExt cx="1295698" cy="844189"/>
            </a:xfrm>
          </p:grpSpPr>
          <p:sp>
            <p:nvSpPr>
              <p:cNvPr id="29" name="Freeform 29"/>
              <p:cNvSpPr/>
              <p:nvPr/>
            </p:nvSpPr>
            <p:spPr>
              <a:xfrm>
                <a:off x="0" y="0"/>
                <a:ext cx="1295698" cy="844189"/>
              </a:xfrm>
              <a:custGeom>
                <a:avLst/>
                <a:gdLst/>
                <a:ahLst/>
                <a:cxnLst/>
                <a:rect l="l" t="t" r="r" b="b"/>
                <a:pathLst>
                  <a:path w="1295698" h="844189">
                    <a:moveTo>
                      <a:pt x="1171238" y="844189"/>
                    </a:moveTo>
                    <a:lnTo>
                      <a:pt x="124460" y="844189"/>
                    </a:lnTo>
                    <a:cubicBezTo>
                      <a:pt x="55880" y="844189"/>
                      <a:pt x="0" y="788309"/>
                      <a:pt x="0" y="719729"/>
                    </a:cubicBezTo>
                    <a:lnTo>
                      <a:pt x="0" y="124460"/>
                    </a:lnTo>
                    <a:cubicBezTo>
                      <a:pt x="0" y="55880"/>
                      <a:pt x="55880" y="0"/>
                      <a:pt x="124460" y="0"/>
                    </a:cubicBezTo>
                    <a:lnTo>
                      <a:pt x="1171238" y="0"/>
                    </a:lnTo>
                    <a:cubicBezTo>
                      <a:pt x="1239818" y="0"/>
                      <a:pt x="1295698" y="55880"/>
                      <a:pt x="1295698" y="124460"/>
                    </a:cubicBezTo>
                    <a:lnTo>
                      <a:pt x="1295698" y="719729"/>
                    </a:lnTo>
                    <a:cubicBezTo>
                      <a:pt x="1295698" y="788309"/>
                      <a:pt x="1239818" y="844189"/>
                      <a:pt x="1171238" y="844189"/>
                    </a:cubicBezTo>
                    <a:close/>
                  </a:path>
                </a:pathLst>
              </a:custGeom>
              <a:solidFill>
                <a:srgbClr val="4A64B8"/>
              </a:solidFill>
            </p:spPr>
          </p:sp>
        </p:grpSp>
        <p:sp>
          <p:nvSpPr>
            <p:cNvPr id="30" name="TextBox 30"/>
            <p:cNvSpPr txBox="1"/>
            <p:nvPr/>
          </p:nvSpPr>
          <p:spPr>
            <a:xfrm>
              <a:off x="305004" y="566849"/>
              <a:ext cx="4497123" cy="471805"/>
            </a:xfrm>
            <a:prstGeom prst="rect">
              <a:avLst/>
            </a:prstGeom>
          </p:spPr>
          <p:txBody>
            <a:bodyPr lIns="0" tIns="0" rIns="0" bIns="0" rtlCol="0" anchor="t">
              <a:spAutoFit/>
            </a:bodyPr>
            <a:lstStyle/>
            <a:p>
              <a:pPr marL="0" lvl="0" indent="0" algn="ctr">
                <a:lnSpc>
                  <a:spcPts val="2940"/>
                </a:lnSpc>
                <a:spcBef>
                  <a:spcPct val="0"/>
                </a:spcBef>
              </a:pPr>
              <a:r>
                <a:rPr lang="en-US" sz="2100">
                  <a:solidFill>
                    <a:srgbClr val="FFFFFF"/>
                  </a:solidFill>
                  <a:latin typeface="Now Bold"/>
                </a:rPr>
                <a:t>STAGE 4</a:t>
              </a:r>
            </a:p>
          </p:txBody>
        </p:sp>
        <p:sp>
          <p:nvSpPr>
            <p:cNvPr id="31" name="TextBox 31"/>
            <p:cNvSpPr txBox="1"/>
            <p:nvPr/>
          </p:nvSpPr>
          <p:spPr>
            <a:xfrm>
              <a:off x="305004" y="1255872"/>
              <a:ext cx="4339646" cy="1457113"/>
            </a:xfrm>
            <a:prstGeom prst="rect">
              <a:avLst/>
            </a:prstGeom>
          </p:spPr>
          <p:txBody>
            <a:bodyPr lIns="0" tIns="0" rIns="0" bIns="0" rtlCol="0" anchor="t">
              <a:spAutoFit/>
            </a:bodyPr>
            <a:lstStyle/>
            <a:p>
              <a:pPr marL="0" lvl="0" indent="0" algn="ctr">
                <a:lnSpc>
                  <a:spcPts val="2240"/>
                </a:lnSpc>
                <a:spcBef>
                  <a:spcPct val="0"/>
                </a:spcBef>
              </a:pPr>
              <a:r>
                <a:rPr lang="en-US" sz="1600">
                  <a:solidFill>
                    <a:srgbClr val="FFFFFF"/>
                  </a:solidFill>
                  <a:latin typeface="Now"/>
                </a:rPr>
                <a:t>The cancer is medium-grade and larger than 5 cm across. It has not spread to the lymph nodes or other parts of the body.</a:t>
              </a:r>
            </a:p>
          </p:txBody>
        </p:sp>
      </p:grpSp>
      <p:grpSp>
        <p:nvGrpSpPr>
          <p:cNvPr id="32" name="Group 32"/>
          <p:cNvGrpSpPr/>
          <p:nvPr/>
        </p:nvGrpSpPr>
        <p:grpSpPr>
          <a:xfrm>
            <a:off x="6161552" y="2249945"/>
            <a:ext cx="3830348" cy="3600495"/>
            <a:chOff x="0" y="0"/>
            <a:chExt cx="5107131" cy="4800660"/>
          </a:xfrm>
        </p:grpSpPr>
        <p:grpSp>
          <p:nvGrpSpPr>
            <p:cNvPr id="33" name="Group 33"/>
            <p:cNvGrpSpPr/>
            <p:nvPr/>
          </p:nvGrpSpPr>
          <p:grpSpPr>
            <a:xfrm>
              <a:off x="0" y="0"/>
              <a:ext cx="5107131" cy="4800660"/>
              <a:chOff x="0" y="0"/>
              <a:chExt cx="1295698" cy="1217945"/>
            </a:xfrm>
          </p:grpSpPr>
          <p:sp>
            <p:nvSpPr>
              <p:cNvPr id="34" name="Freeform 34"/>
              <p:cNvSpPr/>
              <p:nvPr/>
            </p:nvSpPr>
            <p:spPr>
              <a:xfrm>
                <a:off x="0" y="0"/>
                <a:ext cx="1295698" cy="1217945"/>
              </a:xfrm>
              <a:custGeom>
                <a:avLst/>
                <a:gdLst/>
                <a:ahLst/>
                <a:cxnLst/>
                <a:rect l="l" t="t" r="r" b="b"/>
                <a:pathLst>
                  <a:path w="1295698" h="1217945">
                    <a:moveTo>
                      <a:pt x="1171238" y="1217945"/>
                    </a:moveTo>
                    <a:lnTo>
                      <a:pt x="124460" y="1217945"/>
                    </a:lnTo>
                    <a:cubicBezTo>
                      <a:pt x="55880" y="1217945"/>
                      <a:pt x="0" y="1162065"/>
                      <a:pt x="0" y="1093485"/>
                    </a:cubicBezTo>
                    <a:lnTo>
                      <a:pt x="0" y="124460"/>
                    </a:lnTo>
                    <a:cubicBezTo>
                      <a:pt x="0" y="55880"/>
                      <a:pt x="55880" y="0"/>
                      <a:pt x="124460" y="0"/>
                    </a:cubicBezTo>
                    <a:lnTo>
                      <a:pt x="1171238" y="0"/>
                    </a:lnTo>
                    <a:cubicBezTo>
                      <a:pt x="1239818" y="0"/>
                      <a:pt x="1295698" y="55880"/>
                      <a:pt x="1295698" y="124460"/>
                    </a:cubicBezTo>
                    <a:lnTo>
                      <a:pt x="1295698" y="1093485"/>
                    </a:lnTo>
                    <a:cubicBezTo>
                      <a:pt x="1295698" y="1162065"/>
                      <a:pt x="1239818" y="1217945"/>
                      <a:pt x="1171238" y="1217945"/>
                    </a:cubicBezTo>
                    <a:close/>
                  </a:path>
                </a:pathLst>
              </a:custGeom>
              <a:solidFill>
                <a:srgbClr val="162942"/>
              </a:solidFill>
            </p:spPr>
          </p:sp>
        </p:grpSp>
        <p:sp>
          <p:nvSpPr>
            <p:cNvPr id="35" name="TextBox 35"/>
            <p:cNvSpPr txBox="1"/>
            <p:nvPr/>
          </p:nvSpPr>
          <p:spPr>
            <a:xfrm>
              <a:off x="305004" y="496901"/>
              <a:ext cx="4497123" cy="471805"/>
            </a:xfrm>
            <a:prstGeom prst="rect">
              <a:avLst/>
            </a:prstGeom>
          </p:spPr>
          <p:txBody>
            <a:bodyPr lIns="0" tIns="0" rIns="0" bIns="0" rtlCol="0" anchor="t">
              <a:spAutoFit/>
            </a:bodyPr>
            <a:lstStyle/>
            <a:p>
              <a:pPr marL="0" lvl="0" indent="0" algn="ctr">
                <a:lnSpc>
                  <a:spcPts val="2940"/>
                </a:lnSpc>
                <a:spcBef>
                  <a:spcPct val="0"/>
                </a:spcBef>
              </a:pPr>
              <a:r>
                <a:rPr lang="en-US" sz="2100">
                  <a:solidFill>
                    <a:srgbClr val="FFFFFF"/>
                  </a:solidFill>
                  <a:latin typeface="Now Bold"/>
                </a:rPr>
                <a:t>STAGE 5</a:t>
              </a:r>
            </a:p>
          </p:txBody>
        </p:sp>
        <p:sp>
          <p:nvSpPr>
            <p:cNvPr id="36" name="TextBox 36"/>
            <p:cNvSpPr txBox="1"/>
            <p:nvPr/>
          </p:nvSpPr>
          <p:spPr>
            <a:xfrm>
              <a:off x="383743" y="1231726"/>
              <a:ext cx="4339646" cy="2930313"/>
            </a:xfrm>
            <a:prstGeom prst="rect">
              <a:avLst/>
            </a:prstGeom>
          </p:spPr>
          <p:txBody>
            <a:bodyPr lIns="0" tIns="0" rIns="0" bIns="0" rtlCol="0" anchor="t">
              <a:spAutoFit/>
            </a:bodyPr>
            <a:lstStyle/>
            <a:p>
              <a:pPr algn="ctr">
                <a:lnSpc>
                  <a:spcPts val="2240"/>
                </a:lnSpc>
                <a:spcBef>
                  <a:spcPct val="0"/>
                </a:spcBef>
              </a:pPr>
              <a:r>
                <a:rPr lang="en-US" sz="1600">
                  <a:solidFill>
                    <a:srgbClr val="FFFFFF"/>
                  </a:solidFill>
                  <a:latin typeface="Now"/>
                </a:rPr>
                <a:t> The cancer is high-grade and larger than 5 cm across. It has not spread to the lymph nodes or other parts of the body. OR the cancer is any size or grade, but it has spread to the lymph nodes (and not to distant parts of the body).</a:t>
              </a:r>
            </a:p>
          </p:txBody>
        </p:sp>
      </p:grpSp>
      <p:grpSp>
        <p:nvGrpSpPr>
          <p:cNvPr id="37" name="Group 37"/>
          <p:cNvGrpSpPr/>
          <p:nvPr/>
        </p:nvGrpSpPr>
        <p:grpSpPr>
          <a:xfrm>
            <a:off x="-2808548" y="5411527"/>
            <a:ext cx="7693546" cy="7693546"/>
            <a:chOff x="0" y="0"/>
            <a:chExt cx="10258062" cy="10258062"/>
          </a:xfrm>
        </p:grpSpPr>
        <p:grpSp>
          <p:nvGrpSpPr>
            <p:cNvPr id="38" name="Group 38"/>
            <p:cNvGrpSpPr/>
            <p:nvPr/>
          </p:nvGrpSpPr>
          <p:grpSpPr>
            <a:xfrm>
              <a:off x="0" y="0"/>
              <a:ext cx="10258062" cy="10258062"/>
              <a:chOff x="0" y="0"/>
              <a:chExt cx="6350000" cy="6350000"/>
            </a:xfrm>
          </p:grpSpPr>
          <p:sp>
            <p:nvSpPr>
              <p:cNvPr id="39" name="Freeform 3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alpha val="9804"/>
                </a:srgbClr>
              </a:solidFill>
            </p:spPr>
          </p:sp>
        </p:grpSp>
        <p:grpSp>
          <p:nvGrpSpPr>
            <p:cNvPr id="40" name="Group 40"/>
            <p:cNvGrpSpPr/>
            <p:nvPr/>
          </p:nvGrpSpPr>
          <p:grpSpPr>
            <a:xfrm>
              <a:off x="940003" y="940003"/>
              <a:ext cx="8378056" cy="8378056"/>
              <a:chOff x="0" y="0"/>
              <a:chExt cx="6350000" cy="6350000"/>
            </a:xfrm>
          </p:grpSpPr>
          <p:sp>
            <p:nvSpPr>
              <p:cNvPr id="41" name="Freeform 41"/>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alpha val="9804"/>
                </a:srgbClr>
              </a:solidFill>
            </p:spPr>
          </p:sp>
        </p:grpSp>
      </p:grpSp>
      <p:grpSp>
        <p:nvGrpSpPr>
          <p:cNvPr id="42" name="Group 42"/>
          <p:cNvGrpSpPr/>
          <p:nvPr/>
        </p:nvGrpSpPr>
        <p:grpSpPr>
          <a:xfrm>
            <a:off x="16000981" y="-97357"/>
            <a:ext cx="2073722" cy="1695879"/>
            <a:chOff x="0" y="57150"/>
            <a:chExt cx="2764962" cy="2261172"/>
          </a:xfrm>
        </p:grpSpPr>
        <p:sp>
          <p:nvSpPr>
            <p:cNvPr id="43" name="TextBox 43"/>
            <p:cNvSpPr txBox="1"/>
            <p:nvPr/>
          </p:nvSpPr>
          <p:spPr>
            <a:xfrm>
              <a:off x="73252" y="57150"/>
              <a:ext cx="2563087" cy="553324"/>
            </a:xfrm>
            <a:prstGeom prst="rect">
              <a:avLst/>
            </a:prstGeom>
          </p:spPr>
          <p:txBody>
            <a:bodyPr lIns="0" tIns="0" rIns="0" bIns="0" rtlCol="0" anchor="t">
              <a:spAutoFit/>
            </a:bodyPr>
            <a:lstStyle/>
            <a:p>
              <a:pPr algn="ctr">
                <a:lnSpc>
                  <a:spcPts val="3020"/>
                </a:lnSpc>
              </a:pPr>
              <a:endParaRPr/>
            </a:p>
          </p:txBody>
        </p:sp>
        <p:sp>
          <p:nvSpPr>
            <p:cNvPr id="44" name="TextBox 44"/>
            <p:cNvSpPr txBox="1"/>
            <p:nvPr/>
          </p:nvSpPr>
          <p:spPr>
            <a:xfrm>
              <a:off x="0" y="505861"/>
              <a:ext cx="2764962" cy="1812461"/>
            </a:xfrm>
            <a:prstGeom prst="rect">
              <a:avLst/>
            </a:prstGeom>
          </p:spPr>
          <p:txBody>
            <a:bodyPr lIns="0" tIns="0" rIns="0" bIns="0" rtlCol="0" anchor="t">
              <a:spAutoFit/>
            </a:bodyPr>
            <a:lstStyle/>
            <a:p>
              <a:pPr algn="ctr">
                <a:lnSpc>
                  <a:spcPts val="10570"/>
                </a:lnSpc>
              </a:pPr>
              <a:r>
                <a:rPr lang="en-US" sz="10570" dirty="0">
                  <a:solidFill>
                    <a:srgbClr val="09427D"/>
                  </a:solidFill>
                  <a:latin typeface="Sitka Small" panose="02000505000000020004" pitchFamily="2" charset="0"/>
                </a:rPr>
                <a:t>06</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4A64B8"/>
        </a:solidFill>
        <a:effectLst/>
      </p:bgPr>
    </p:bg>
    <p:spTree>
      <p:nvGrpSpPr>
        <p:cNvPr id="1" name=""/>
        <p:cNvGrpSpPr/>
        <p:nvPr/>
      </p:nvGrpSpPr>
      <p:grpSpPr>
        <a:xfrm>
          <a:off x="0" y="0"/>
          <a:ext cx="0" cy="0"/>
          <a:chOff x="0" y="0"/>
          <a:chExt cx="0" cy="0"/>
        </a:xfrm>
      </p:grpSpPr>
      <p:grpSp>
        <p:nvGrpSpPr>
          <p:cNvPr id="2" name="Group 2"/>
          <p:cNvGrpSpPr/>
          <p:nvPr/>
        </p:nvGrpSpPr>
        <p:grpSpPr>
          <a:xfrm>
            <a:off x="0" y="5726004"/>
            <a:ext cx="18288000" cy="4560996"/>
            <a:chOff x="0" y="0"/>
            <a:chExt cx="6186311" cy="1542856"/>
          </a:xfrm>
        </p:grpSpPr>
        <p:sp>
          <p:nvSpPr>
            <p:cNvPr id="3" name="Freeform 3"/>
            <p:cNvSpPr/>
            <p:nvPr/>
          </p:nvSpPr>
          <p:spPr>
            <a:xfrm>
              <a:off x="0" y="0"/>
              <a:ext cx="6186311" cy="1542856"/>
            </a:xfrm>
            <a:custGeom>
              <a:avLst/>
              <a:gdLst/>
              <a:ahLst/>
              <a:cxnLst/>
              <a:rect l="l" t="t" r="r" b="b"/>
              <a:pathLst>
                <a:path w="6186311" h="1542856">
                  <a:moveTo>
                    <a:pt x="6061851" y="1542856"/>
                  </a:moveTo>
                  <a:lnTo>
                    <a:pt x="124460" y="1542856"/>
                  </a:lnTo>
                  <a:cubicBezTo>
                    <a:pt x="55880" y="1542856"/>
                    <a:pt x="0" y="1486976"/>
                    <a:pt x="0" y="1418395"/>
                  </a:cubicBezTo>
                  <a:lnTo>
                    <a:pt x="0" y="124460"/>
                  </a:lnTo>
                  <a:cubicBezTo>
                    <a:pt x="0" y="55880"/>
                    <a:pt x="55880" y="0"/>
                    <a:pt x="124460" y="0"/>
                  </a:cubicBezTo>
                  <a:lnTo>
                    <a:pt x="6061851" y="0"/>
                  </a:lnTo>
                  <a:cubicBezTo>
                    <a:pt x="6130431" y="0"/>
                    <a:pt x="6186311" y="55880"/>
                    <a:pt x="6186311" y="124460"/>
                  </a:cubicBezTo>
                  <a:lnTo>
                    <a:pt x="6186311" y="1418396"/>
                  </a:lnTo>
                  <a:cubicBezTo>
                    <a:pt x="6186311" y="1486976"/>
                    <a:pt x="6130431" y="1542856"/>
                    <a:pt x="6061851" y="1542856"/>
                  </a:cubicBezTo>
                  <a:close/>
                </a:path>
              </a:pathLst>
            </a:custGeom>
            <a:solidFill>
              <a:srgbClr val="09427D"/>
            </a:solidFill>
          </p:spPr>
        </p:sp>
      </p:grpSp>
      <p:grpSp>
        <p:nvGrpSpPr>
          <p:cNvPr id="4" name="Group 4"/>
          <p:cNvGrpSpPr/>
          <p:nvPr/>
        </p:nvGrpSpPr>
        <p:grpSpPr>
          <a:xfrm>
            <a:off x="2339123" y="4315382"/>
            <a:ext cx="2956323" cy="3789750"/>
            <a:chOff x="0" y="0"/>
            <a:chExt cx="1000040" cy="1281965"/>
          </a:xfrm>
        </p:grpSpPr>
        <p:sp>
          <p:nvSpPr>
            <p:cNvPr id="5" name="Freeform 5"/>
            <p:cNvSpPr/>
            <p:nvPr/>
          </p:nvSpPr>
          <p:spPr>
            <a:xfrm>
              <a:off x="0" y="0"/>
              <a:ext cx="1000040" cy="1281965"/>
            </a:xfrm>
            <a:custGeom>
              <a:avLst/>
              <a:gdLst/>
              <a:ahLst/>
              <a:cxnLst/>
              <a:rect l="l" t="t" r="r" b="b"/>
              <a:pathLst>
                <a:path w="1000040" h="1281965">
                  <a:moveTo>
                    <a:pt x="875580" y="1281965"/>
                  </a:moveTo>
                  <a:lnTo>
                    <a:pt x="124460" y="1281965"/>
                  </a:lnTo>
                  <a:cubicBezTo>
                    <a:pt x="55880" y="1281965"/>
                    <a:pt x="0" y="1226085"/>
                    <a:pt x="0" y="1157505"/>
                  </a:cubicBezTo>
                  <a:lnTo>
                    <a:pt x="0" y="124460"/>
                  </a:lnTo>
                  <a:cubicBezTo>
                    <a:pt x="0" y="55880"/>
                    <a:pt x="55880" y="0"/>
                    <a:pt x="124460" y="0"/>
                  </a:cubicBezTo>
                  <a:lnTo>
                    <a:pt x="875580" y="0"/>
                  </a:lnTo>
                  <a:cubicBezTo>
                    <a:pt x="944160" y="0"/>
                    <a:pt x="1000040" y="55880"/>
                    <a:pt x="1000040" y="124460"/>
                  </a:cubicBezTo>
                  <a:lnTo>
                    <a:pt x="1000040" y="1157505"/>
                  </a:lnTo>
                  <a:cubicBezTo>
                    <a:pt x="1000040" y="1226085"/>
                    <a:pt x="944160" y="1281965"/>
                    <a:pt x="875580" y="1281965"/>
                  </a:cubicBezTo>
                  <a:close/>
                </a:path>
              </a:pathLst>
            </a:custGeom>
            <a:solidFill>
              <a:srgbClr val="FFFFFF"/>
            </a:solidFill>
          </p:spPr>
        </p:sp>
      </p:grpSp>
      <p:sp>
        <p:nvSpPr>
          <p:cNvPr id="6" name="TextBox 6"/>
          <p:cNvSpPr txBox="1"/>
          <p:nvPr/>
        </p:nvSpPr>
        <p:spPr>
          <a:xfrm>
            <a:off x="3817284" y="1739925"/>
            <a:ext cx="10653432" cy="971550"/>
          </a:xfrm>
          <a:prstGeom prst="rect">
            <a:avLst/>
          </a:prstGeom>
        </p:spPr>
        <p:txBody>
          <a:bodyPr lIns="0" tIns="0" rIns="0" bIns="0" rtlCol="0" anchor="t">
            <a:spAutoFit/>
          </a:bodyPr>
          <a:lstStyle/>
          <a:p>
            <a:pPr marL="0" lvl="0" indent="0" algn="ctr">
              <a:lnSpc>
                <a:spcPts val="7680"/>
              </a:lnSpc>
              <a:spcBef>
                <a:spcPct val="0"/>
              </a:spcBef>
            </a:pPr>
            <a:r>
              <a:rPr lang="en-US" sz="6400">
                <a:solidFill>
                  <a:srgbClr val="FFFFFF"/>
                </a:solidFill>
                <a:latin typeface="Now Bold"/>
              </a:rPr>
              <a:t>The Treatment</a:t>
            </a:r>
          </a:p>
        </p:txBody>
      </p:sp>
      <p:grpSp>
        <p:nvGrpSpPr>
          <p:cNvPr id="7" name="Group 7"/>
          <p:cNvGrpSpPr/>
          <p:nvPr/>
        </p:nvGrpSpPr>
        <p:grpSpPr>
          <a:xfrm>
            <a:off x="7690674" y="4315382"/>
            <a:ext cx="2956323" cy="3627190"/>
            <a:chOff x="0" y="0"/>
            <a:chExt cx="3941765" cy="4836254"/>
          </a:xfrm>
        </p:grpSpPr>
        <p:grpSp>
          <p:nvGrpSpPr>
            <p:cNvPr id="8" name="Group 8"/>
            <p:cNvGrpSpPr/>
            <p:nvPr/>
          </p:nvGrpSpPr>
          <p:grpSpPr>
            <a:xfrm>
              <a:off x="0" y="0"/>
              <a:ext cx="3941765" cy="4836254"/>
              <a:chOff x="0" y="0"/>
              <a:chExt cx="1000040" cy="1226976"/>
            </a:xfrm>
          </p:grpSpPr>
          <p:sp>
            <p:nvSpPr>
              <p:cNvPr id="9" name="Freeform 9"/>
              <p:cNvSpPr/>
              <p:nvPr/>
            </p:nvSpPr>
            <p:spPr>
              <a:xfrm>
                <a:off x="0" y="0"/>
                <a:ext cx="1000040" cy="1226976"/>
              </a:xfrm>
              <a:custGeom>
                <a:avLst/>
                <a:gdLst/>
                <a:ahLst/>
                <a:cxnLst/>
                <a:rect l="l" t="t" r="r" b="b"/>
                <a:pathLst>
                  <a:path w="1000040" h="1226976">
                    <a:moveTo>
                      <a:pt x="875580" y="1226975"/>
                    </a:moveTo>
                    <a:lnTo>
                      <a:pt x="124460" y="1226975"/>
                    </a:lnTo>
                    <a:cubicBezTo>
                      <a:pt x="55880" y="1226975"/>
                      <a:pt x="0" y="1171095"/>
                      <a:pt x="0" y="1102515"/>
                    </a:cubicBezTo>
                    <a:lnTo>
                      <a:pt x="0" y="124460"/>
                    </a:lnTo>
                    <a:cubicBezTo>
                      <a:pt x="0" y="55880"/>
                      <a:pt x="55880" y="0"/>
                      <a:pt x="124460" y="0"/>
                    </a:cubicBezTo>
                    <a:lnTo>
                      <a:pt x="875580" y="0"/>
                    </a:lnTo>
                    <a:cubicBezTo>
                      <a:pt x="944160" y="0"/>
                      <a:pt x="1000040" y="55880"/>
                      <a:pt x="1000040" y="124460"/>
                    </a:cubicBezTo>
                    <a:lnTo>
                      <a:pt x="1000040" y="1102516"/>
                    </a:lnTo>
                    <a:cubicBezTo>
                      <a:pt x="1000040" y="1171096"/>
                      <a:pt x="944160" y="1226976"/>
                      <a:pt x="875580" y="1226976"/>
                    </a:cubicBezTo>
                    <a:close/>
                  </a:path>
                </a:pathLst>
              </a:custGeom>
              <a:solidFill>
                <a:srgbClr val="FFFFFF"/>
              </a:solidFill>
            </p:spPr>
          </p:sp>
        </p:grpSp>
        <p:sp>
          <p:nvSpPr>
            <p:cNvPr id="10" name="TextBox 10"/>
            <p:cNvSpPr txBox="1"/>
            <p:nvPr/>
          </p:nvSpPr>
          <p:spPr>
            <a:xfrm>
              <a:off x="46622" y="2784158"/>
              <a:ext cx="3848521" cy="462280"/>
            </a:xfrm>
            <a:prstGeom prst="rect">
              <a:avLst/>
            </a:prstGeom>
          </p:spPr>
          <p:txBody>
            <a:bodyPr lIns="0" tIns="0" rIns="0" bIns="0" rtlCol="0" anchor="t">
              <a:spAutoFit/>
            </a:bodyPr>
            <a:lstStyle/>
            <a:p>
              <a:pPr marL="0" lvl="0" indent="0" algn="ctr">
                <a:lnSpc>
                  <a:spcPts val="2940"/>
                </a:lnSpc>
                <a:spcBef>
                  <a:spcPct val="0"/>
                </a:spcBef>
              </a:pPr>
              <a:r>
                <a:rPr lang="en-US" sz="2100">
                  <a:solidFill>
                    <a:srgbClr val="000000"/>
                  </a:solidFill>
                  <a:latin typeface="Now"/>
                </a:rPr>
                <a:t>Surgery</a:t>
              </a:r>
            </a:p>
          </p:txBody>
        </p:sp>
      </p:grpSp>
      <p:grpSp>
        <p:nvGrpSpPr>
          <p:cNvPr id="11" name="Group 11"/>
          <p:cNvGrpSpPr/>
          <p:nvPr/>
        </p:nvGrpSpPr>
        <p:grpSpPr>
          <a:xfrm>
            <a:off x="13194264" y="4315382"/>
            <a:ext cx="2956323" cy="3627190"/>
            <a:chOff x="0" y="0"/>
            <a:chExt cx="3941765" cy="4836254"/>
          </a:xfrm>
        </p:grpSpPr>
        <p:grpSp>
          <p:nvGrpSpPr>
            <p:cNvPr id="12" name="Group 12"/>
            <p:cNvGrpSpPr/>
            <p:nvPr/>
          </p:nvGrpSpPr>
          <p:grpSpPr>
            <a:xfrm>
              <a:off x="0" y="0"/>
              <a:ext cx="3941765" cy="4836254"/>
              <a:chOff x="0" y="0"/>
              <a:chExt cx="1000040" cy="1226976"/>
            </a:xfrm>
          </p:grpSpPr>
          <p:sp>
            <p:nvSpPr>
              <p:cNvPr id="13" name="Freeform 13"/>
              <p:cNvSpPr/>
              <p:nvPr/>
            </p:nvSpPr>
            <p:spPr>
              <a:xfrm>
                <a:off x="0" y="0"/>
                <a:ext cx="1000040" cy="1226976"/>
              </a:xfrm>
              <a:custGeom>
                <a:avLst/>
                <a:gdLst/>
                <a:ahLst/>
                <a:cxnLst/>
                <a:rect l="l" t="t" r="r" b="b"/>
                <a:pathLst>
                  <a:path w="1000040" h="1226976">
                    <a:moveTo>
                      <a:pt x="875580" y="1226975"/>
                    </a:moveTo>
                    <a:lnTo>
                      <a:pt x="124460" y="1226975"/>
                    </a:lnTo>
                    <a:cubicBezTo>
                      <a:pt x="55880" y="1226975"/>
                      <a:pt x="0" y="1171095"/>
                      <a:pt x="0" y="1102515"/>
                    </a:cubicBezTo>
                    <a:lnTo>
                      <a:pt x="0" y="124460"/>
                    </a:lnTo>
                    <a:cubicBezTo>
                      <a:pt x="0" y="55880"/>
                      <a:pt x="55880" y="0"/>
                      <a:pt x="124460" y="0"/>
                    </a:cubicBezTo>
                    <a:lnTo>
                      <a:pt x="875580" y="0"/>
                    </a:lnTo>
                    <a:cubicBezTo>
                      <a:pt x="944160" y="0"/>
                      <a:pt x="1000040" y="55880"/>
                      <a:pt x="1000040" y="124460"/>
                    </a:cubicBezTo>
                    <a:lnTo>
                      <a:pt x="1000040" y="1102516"/>
                    </a:lnTo>
                    <a:cubicBezTo>
                      <a:pt x="1000040" y="1171096"/>
                      <a:pt x="944160" y="1226976"/>
                      <a:pt x="875580" y="1226976"/>
                    </a:cubicBezTo>
                    <a:close/>
                  </a:path>
                </a:pathLst>
              </a:custGeom>
              <a:solidFill>
                <a:srgbClr val="FFFFFF"/>
              </a:solidFill>
            </p:spPr>
          </p:sp>
        </p:grpSp>
        <p:sp>
          <p:nvSpPr>
            <p:cNvPr id="14" name="TextBox 14"/>
            <p:cNvSpPr txBox="1"/>
            <p:nvPr/>
          </p:nvSpPr>
          <p:spPr>
            <a:xfrm>
              <a:off x="46622" y="2784158"/>
              <a:ext cx="3848521" cy="462280"/>
            </a:xfrm>
            <a:prstGeom prst="rect">
              <a:avLst/>
            </a:prstGeom>
          </p:spPr>
          <p:txBody>
            <a:bodyPr lIns="0" tIns="0" rIns="0" bIns="0" rtlCol="0" anchor="t">
              <a:spAutoFit/>
            </a:bodyPr>
            <a:lstStyle/>
            <a:p>
              <a:pPr marL="0" lvl="0" indent="0" algn="ctr">
                <a:lnSpc>
                  <a:spcPts val="2940"/>
                </a:lnSpc>
                <a:spcBef>
                  <a:spcPct val="0"/>
                </a:spcBef>
              </a:pPr>
              <a:r>
                <a:rPr lang="en-US" sz="2100">
                  <a:solidFill>
                    <a:srgbClr val="000000"/>
                  </a:solidFill>
                  <a:latin typeface="Now"/>
                </a:rPr>
                <a:t>Radiation</a:t>
              </a:r>
            </a:p>
          </p:txBody>
        </p:sp>
      </p:grpSp>
      <p:sp>
        <p:nvSpPr>
          <p:cNvPr id="15" name="TextBox 15"/>
          <p:cNvSpPr txBox="1"/>
          <p:nvPr/>
        </p:nvSpPr>
        <p:spPr>
          <a:xfrm>
            <a:off x="2409055" y="6445305"/>
            <a:ext cx="2886391" cy="356235"/>
          </a:xfrm>
          <a:prstGeom prst="rect">
            <a:avLst/>
          </a:prstGeom>
        </p:spPr>
        <p:txBody>
          <a:bodyPr lIns="0" tIns="0" rIns="0" bIns="0" rtlCol="0" anchor="t">
            <a:spAutoFit/>
          </a:bodyPr>
          <a:lstStyle/>
          <a:p>
            <a:pPr marL="0" lvl="0" indent="0" algn="ctr">
              <a:lnSpc>
                <a:spcPts val="2940"/>
              </a:lnSpc>
              <a:spcBef>
                <a:spcPct val="0"/>
              </a:spcBef>
            </a:pPr>
            <a:r>
              <a:rPr lang="en-US" sz="2100">
                <a:solidFill>
                  <a:srgbClr val="000000"/>
                </a:solidFill>
                <a:latin typeface="Now"/>
              </a:rPr>
              <a:t>Chemotherapy</a:t>
            </a:r>
          </a:p>
        </p:txBody>
      </p:sp>
      <p:pic>
        <p:nvPicPr>
          <p:cNvPr id="16" name="Picture 16"/>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24460"/>
          <a:stretch>
            <a:fillRect/>
          </a:stretch>
        </p:blipFill>
        <p:spPr>
          <a:xfrm>
            <a:off x="8713928" y="4838756"/>
            <a:ext cx="909815" cy="1371501"/>
          </a:xfrm>
          <a:prstGeom prst="rect">
            <a:avLst/>
          </a:prstGeom>
        </p:spPr>
      </p:pic>
      <p:pic>
        <p:nvPicPr>
          <p:cNvPr id="17" name="Picture 17"/>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3970221" y="4900326"/>
            <a:ext cx="1404409" cy="1309931"/>
          </a:xfrm>
          <a:prstGeom prst="rect">
            <a:avLst/>
          </a:prstGeom>
        </p:spPr>
      </p:pic>
      <p:pic>
        <p:nvPicPr>
          <p:cNvPr id="18" name="Picture 18"/>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3150244" y="4794632"/>
            <a:ext cx="1404013" cy="1459749"/>
          </a:xfrm>
          <a:prstGeom prst="rect">
            <a:avLst/>
          </a:prstGeom>
        </p:spPr>
      </p:pic>
      <p:grpSp>
        <p:nvGrpSpPr>
          <p:cNvPr id="19" name="Group 19"/>
          <p:cNvGrpSpPr/>
          <p:nvPr/>
        </p:nvGrpSpPr>
        <p:grpSpPr>
          <a:xfrm>
            <a:off x="16214278" y="8490802"/>
            <a:ext cx="2073722" cy="1695879"/>
            <a:chOff x="0" y="57150"/>
            <a:chExt cx="2764962" cy="2261172"/>
          </a:xfrm>
        </p:grpSpPr>
        <p:sp>
          <p:nvSpPr>
            <p:cNvPr id="20" name="TextBox 20"/>
            <p:cNvSpPr txBox="1"/>
            <p:nvPr/>
          </p:nvSpPr>
          <p:spPr>
            <a:xfrm>
              <a:off x="73252" y="57150"/>
              <a:ext cx="2563087" cy="553324"/>
            </a:xfrm>
            <a:prstGeom prst="rect">
              <a:avLst/>
            </a:prstGeom>
          </p:spPr>
          <p:txBody>
            <a:bodyPr lIns="0" tIns="0" rIns="0" bIns="0" rtlCol="0" anchor="t">
              <a:spAutoFit/>
            </a:bodyPr>
            <a:lstStyle/>
            <a:p>
              <a:pPr algn="ctr">
                <a:lnSpc>
                  <a:spcPts val="3020"/>
                </a:lnSpc>
              </a:pPr>
              <a:endParaRPr/>
            </a:p>
          </p:txBody>
        </p:sp>
        <p:sp>
          <p:nvSpPr>
            <p:cNvPr id="21" name="TextBox 21"/>
            <p:cNvSpPr txBox="1"/>
            <p:nvPr/>
          </p:nvSpPr>
          <p:spPr>
            <a:xfrm>
              <a:off x="0" y="505861"/>
              <a:ext cx="2764962" cy="1812461"/>
            </a:xfrm>
            <a:prstGeom prst="rect">
              <a:avLst/>
            </a:prstGeom>
          </p:spPr>
          <p:txBody>
            <a:bodyPr lIns="0" tIns="0" rIns="0" bIns="0" rtlCol="0" anchor="t">
              <a:spAutoFit/>
            </a:bodyPr>
            <a:lstStyle/>
            <a:p>
              <a:pPr algn="ctr">
                <a:lnSpc>
                  <a:spcPts val="10570"/>
                </a:lnSpc>
              </a:pPr>
              <a:r>
                <a:rPr lang="en-US" sz="10570" dirty="0">
                  <a:solidFill>
                    <a:srgbClr val="FFFFFF"/>
                  </a:solidFill>
                  <a:latin typeface="Sitka Small" panose="02000505000000020004" pitchFamily="2" charset="0"/>
                </a:rPr>
                <a:t>07</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A64B8"/>
        </a:solidFill>
        <a:effectLst/>
      </p:bgPr>
    </p:bg>
    <p:spTree>
      <p:nvGrpSpPr>
        <p:cNvPr id="1" name=""/>
        <p:cNvGrpSpPr/>
        <p:nvPr/>
      </p:nvGrpSpPr>
      <p:grpSpPr>
        <a:xfrm>
          <a:off x="0" y="0"/>
          <a:ext cx="0" cy="0"/>
          <a:chOff x="0" y="0"/>
          <a:chExt cx="0" cy="0"/>
        </a:xfrm>
      </p:grpSpPr>
      <p:grpSp>
        <p:nvGrpSpPr>
          <p:cNvPr id="2" name="Group 2"/>
          <p:cNvGrpSpPr/>
          <p:nvPr/>
        </p:nvGrpSpPr>
        <p:grpSpPr>
          <a:xfrm>
            <a:off x="10660796" y="2091257"/>
            <a:ext cx="5685858" cy="5992407"/>
            <a:chOff x="0" y="0"/>
            <a:chExt cx="7581145" cy="7989877"/>
          </a:xfrm>
        </p:grpSpPr>
        <p:sp>
          <p:nvSpPr>
            <p:cNvPr id="3" name="TextBox 3"/>
            <p:cNvSpPr txBox="1"/>
            <p:nvPr/>
          </p:nvSpPr>
          <p:spPr>
            <a:xfrm>
              <a:off x="607332" y="7647188"/>
              <a:ext cx="1088827" cy="342688"/>
            </a:xfrm>
            <a:prstGeom prst="rect">
              <a:avLst/>
            </a:prstGeom>
          </p:spPr>
          <p:txBody>
            <a:bodyPr lIns="0" tIns="0" rIns="0" bIns="0" rtlCol="0" anchor="t">
              <a:spAutoFit/>
            </a:bodyPr>
            <a:lstStyle/>
            <a:p>
              <a:pPr algn="ctr">
                <a:lnSpc>
                  <a:spcPts val="2239"/>
                </a:lnSpc>
              </a:pPr>
              <a:r>
                <a:rPr lang="en-US" sz="1599">
                  <a:solidFill>
                    <a:srgbClr val="FFFFFF"/>
                  </a:solidFill>
                  <a:latin typeface="Open Sans"/>
                </a:rPr>
                <a:t>Distance</a:t>
              </a:r>
            </a:p>
          </p:txBody>
        </p:sp>
        <p:sp>
          <p:nvSpPr>
            <p:cNvPr id="4" name="TextBox 4"/>
            <p:cNvSpPr txBox="1"/>
            <p:nvPr/>
          </p:nvSpPr>
          <p:spPr>
            <a:xfrm>
              <a:off x="2057400" y="7647188"/>
              <a:ext cx="1085453" cy="342688"/>
            </a:xfrm>
            <a:prstGeom prst="rect">
              <a:avLst/>
            </a:prstGeom>
          </p:spPr>
          <p:txBody>
            <a:bodyPr lIns="0" tIns="0" rIns="0" bIns="0" rtlCol="0" anchor="t">
              <a:spAutoFit/>
            </a:bodyPr>
            <a:lstStyle/>
            <a:p>
              <a:pPr algn="ctr">
                <a:lnSpc>
                  <a:spcPts val="2239"/>
                </a:lnSpc>
              </a:pPr>
              <a:r>
                <a:rPr lang="en-US" sz="1599">
                  <a:solidFill>
                    <a:srgbClr val="FFFFFF"/>
                  </a:solidFill>
                  <a:latin typeface="Open Sans"/>
                </a:rPr>
                <a:t>Regional</a:t>
              </a:r>
            </a:p>
          </p:txBody>
        </p:sp>
        <p:sp>
          <p:nvSpPr>
            <p:cNvPr id="5" name="TextBox 5"/>
            <p:cNvSpPr txBox="1"/>
            <p:nvPr/>
          </p:nvSpPr>
          <p:spPr>
            <a:xfrm>
              <a:off x="3564816" y="7647188"/>
              <a:ext cx="967383" cy="342688"/>
            </a:xfrm>
            <a:prstGeom prst="rect">
              <a:avLst/>
            </a:prstGeom>
          </p:spPr>
          <p:txBody>
            <a:bodyPr lIns="0" tIns="0" rIns="0" bIns="0" rtlCol="0" anchor="t">
              <a:spAutoFit/>
            </a:bodyPr>
            <a:lstStyle/>
            <a:p>
              <a:pPr algn="ctr">
                <a:lnSpc>
                  <a:spcPts val="2239"/>
                </a:lnSpc>
              </a:pPr>
              <a:r>
                <a:rPr lang="en-US" sz="1599">
                  <a:solidFill>
                    <a:srgbClr val="FFFFFF"/>
                  </a:solidFill>
                  <a:latin typeface="Open Sans"/>
                </a:rPr>
                <a:t>Over all</a:t>
              </a:r>
            </a:p>
          </p:txBody>
        </p:sp>
        <p:grpSp>
          <p:nvGrpSpPr>
            <p:cNvPr id="6" name="Group 6"/>
            <p:cNvGrpSpPr>
              <a:grpSpLocks noChangeAspect="1"/>
            </p:cNvGrpSpPr>
            <p:nvPr/>
          </p:nvGrpSpPr>
          <p:grpSpPr>
            <a:xfrm>
              <a:off x="515871" y="157057"/>
              <a:ext cx="7065273" cy="7383240"/>
              <a:chOff x="0" y="0"/>
              <a:chExt cx="7065273" cy="7383240"/>
            </a:xfrm>
          </p:grpSpPr>
          <p:sp>
            <p:nvSpPr>
              <p:cNvPr id="7" name="Freeform 7"/>
              <p:cNvSpPr/>
              <p:nvPr/>
            </p:nvSpPr>
            <p:spPr>
              <a:xfrm>
                <a:off x="0" y="-6350"/>
                <a:ext cx="7065273" cy="12700"/>
              </a:xfrm>
              <a:custGeom>
                <a:avLst/>
                <a:gdLst/>
                <a:ahLst/>
                <a:cxnLst/>
                <a:rect l="l" t="t" r="r" b="b"/>
                <a:pathLst>
                  <a:path w="7065273" h="12700">
                    <a:moveTo>
                      <a:pt x="0" y="0"/>
                    </a:moveTo>
                    <a:lnTo>
                      <a:pt x="7065273" y="0"/>
                    </a:lnTo>
                    <a:lnTo>
                      <a:pt x="7065273" y="12700"/>
                    </a:lnTo>
                    <a:lnTo>
                      <a:pt x="0" y="12700"/>
                    </a:lnTo>
                    <a:close/>
                  </a:path>
                </a:pathLst>
              </a:custGeom>
              <a:solidFill>
                <a:srgbClr val="FFFFFF"/>
              </a:solidFill>
            </p:spPr>
          </p:sp>
          <p:sp>
            <p:nvSpPr>
              <p:cNvPr id="8" name="Freeform 8"/>
              <p:cNvSpPr/>
              <p:nvPr/>
            </p:nvSpPr>
            <p:spPr>
              <a:xfrm>
                <a:off x="0" y="2454730"/>
                <a:ext cx="7065273" cy="12700"/>
              </a:xfrm>
              <a:custGeom>
                <a:avLst/>
                <a:gdLst/>
                <a:ahLst/>
                <a:cxnLst/>
                <a:rect l="l" t="t" r="r" b="b"/>
                <a:pathLst>
                  <a:path w="7065273" h="12700">
                    <a:moveTo>
                      <a:pt x="0" y="0"/>
                    </a:moveTo>
                    <a:lnTo>
                      <a:pt x="7065273" y="0"/>
                    </a:lnTo>
                    <a:lnTo>
                      <a:pt x="7065273" y="12700"/>
                    </a:lnTo>
                    <a:lnTo>
                      <a:pt x="0" y="12700"/>
                    </a:lnTo>
                    <a:close/>
                  </a:path>
                </a:pathLst>
              </a:custGeom>
              <a:solidFill>
                <a:srgbClr val="FFFFFF"/>
              </a:solidFill>
            </p:spPr>
          </p:sp>
          <p:sp>
            <p:nvSpPr>
              <p:cNvPr id="9" name="Freeform 9"/>
              <p:cNvSpPr/>
              <p:nvPr/>
            </p:nvSpPr>
            <p:spPr>
              <a:xfrm>
                <a:off x="0" y="4915810"/>
                <a:ext cx="7065273" cy="12700"/>
              </a:xfrm>
              <a:custGeom>
                <a:avLst/>
                <a:gdLst/>
                <a:ahLst/>
                <a:cxnLst/>
                <a:rect l="l" t="t" r="r" b="b"/>
                <a:pathLst>
                  <a:path w="7065273" h="12700">
                    <a:moveTo>
                      <a:pt x="0" y="0"/>
                    </a:moveTo>
                    <a:lnTo>
                      <a:pt x="7065273" y="0"/>
                    </a:lnTo>
                    <a:lnTo>
                      <a:pt x="7065273" y="12700"/>
                    </a:lnTo>
                    <a:lnTo>
                      <a:pt x="0" y="12700"/>
                    </a:lnTo>
                    <a:close/>
                  </a:path>
                </a:pathLst>
              </a:custGeom>
              <a:solidFill>
                <a:srgbClr val="FFFFFF"/>
              </a:solidFill>
            </p:spPr>
          </p:sp>
          <p:sp>
            <p:nvSpPr>
              <p:cNvPr id="10" name="Freeform 10"/>
              <p:cNvSpPr/>
              <p:nvPr/>
            </p:nvSpPr>
            <p:spPr>
              <a:xfrm>
                <a:off x="0" y="7376890"/>
                <a:ext cx="7065273" cy="12700"/>
              </a:xfrm>
              <a:custGeom>
                <a:avLst/>
                <a:gdLst/>
                <a:ahLst/>
                <a:cxnLst/>
                <a:rect l="l" t="t" r="r" b="b"/>
                <a:pathLst>
                  <a:path w="7065273" h="12700">
                    <a:moveTo>
                      <a:pt x="0" y="0"/>
                    </a:moveTo>
                    <a:lnTo>
                      <a:pt x="7065273" y="0"/>
                    </a:lnTo>
                    <a:lnTo>
                      <a:pt x="7065273" y="12700"/>
                    </a:lnTo>
                    <a:lnTo>
                      <a:pt x="0" y="12700"/>
                    </a:lnTo>
                    <a:close/>
                  </a:path>
                </a:pathLst>
              </a:custGeom>
              <a:solidFill>
                <a:srgbClr val="FFFFFF"/>
              </a:solidFill>
            </p:spPr>
          </p:sp>
        </p:grpSp>
        <p:sp>
          <p:nvSpPr>
            <p:cNvPr id="11" name="TextBox 11"/>
            <p:cNvSpPr txBox="1"/>
            <p:nvPr/>
          </p:nvSpPr>
          <p:spPr>
            <a:xfrm>
              <a:off x="0" y="-28575"/>
              <a:ext cx="380405" cy="342688"/>
            </a:xfrm>
            <a:prstGeom prst="rect">
              <a:avLst/>
            </a:prstGeom>
          </p:spPr>
          <p:txBody>
            <a:bodyPr lIns="0" tIns="0" rIns="0" bIns="0" rtlCol="0" anchor="t">
              <a:spAutoFit/>
            </a:bodyPr>
            <a:lstStyle/>
            <a:p>
              <a:pPr algn="r">
                <a:lnSpc>
                  <a:spcPts val="2239"/>
                </a:lnSpc>
              </a:pPr>
              <a:r>
                <a:rPr lang="en-US" sz="1599">
                  <a:solidFill>
                    <a:srgbClr val="FFFFFF"/>
                  </a:solidFill>
                  <a:latin typeface="Open Sans"/>
                </a:rPr>
                <a:t>75 </a:t>
              </a:r>
            </a:p>
          </p:txBody>
        </p:sp>
        <p:sp>
          <p:nvSpPr>
            <p:cNvPr id="12" name="TextBox 12"/>
            <p:cNvSpPr txBox="1"/>
            <p:nvPr/>
          </p:nvSpPr>
          <p:spPr>
            <a:xfrm>
              <a:off x="0" y="2432505"/>
              <a:ext cx="380405" cy="342688"/>
            </a:xfrm>
            <a:prstGeom prst="rect">
              <a:avLst/>
            </a:prstGeom>
          </p:spPr>
          <p:txBody>
            <a:bodyPr lIns="0" tIns="0" rIns="0" bIns="0" rtlCol="0" anchor="t">
              <a:spAutoFit/>
            </a:bodyPr>
            <a:lstStyle/>
            <a:p>
              <a:pPr algn="r">
                <a:lnSpc>
                  <a:spcPts val="2239"/>
                </a:lnSpc>
              </a:pPr>
              <a:r>
                <a:rPr lang="en-US" sz="1599">
                  <a:solidFill>
                    <a:srgbClr val="FFFFFF"/>
                  </a:solidFill>
                  <a:latin typeface="Open Sans"/>
                </a:rPr>
                <a:t>50 </a:t>
              </a:r>
            </a:p>
          </p:txBody>
        </p:sp>
        <p:sp>
          <p:nvSpPr>
            <p:cNvPr id="13" name="TextBox 13"/>
            <p:cNvSpPr txBox="1"/>
            <p:nvPr/>
          </p:nvSpPr>
          <p:spPr>
            <a:xfrm>
              <a:off x="0" y="4893585"/>
              <a:ext cx="380405" cy="342688"/>
            </a:xfrm>
            <a:prstGeom prst="rect">
              <a:avLst/>
            </a:prstGeom>
          </p:spPr>
          <p:txBody>
            <a:bodyPr lIns="0" tIns="0" rIns="0" bIns="0" rtlCol="0" anchor="t">
              <a:spAutoFit/>
            </a:bodyPr>
            <a:lstStyle/>
            <a:p>
              <a:pPr algn="r">
                <a:lnSpc>
                  <a:spcPts val="2239"/>
                </a:lnSpc>
              </a:pPr>
              <a:r>
                <a:rPr lang="en-US" sz="1599">
                  <a:solidFill>
                    <a:srgbClr val="FFFFFF"/>
                  </a:solidFill>
                  <a:latin typeface="Open Sans"/>
                </a:rPr>
                <a:t>25 </a:t>
              </a:r>
            </a:p>
          </p:txBody>
        </p:sp>
        <p:sp>
          <p:nvSpPr>
            <p:cNvPr id="14" name="TextBox 14"/>
            <p:cNvSpPr txBox="1"/>
            <p:nvPr/>
          </p:nvSpPr>
          <p:spPr>
            <a:xfrm>
              <a:off x="154980" y="7354665"/>
              <a:ext cx="225425" cy="342688"/>
            </a:xfrm>
            <a:prstGeom prst="rect">
              <a:avLst/>
            </a:prstGeom>
          </p:spPr>
          <p:txBody>
            <a:bodyPr lIns="0" tIns="0" rIns="0" bIns="0" rtlCol="0" anchor="t">
              <a:spAutoFit/>
            </a:bodyPr>
            <a:lstStyle/>
            <a:p>
              <a:pPr algn="r">
                <a:lnSpc>
                  <a:spcPts val="2239"/>
                </a:lnSpc>
              </a:pPr>
              <a:r>
                <a:rPr lang="en-US" sz="1599">
                  <a:solidFill>
                    <a:srgbClr val="FFFFFF"/>
                  </a:solidFill>
                  <a:latin typeface="Open Sans"/>
                </a:rPr>
                <a:t>0 </a:t>
              </a:r>
            </a:p>
          </p:txBody>
        </p:sp>
        <p:grpSp>
          <p:nvGrpSpPr>
            <p:cNvPr id="15" name="Group 15"/>
            <p:cNvGrpSpPr>
              <a:grpSpLocks noChangeAspect="1"/>
            </p:cNvGrpSpPr>
            <p:nvPr/>
          </p:nvGrpSpPr>
          <p:grpSpPr>
            <a:xfrm>
              <a:off x="515871" y="157057"/>
              <a:ext cx="7065273" cy="7383240"/>
              <a:chOff x="0" y="0"/>
              <a:chExt cx="7065273" cy="7383240"/>
            </a:xfrm>
          </p:grpSpPr>
          <p:sp>
            <p:nvSpPr>
              <p:cNvPr id="16" name="Freeform 16"/>
              <p:cNvSpPr/>
              <p:nvPr/>
            </p:nvSpPr>
            <p:spPr>
              <a:xfrm>
                <a:off x="0" y="5604913"/>
                <a:ext cx="623175" cy="1778327"/>
              </a:xfrm>
              <a:custGeom>
                <a:avLst/>
                <a:gdLst/>
                <a:ahLst/>
                <a:cxnLst/>
                <a:rect l="l" t="t" r="r" b="b"/>
                <a:pathLst>
                  <a:path w="623175" h="1778327">
                    <a:moveTo>
                      <a:pt x="0" y="1778327"/>
                    </a:moveTo>
                    <a:lnTo>
                      <a:pt x="0" y="49853"/>
                    </a:lnTo>
                    <a:cubicBezTo>
                      <a:pt x="0" y="22320"/>
                      <a:pt x="22320" y="0"/>
                      <a:pt x="49854" y="0"/>
                    </a:cubicBezTo>
                    <a:lnTo>
                      <a:pt x="573321" y="0"/>
                    </a:lnTo>
                    <a:cubicBezTo>
                      <a:pt x="600854" y="0"/>
                      <a:pt x="623175" y="22320"/>
                      <a:pt x="623175" y="49853"/>
                    </a:cubicBezTo>
                    <a:lnTo>
                      <a:pt x="623175" y="1778327"/>
                    </a:lnTo>
                    <a:close/>
                  </a:path>
                </a:pathLst>
              </a:custGeom>
              <a:solidFill>
                <a:srgbClr val="162942"/>
              </a:solidFill>
            </p:spPr>
          </p:sp>
          <p:sp>
            <p:nvSpPr>
              <p:cNvPr id="17" name="Freeform 17"/>
              <p:cNvSpPr/>
              <p:nvPr/>
            </p:nvSpPr>
            <p:spPr>
              <a:xfrm>
                <a:off x="1448381" y="2454730"/>
                <a:ext cx="623175" cy="4928510"/>
              </a:xfrm>
              <a:custGeom>
                <a:avLst/>
                <a:gdLst/>
                <a:ahLst/>
                <a:cxnLst/>
                <a:rect l="l" t="t" r="r" b="b"/>
                <a:pathLst>
                  <a:path w="623175" h="4928510">
                    <a:moveTo>
                      <a:pt x="0" y="4928510"/>
                    </a:moveTo>
                    <a:lnTo>
                      <a:pt x="0" y="49854"/>
                    </a:lnTo>
                    <a:cubicBezTo>
                      <a:pt x="0" y="22320"/>
                      <a:pt x="22320" y="0"/>
                      <a:pt x="49854" y="0"/>
                    </a:cubicBezTo>
                    <a:lnTo>
                      <a:pt x="573321" y="0"/>
                    </a:lnTo>
                    <a:cubicBezTo>
                      <a:pt x="586543" y="0"/>
                      <a:pt x="599223" y="5252"/>
                      <a:pt x="608573" y="14602"/>
                    </a:cubicBezTo>
                    <a:cubicBezTo>
                      <a:pt x="617922" y="23951"/>
                      <a:pt x="623175" y="36632"/>
                      <a:pt x="623175" y="49854"/>
                    </a:cubicBezTo>
                    <a:lnTo>
                      <a:pt x="623175" y="4928510"/>
                    </a:lnTo>
                    <a:close/>
                  </a:path>
                </a:pathLst>
              </a:custGeom>
              <a:solidFill>
                <a:srgbClr val="162942"/>
              </a:solidFill>
            </p:spPr>
          </p:sp>
          <p:sp>
            <p:nvSpPr>
              <p:cNvPr id="18" name="Freeform 18"/>
              <p:cNvSpPr/>
              <p:nvPr/>
            </p:nvSpPr>
            <p:spPr>
              <a:xfrm>
                <a:off x="2896762" y="978082"/>
                <a:ext cx="623175" cy="6405158"/>
              </a:xfrm>
              <a:custGeom>
                <a:avLst/>
                <a:gdLst/>
                <a:ahLst/>
                <a:cxnLst/>
                <a:rect l="l" t="t" r="r" b="b"/>
                <a:pathLst>
                  <a:path w="623175" h="6405158">
                    <a:moveTo>
                      <a:pt x="0" y="6405158"/>
                    </a:moveTo>
                    <a:lnTo>
                      <a:pt x="0" y="49854"/>
                    </a:lnTo>
                    <a:cubicBezTo>
                      <a:pt x="0" y="36632"/>
                      <a:pt x="5253" y="23951"/>
                      <a:pt x="14602" y="14602"/>
                    </a:cubicBezTo>
                    <a:cubicBezTo>
                      <a:pt x="23951" y="5252"/>
                      <a:pt x="36632" y="0"/>
                      <a:pt x="49854" y="0"/>
                    </a:cubicBezTo>
                    <a:lnTo>
                      <a:pt x="573321" y="0"/>
                    </a:lnTo>
                    <a:cubicBezTo>
                      <a:pt x="586543" y="0"/>
                      <a:pt x="599223" y="5252"/>
                      <a:pt x="608573" y="14602"/>
                    </a:cubicBezTo>
                    <a:cubicBezTo>
                      <a:pt x="617922" y="23951"/>
                      <a:pt x="623175" y="36632"/>
                      <a:pt x="623175" y="49854"/>
                    </a:cubicBezTo>
                    <a:lnTo>
                      <a:pt x="623175" y="6405158"/>
                    </a:lnTo>
                    <a:close/>
                  </a:path>
                </a:pathLst>
              </a:custGeom>
              <a:solidFill>
                <a:srgbClr val="162942"/>
              </a:solidFill>
            </p:spPr>
          </p:sp>
          <p:sp>
            <p:nvSpPr>
              <p:cNvPr id="19" name="Freeform 19"/>
              <p:cNvSpPr/>
              <p:nvPr/>
            </p:nvSpPr>
            <p:spPr>
              <a:xfrm>
                <a:off x="4345143" y="7383240"/>
                <a:ext cx="623174" cy="0"/>
              </a:xfrm>
              <a:custGeom>
                <a:avLst/>
                <a:gdLst/>
                <a:ahLst/>
                <a:cxnLst/>
                <a:rect l="l" t="t" r="r" b="b"/>
                <a:pathLst>
                  <a:path w="623174">
                    <a:moveTo>
                      <a:pt x="0" y="0"/>
                    </a:moveTo>
                    <a:lnTo>
                      <a:pt x="0" y="0"/>
                    </a:lnTo>
                    <a:lnTo>
                      <a:pt x="623175" y="0"/>
                    </a:lnTo>
                    <a:lnTo>
                      <a:pt x="623175" y="0"/>
                    </a:lnTo>
                    <a:close/>
                  </a:path>
                </a:pathLst>
              </a:custGeom>
              <a:solidFill>
                <a:srgbClr val="162942"/>
              </a:solidFill>
            </p:spPr>
          </p:sp>
          <p:sp>
            <p:nvSpPr>
              <p:cNvPr id="20" name="Freeform 20"/>
              <p:cNvSpPr/>
              <p:nvPr/>
            </p:nvSpPr>
            <p:spPr>
              <a:xfrm>
                <a:off x="5793524" y="7383240"/>
                <a:ext cx="623174" cy="0"/>
              </a:xfrm>
              <a:custGeom>
                <a:avLst/>
                <a:gdLst/>
                <a:ahLst/>
                <a:cxnLst/>
                <a:rect l="l" t="t" r="r" b="b"/>
                <a:pathLst>
                  <a:path w="623174">
                    <a:moveTo>
                      <a:pt x="0" y="0"/>
                    </a:moveTo>
                    <a:lnTo>
                      <a:pt x="0" y="0"/>
                    </a:lnTo>
                    <a:lnTo>
                      <a:pt x="623175" y="0"/>
                    </a:lnTo>
                    <a:lnTo>
                      <a:pt x="623175" y="0"/>
                    </a:lnTo>
                    <a:close/>
                  </a:path>
                </a:pathLst>
              </a:custGeom>
              <a:solidFill>
                <a:srgbClr val="162942"/>
              </a:solidFill>
            </p:spPr>
          </p:sp>
          <p:sp>
            <p:nvSpPr>
              <p:cNvPr id="21" name="Freeform 21"/>
              <p:cNvSpPr/>
              <p:nvPr/>
            </p:nvSpPr>
            <p:spPr>
              <a:xfrm>
                <a:off x="648575" y="6889260"/>
                <a:ext cx="623175" cy="493980"/>
              </a:xfrm>
              <a:custGeom>
                <a:avLst/>
                <a:gdLst/>
                <a:ahLst/>
                <a:cxnLst/>
                <a:rect l="l" t="t" r="r" b="b"/>
                <a:pathLst>
                  <a:path w="623175" h="493980">
                    <a:moveTo>
                      <a:pt x="0" y="493980"/>
                    </a:moveTo>
                    <a:lnTo>
                      <a:pt x="0" y="49854"/>
                    </a:lnTo>
                    <a:cubicBezTo>
                      <a:pt x="0" y="36632"/>
                      <a:pt x="5252" y="23951"/>
                      <a:pt x="14601" y="14602"/>
                    </a:cubicBezTo>
                    <a:cubicBezTo>
                      <a:pt x="23951" y="5252"/>
                      <a:pt x="36631" y="0"/>
                      <a:pt x="49854" y="0"/>
                    </a:cubicBezTo>
                    <a:lnTo>
                      <a:pt x="573320" y="0"/>
                    </a:lnTo>
                    <a:cubicBezTo>
                      <a:pt x="586542" y="0"/>
                      <a:pt x="599223" y="5252"/>
                      <a:pt x="608572" y="14602"/>
                    </a:cubicBezTo>
                    <a:cubicBezTo>
                      <a:pt x="617922" y="23951"/>
                      <a:pt x="623174" y="36632"/>
                      <a:pt x="623174" y="49854"/>
                    </a:cubicBezTo>
                    <a:lnTo>
                      <a:pt x="623174" y="493980"/>
                    </a:lnTo>
                    <a:close/>
                  </a:path>
                </a:pathLst>
              </a:custGeom>
              <a:solidFill>
                <a:srgbClr val="FFFFFF"/>
              </a:solidFill>
            </p:spPr>
          </p:sp>
          <p:sp>
            <p:nvSpPr>
              <p:cNvPr id="22" name="Freeform 22"/>
              <p:cNvSpPr/>
              <p:nvPr/>
            </p:nvSpPr>
            <p:spPr>
              <a:xfrm>
                <a:off x="2096956" y="6988959"/>
                <a:ext cx="623175" cy="394281"/>
              </a:xfrm>
              <a:custGeom>
                <a:avLst/>
                <a:gdLst/>
                <a:ahLst/>
                <a:cxnLst/>
                <a:rect l="l" t="t" r="r" b="b"/>
                <a:pathLst>
                  <a:path w="623175" h="394281">
                    <a:moveTo>
                      <a:pt x="0" y="394281"/>
                    </a:moveTo>
                    <a:lnTo>
                      <a:pt x="0" y="49854"/>
                    </a:lnTo>
                    <a:cubicBezTo>
                      <a:pt x="0" y="22321"/>
                      <a:pt x="22320" y="0"/>
                      <a:pt x="49854" y="0"/>
                    </a:cubicBezTo>
                    <a:lnTo>
                      <a:pt x="573320" y="0"/>
                    </a:lnTo>
                    <a:cubicBezTo>
                      <a:pt x="600854" y="0"/>
                      <a:pt x="623174" y="22321"/>
                      <a:pt x="623174" y="49854"/>
                    </a:cubicBezTo>
                    <a:lnTo>
                      <a:pt x="623174" y="394281"/>
                    </a:lnTo>
                    <a:close/>
                  </a:path>
                </a:pathLst>
              </a:custGeom>
              <a:solidFill>
                <a:srgbClr val="FFFFFF"/>
              </a:solidFill>
            </p:spPr>
          </p:sp>
          <p:sp>
            <p:nvSpPr>
              <p:cNvPr id="23" name="Freeform 23"/>
              <p:cNvSpPr/>
              <p:nvPr/>
            </p:nvSpPr>
            <p:spPr>
              <a:xfrm>
                <a:off x="3545337" y="6890535"/>
                <a:ext cx="623175" cy="492705"/>
              </a:xfrm>
              <a:custGeom>
                <a:avLst/>
                <a:gdLst/>
                <a:ahLst/>
                <a:cxnLst/>
                <a:rect l="l" t="t" r="r" b="b"/>
                <a:pathLst>
                  <a:path w="623175" h="492705">
                    <a:moveTo>
                      <a:pt x="0" y="492705"/>
                    </a:moveTo>
                    <a:lnTo>
                      <a:pt x="0" y="49855"/>
                    </a:lnTo>
                    <a:cubicBezTo>
                      <a:pt x="0" y="36632"/>
                      <a:pt x="5252" y="23951"/>
                      <a:pt x="14602" y="14602"/>
                    </a:cubicBezTo>
                    <a:cubicBezTo>
                      <a:pt x="23951" y="5253"/>
                      <a:pt x="36632" y="0"/>
                      <a:pt x="49854" y="0"/>
                    </a:cubicBezTo>
                    <a:lnTo>
                      <a:pt x="573321" y="0"/>
                    </a:lnTo>
                    <a:cubicBezTo>
                      <a:pt x="586543" y="0"/>
                      <a:pt x="599223" y="5253"/>
                      <a:pt x="608573" y="14602"/>
                    </a:cubicBezTo>
                    <a:cubicBezTo>
                      <a:pt x="617922" y="23951"/>
                      <a:pt x="623174" y="36632"/>
                      <a:pt x="623174" y="49855"/>
                    </a:cubicBezTo>
                    <a:lnTo>
                      <a:pt x="623174" y="492705"/>
                    </a:lnTo>
                    <a:close/>
                  </a:path>
                </a:pathLst>
              </a:custGeom>
              <a:solidFill>
                <a:srgbClr val="FFFFFF"/>
              </a:solidFill>
            </p:spPr>
          </p:sp>
          <p:sp>
            <p:nvSpPr>
              <p:cNvPr id="24" name="Freeform 24"/>
              <p:cNvSpPr/>
              <p:nvPr/>
            </p:nvSpPr>
            <p:spPr>
              <a:xfrm>
                <a:off x="4993718" y="6582994"/>
                <a:ext cx="623175" cy="800246"/>
              </a:xfrm>
              <a:custGeom>
                <a:avLst/>
                <a:gdLst/>
                <a:ahLst/>
                <a:cxnLst/>
                <a:rect l="l" t="t" r="r" b="b"/>
                <a:pathLst>
                  <a:path w="623175" h="800246">
                    <a:moveTo>
                      <a:pt x="0" y="800246"/>
                    </a:moveTo>
                    <a:lnTo>
                      <a:pt x="0" y="49855"/>
                    </a:lnTo>
                    <a:cubicBezTo>
                      <a:pt x="0" y="36632"/>
                      <a:pt x="5252" y="23952"/>
                      <a:pt x="14601" y="14603"/>
                    </a:cubicBezTo>
                    <a:cubicBezTo>
                      <a:pt x="23951" y="5253"/>
                      <a:pt x="36632" y="0"/>
                      <a:pt x="49854" y="0"/>
                    </a:cubicBezTo>
                    <a:lnTo>
                      <a:pt x="573320" y="0"/>
                    </a:lnTo>
                    <a:cubicBezTo>
                      <a:pt x="586543" y="0"/>
                      <a:pt x="599223" y="5253"/>
                      <a:pt x="608573" y="14603"/>
                    </a:cubicBezTo>
                    <a:cubicBezTo>
                      <a:pt x="617922" y="23952"/>
                      <a:pt x="623174" y="36632"/>
                      <a:pt x="623174" y="49855"/>
                    </a:cubicBezTo>
                    <a:lnTo>
                      <a:pt x="623174" y="800246"/>
                    </a:lnTo>
                    <a:close/>
                  </a:path>
                </a:pathLst>
              </a:custGeom>
              <a:solidFill>
                <a:srgbClr val="FFFFFF"/>
              </a:solidFill>
            </p:spPr>
          </p:sp>
          <p:sp>
            <p:nvSpPr>
              <p:cNvPr id="25" name="Freeform 25"/>
              <p:cNvSpPr/>
              <p:nvPr/>
            </p:nvSpPr>
            <p:spPr>
              <a:xfrm>
                <a:off x="6442099" y="6582994"/>
                <a:ext cx="623175" cy="800246"/>
              </a:xfrm>
              <a:custGeom>
                <a:avLst/>
                <a:gdLst/>
                <a:ahLst/>
                <a:cxnLst/>
                <a:rect l="l" t="t" r="r" b="b"/>
                <a:pathLst>
                  <a:path w="623175" h="800246">
                    <a:moveTo>
                      <a:pt x="0" y="800246"/>
                    </a:moveTo>
                    <a:lnTo>
                      <a:pt x="0" y="49855"/>
                    </a:lnTo>
                    <a:cubicBezTo>
                      <a:pt x="0" y="36632"/>
                      <a:pt x="5252" y="23952"/>
                      <a:pt x="14601" y="14603"/>
                    </a:cubicBezTo>
                    <a:cubicBezTo>
                      <a:pt x="23951" y="5253"/>
                      <a:pt x="36632" y="0"/>
                      <a:pt x="49854" y="0"/>
                    </a:cubicBezTo>
                    <a:lnTo>
                      <a:pt x="573320" y="0"/>
                    </a:lnTo>
                    <a:cubicBezTo>
                      <a:pt x="586543" y="0"/>
                      <a:pt x="599223" y="5253"/>
                      <a:pt x="608572" y="14603"/>
                    </a:cubicBezTo>
                    <a:cubicBezTo>
                      <a:pt x="617922" y="23952"/>
                      <a:pt x="623174" y="36632"/>
                      <a:pt x="623174" y="49855"/>
                    </a:cubicBezTo>
                    <a:lnTo>
                      <a:pt x="623174" y="800246"/>
                    </a:lnTo>
                    <a:close/>
                  </a:path>
                </a:pathLst>
              </a:custGeom>
              <a:solidFill>
                <a:srgbClr val="FFFFFF"/>
              </a:solidFill>
            </p:spPr>
          </p:sp>
        </p:grpSp>
      </p:grpSp>
      <p:sp>
        <p:nvSpPr>
          <p:cNvPr id="26" name="TextBox 26"/>
          <p:cNvSpPr txBox="1"/>
          <p:nvPr/>
        </p:nvSpPr>
        <p:spPr>
          <a:xfrm>
            <a:off x="2121820" y="5441770"/>
            <a:ext cx="7266330" cy="2130553"/>
          </a:xfrm>
          <a:prstGeom prst="rect">
            <a:avLst/>
          </a:prstGeom>
        </p:spPr>
        <p:txBody>
          <a:bodyPr lIns="0" tIns="0" rIns="0" bIns="0" rtlCol="0" anchor="t">
            <a:spAutoFit/>
          </a:bodyPr>
          <a:lstStyle/>
          <a:p>
            <a:pPr marL="826891" lvl="1" indent="-413446">
              <a:lnSpc>
                <a:spcPts val="5744"/>
              </a:lnSpc>
              <a:buFont typeface="Arial"/>
              <a:buChar char="•"/>
            </a:pPr>
            <a:r>
              <a:rPr lang="en-US" sz="3829">
                <a:solidFill>
                  <a:srgbClr val="FFFFFF"/>
                </a:solidFill>
                <a:latin typeface="Now"/>
              </a:rPr>
              <a:t>over all 65%</a:t>
            </a:r>
          </a:p>
          <a:p>
            <a:pPr marL="826891" lvl="1" indent="-413446">
              <a:lnSpc>
                <a:spcPts val="5744"/>
              </a:lnSpc>
              <a:buFont typeface="Arial"/>
              <a:buChar char="•"/>
            </a:pPr>
            <a:r>
              <a:rPr lang="en-US" sz="3829">
                <a:solidFill>
                  <a:srgbClr val="FFFFFF"/>
                </a:solidFill>
                <a:latin typeface="Now"/>
              </a:rPr>
              <a:t>regional 50%</a:t>
            </a:r>
          </a:p>
          <a:p>
            <a:pPr marL="826891" lvl="1" indent="-413446" algn="l">
              <a:lnSpc>
                <a:spcPts val="5744"/>
              </a:lnSpc>
              <a:buFont typeface="Arial"/>
              <a:buChar char="•"/>
            </a:pPr>
            <a:r>
              <a:rPr lang="en-US" sz="3829">
                <a:solidFill>
                  <a:srgbClr val="FFFFFF"/>
                </a:solidFill>
                <a:latin typeface="Now"/>
              </a:rPr>
              <a:t>distance 18%</a:t>
            </a:r>
          </a:p>
        </p:txBody>
      </p:sp>
      <p:sp>
        <p:nvSpPr>
          <p:cNvPr id="27" name="TextBox 27"/>
          <p:cNvSpPr txBox="1"/>
          <p:nvPr/>
        </p:nvSpPr>
        <p:spPr>
          <a:xfrm>
            <a:off x="1339767" y="2072207"/>
            <a:ext cx="7266330" cy="2457450"/>
          </a:xfrm>
          <a:prstGeom prst="rect">
            <a:avLst/>
          </a:prstGeom>
        </p:spPr>
        <p:txBody>
          <a:bodyPr lIns="0" tIns="0" rIns="0" bIns="0" rtlCol="0" anchor="t">
            <a:spAutoFit/>
          </a:bodyPr>
          <a:lstStyle/>
          <a:p>
            <a:pPr marL="0" lvl="0" indent="0" algn="l">
              <a:lnSpc>
                <a:spcPts val="9600"/>
              </a:lnSpc>
              <a:spcBef>
                <a:spcPct val="0"/>
              </a:spcBef>
            </a:pPr>
            <a:r>
              <a:rPr lang="en-US" sz="8000">
                <a:solidFill>
                  <a:srgbClr val="FFFFFF"/>
                </a:solidFill>
                <a:latin typeface="Now Bold"/>
              </a:rPr>
              <a:t>The 5 Years Survival Rates</a:t>
            </a:r>
          </a:p>
        </p:txBody>
      </p:sp>
      <p:grpSp>
        <p:nvGrpSpPr>
          <p:cNvPr id="28" name="Group 28"/>
          <p:cNvGrpSpPr/>
          <p:nvPr/>
        </p:nvGrpSpPr>
        <p:grpSpPr>
          <a:xfrm>
            <a:off x="16214278" y="8490802"/>
            <a:ext cx="2073722" cy="1695879"/>
            <a:chOff x="0" y="57150"/>
            <a:chExt cx="2764962" cy="2261172"/>
          </a:xfrm>
        </p:grpSpPr>
        <p:sp>
          <p:nvSpPr>
            <p:cNvPr id="29" name="TextBox 29"/>
            <p:cNvSpPr txBox="1"/>
            <p:nvPr/>
          </p:nvSpPr>
          <p:spPr>
            <a:xfrm>
              <a:off x="73252" y="57150"/>
              <a:ext cx="2563087" cy="553324"/>
            </a:xfrm>
            <a:prstGeom prst="rect">
              <a:avLst/>
            </a:prstGeom>
          </p:spPr>
          <p:txBody>
            <a:bodyPr lIns="0" tIns="0" rIns="0" bIns="0" rtlCol="0" anchor="t">
              <a:spAutoFit/>
            </a:bodyPr>
            <a:lstStyle/>
            <a:p>
              <a:pPr algn="ctr">
                <a:lnSpc>
                  <a:spcPts val="3020"/>
                </a:lnSpc>
              </a:pPr>
              <a:endParaRPr/>
            </a:p>
          </p:txBody>
        </p:sp>
        <p:sp>
          <p:nvSpPr>
            <p:cNvPr id="30" name="TextBox 30"/>
            <p:cNvSpPr txBox="1"/>
            <p:nvPr/>
          </p:nvSpPr>
          <p:spPr>
            <a:xfrm>
              <a:off x="0" y="505861"/>
              <a:ext cx="2764962" cy="1812461"/>
            </a:xfrm>
            <a:prstGeom prst="rect">
              <a:avLst/>
            </a:prstGeom>
          </p:spPr>
          <p:txBody>
            <a:bodyPr lIns="0" tIns="0" rIns="0" bIns="0" rtlCol="0" anchor="t">
              <a:spAutoFit/>
            </a:bodyPr>
            <a:lstStyle/>
            <a:p>
              <a:pPr algn="ctr">
                <a:lnSpc>
                  <a:spcPts val="10570"/>
                </a:lnSpc>
              </a:pPr>
              <a:r>
                <a:rPr lang="en-US" sz="10570" dirty="0">
                  <a:solidFill>
                    <a:srgbClr val="FFFFFF"/>
                  </a:solidFill>
                  <a:latin typeface="Sitka Small" panose="02000505000000020004" pitchFamily="2" charset="0"/>
                </a:rPr>
                <a:t>08</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4A64B8"/>
        </a:solidFill>
        <a:effectLst/>
      </p:bgPr>
    </p:bg>
    <p:spTree>
      <p:nvGrpSpPr>
        <p:cNvPr id="1" name=""/>
        <p:cNvGrpSpPr/>
        <p:nvPr/>
      </p:nvGrpSpPr>
      <p:grpSpPr>
        <a:xfrm>
          <a:off x="0" y="0"/>
          <a:ext cx="0" cy="0"/>
          <a:chOff x="0" y="0"/>
          <a:chExt cx="0" cy="0"/>
        </a:xfrm>
      </p:grpSpPr>
      <p:sp>
        <p:nvSpPr>
          <p:cNvPr id="2" name="TextBox 2"/>
          <p:cNvSpPr txBox="1"/>
          <p:nvPr/>
        </p:nvSpPr>
        <p:spPr>
          <a:xfrm>
            <a:off x="1948946" y="1583996"/>
            <a:ext cx="14265333" cy="1562100"/>
          </a:xfrm>
          <a:prstGeom prst="rect">
            <a:avLst/>
          </a:prstGeom>
        </p:spPr>
        <p:txBody>
          <a:bodyPr lIns="0" tIns="0" rIns="0" bIns="0" rtlCol="0" anchor="t">
            <a:spAutoFit/>
          </a:bodyPr>
          <a:lstStyle/>
          <a:p>
            <a:pPr marL="0" lvl="0" indent="0" algn="ctr">
              <a:lnSpc>
                <a:spcPts val="12239"/>
              </a:lnSpc>
              <a:spcBef>
                <a:spcPct val="0"/>
              </a:spcBef>
            </a:pPr>
            <a:r>
              <a:rPr lang="en-US" sz="10199">
                <a:solidFill>
                  <a:srgbClr val="F5F5EF"/>
                </a:solidFill>
                <a:latin typeface="Now Bold"/>
              </a:rPr>
              <a:t>Conclusion</a:t>
            </a:r>
          </a:p>
        </p:txBody>
      </p:sp>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8460970" y="556833"/>
            <a:ext cx="1366059" cy="943734"/>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5637037" y="4533900"/>
            <a:ext cx="3586423" cy="6281951"/>
          </a:xfrm>
          <a:prstGeom prst="rect">
            <a:avLst/>
          </a:prstGeom>
        </p:spPr>
      </p:pic>
      <p:pic>
        <p:nvPicPr>
          <p:cNvPr id="5" name="Picture 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84542" y="6172200"/>
            <a:ext cx="3793097" cy="4114800"/>
          </a:xfrm>
          <a:prstGeom prst="rect">
            <a:avLst/>
          </a:prstGeom>
        </p:spPr>
      </p:pic>
      <p:grpSp>
        <p:nvGrpSpPr>
          <p:cNvPr id="6" name="Group 6"/>
          <p:cNvGrpSpPr/>
          <p:nvPr/>
        </p:nvGrpSpPr>
        <p:grpSpPr>
          <a:xfrm>
            <a:off x="-1477824" y="5148066"/>
            <a:ext cx="7693546" cy="7693546"/>
            <a:chOff x="0" y="0"/>
            <a:chExt cx="10258062" cy="10258062"/>
          </a:xfrm>
        </p:grpSpPr>
        <p:grpSp>
          <p:nvGrpSpPr>
            <p:cNvPr id="7" name="Group 7"/>
            <p:cNvGrpSpPr/>
            <p:nvPr/>
          </p:nvGrpSpPr>
          <p:grpSpPr>
            <a:xfrm>
              <a:off x="0" y="0"/>
              <a:ext cx="10258062" cy="10258062"/>
              <a:chOff x="0" y="0"/>
              <a:chExt cx="6350000" cy="6350000"/>
            </a:xfrm>
          </p:grpSpPr>
          <p:sp>
            <p:nvSpPr>
              <p:cNvPr id="8" name="Freeform 8"/>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alpha val="9804"/>
                </a:srgbClr>
              </a:solidFill>
            </p:spPr>
          </p:sp>
        </p:grpSp>
        <p:grpSp>
          <p:nvGrpSpPr>
            <p:cNvPr id="9" name="Group 9"/>
            <p:cNvGrpSpPr/>
            <p:nvPr/>
          </p:nvGrpSpPr>
          <p:grpSpPr>
            <a:xfrm>
              <a:off x="940003" y="940003"/>
              <a:ext cx="8378056" cy="8378056"/>
              <a:chOff x="0" y="0"/>
              <a:chExt cx="6350000" cy="6350000"/>
            </a:xfrm>
          </p:grpSpPr>
          <p:sp>
            <p:nvSpPr>
              <p:cNvPr id="10" name="Freeform 10"/>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alpha val="9804"/>
                </a:srgbClr>
              </a:solidFill>
            </p:spPr>
          </p:sp>
        </p:grpSp>
      </p:grpSp>
      <p:grpSp>
        <p:nvGrpSpPr>
          <p:cNvPr id="11" name="Group 11"/>
          <p:cNvGrpSpPr/>
          <p:nvPr/>
        </p:nvGrpSpPr>
        <p:grpSpPr>
          <a:xfrm>
            <a:off x="16214278" y="-202677"/>
            <a:ext cx="2073722" cy="1695879"/>
            <a:chOff x="0" y="57150"/>
            <a:chExt cx="2764962" cy="2261172"/>
          </a:xfrm>
        </p:grpSpPr>
        <p:sp>
          <p:nvSpPr>
            <p:cNvPr id="12" name="TextBox 12"/>
            <p:cNvSpPr txBox="1"/>
            <p:nvPr/>
          </p:nvSpPr>
          <p:spPr>
            <a:xfrm>
              <a:off x="73252" y="57150"/>
              <a:ext cx="2563087" cy="553324"/>
            </a:xfrm>
            <a:prstGeom prst="rect">
              <a:avLst/>
            </a:prstGeom>
          </p:spPr>
          <p:txBody>
            <a:bodyPr lIns="0" tIns="0" rIns="0" bIns="0" rtlCol="0" anchor="t">
              <a:spAutoFit/>
            </a:bodyPr>
            <a:lstStyle/>
            <a:p>
              <a:pPr algn="ctr">
                <a:lnSpc>
                  <a:spcPts val="3020"/>
                </a:lnSpc>
              </a:pPr>
              <a:endParaRPr/>
            </a:p>
          </p:txBody>
        </p:sp>
        <p:sp>
          <p:nvSpPr>
            <p:cNvPr id="13" name="TextBox 13"/>
            <p:cNvSpPr txBox="1"/>
            <p:nvPr/>
          </p:nvSpPr>
          <p:spPr>
            <a:xfrm>
              <a:off x="0" y="505861"/>
              <a:ext cx="2764962" cy="1812461"/>
            </a:xfrm>
            <a:prstGeom prst="rect">
              <a:avLst/>
            </a:prstGeom>
          </p:spPr>
          <p:txBody>
            <a:bodyPr lIns="0" tIns="0" rIns="0" bIns="0" rtlCol="0" anchor="t">
              <a:spAutoFit/>
            </a:bodyPr>
            <a:lstStyle/>
            <a:p>
              <a:pPr algn="ctr">
                <a:lnSpc>
                  <a:spcPts val="10570"/>
                </a:lnSpc>
              </a:pPr>
              <a:r>
                <a:rPr lang="en-US" sz="10570" dirty="0">
                  <a:solidFill>
                    <a:srgbClr val="FFFFFF"/>
                  </a:solidFill>
                  <a:latin typeface="Sitka Small" panose="02000505000000020004" pitchFamily="2" charset="0"/>
                </a:rPr>
                <a:t>09</a:t>
              </a:r>
            </a:p>
          </p:txBody>
        </p:sp>
      </p:grpSp>
      <p:sp>
        <p:nvSpPr>
          <p:cNvPr id="14" name="TextBox 14"/>
          <p:cNvSpPr txBox="1"/>
          <p:nvPr/>
        </p:nvSpPr>
        <p:spPr>
          <a:xfrm>
            <a:off x="2936855" y="3244786"/>
            <a:ext cx="12289515" cy="5750053"/>
          </a:xfrm>
          <a:prstGeom prst="rect">
            <a:avLst/>
          </a:prstGeom>
        </p:spPr>
        <p:txBody>
          <a:bodyPr lIns="0" tIns="0" rIns="0" bIns="0" rtlCol="0" anchor="t">
            <a:spAutoFit/>
          </a:bodyPr>
          <a:lstStyle/>
          <a:p>
            <a:pPr marL="826891" lvl="1" indent="-413446">
              <a:lnSpc>
                <a:spcPts val="5744"/>
              </a:lnSpc>
              <a:buFont typeface="Arial"/>
              <a:buChar char="•"/>
            </a:pPr>
            <a:r>
              <a:rPr lang="en-US" sz="3829">
                <a:solidFill>
                  <a:srgbClr val="FFFFFF"/>
                </a:solidFill>
                <a:latin typeface="Now"/>
              </a:rPr>
              <a:t>Sarcoma cancer is a rare type of cancer , can comes in the conective tissues of our body.</a:t>
            </a:r>
          </a:p>
          <a:p>
            <a:pPr marL="826891" lvl="1" indent="-413446">
              <a:lnSpc>
                <a:spcPts val="5744"/>
              </a:lnSpc>
              <a:buFont typeface="Arial"/>
              <a:buChar char="•"/>
            </a:pPr>
            <a:r>
              <a:rPr lang="en-US" sz="3829">
                <a:solidFill>
                  <a:srgbClr val="FFFFFF"/>
                </a:solidFill>
                <a:latin typeface="Now"/>
              </a:rPr>
              <a:t>It is two types ( SOFT TISSUE SARCOMA , OSTEOSARCOMA ). </a:t>
            </a:r>
          </a:p>
          <a:p>
            <a:pPr marL="826891" lvl="1" indent="-413446">
              <a:lnSpc>
                <a:spcPts val="5744"/>
              </a:lnSpc>
              <a:buFont typeface="Arial"/>
              <a:buChar char="•"/>
            </a:pPr>
            <a:r>
              <a:rPr lang="en-US" sz="3829">
                <a:solidFill>
                  <a:srgbClr val="FFFFFF"/>
                </a:solidFill>
                <a:latin typeface="Now"/>
              </a:rPr>
              <a:t>It develope so fast anf it can back if we do NOT follow the correct pathway treatment. </a:t>
            </a:r>
          </a:p>
          <a:p>
            <a:pPr marL="826891" lvl="1" indent="-413446" algn="l">
              <a:lnSpc>
                <a:spcPts val="5744"/>
              </a:lnSpc>
              <a:buFont typeface="Arial"/>
              <a:buChar char="•"/>
            </a:pPr>
            <a:r>
              <a:rPr lang="en-US" sz="3829">
                <a:solidFill>
                  <a:srgbClr val="FFFFFF"/>
                </a:solidFill>
                <a:latin typeface="Now"/>
              </a:rPr>
              <a:t>We have to start in our treatment early becouse the survival rate in the last stages is so low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569</Words>
  <Application>Microsoft Office PowerPoint</Application>
  <PresentationFormat>مخصص</PresentationFormat>
  <Paragraphs>81</Paragraphs>
  <Slides>11</Slides>
  <Notes>0</Notes>
  <HiddenSlides>0</HiddenSlides>
  <MMClips>0</MMClips>
  <ScaleCrop>false</ScaleCrop>
  <HeadingPairs>
    <vt:vector size="6" baseType="variant">
      <vt:variant>
        <vt:lpstr>الخطوط المستخدمة</vt:lpstr>
      </vt:variant>
      <vt:variant>
        <vt:i4>10</vt:i4>
      </vt:variant>
      <vt:variant>
        <vt:lpstr>نسق</vt:lpstr>
      </vt:variant>
      <vt:variant>
        <vt:i4>1</vt:i4>
      </vt:variant>
      <vt:variant>
        <vt:lpstr>عناوين الشرائح</vt:lpstr>
      </vt:variant>
      <vt:variant>
        <vt:i4>11</vt:i4>
      </vt:variant>
    </vt:vector>
  </HeadingPairs>
  <TitlesOfParts>
    <vt:vector size="22" baseType="lpstr">
      <vt:lpstr>Now Bold</vt:lpstr>
      <vt:lpstr>Arial</vt:lpstr>
      <vt:lpstr>Calibri</vt:lpstr>
      <vt:lpstr>Now</vt:lpstr>
      <vt:lpstr>Now Bold Bold</vt:lpstr>
      <vt:lpstr>Arimo</vt:lpstr>
      <vt:lpstr>Open Sans</vt:lpstr>
      <vt:lpstr>Sitka Small</vt:lpstr>
      <vt:lpstr>Arimo Italics</vt:lpstr>
      <vt:lpstr>Arimo Bold</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and White Modern Illustrated Vaccines Medical Presentation</dc:title>
  <dc:creator>lenovo</dc:creator>
  <cp:lastModifiedBy>hesham</cp:lastModifiedBy>
  <cp:revision>3</cp:revision>
  <dcterms:created xsi:type="dcterms:W3CDTF">2006-08-16T00:00:00Z</dcterms:created>
  <dcterms:modified xsi:type="dcterms:W3CDTF">2022-06-07T11:01:06Z</dcterms:modified>
  <dc:identifier>DAFCNSjKZZY</dc:identifier>
</cp:coreProperties>
</file>