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8" r:id="rId5"/>
    <p:sldId id="269" r:id="rId6"/>
    <p:sldId id="259" r:id="rId7"/>
    <p:sldId id="261" r:id="rId8"/>
    <p:sldId id="262" r:id="rId9"/>
    <p:sldId id="270" r:id="rId10"/>
    <p:sldId id="263" r:id="rId11"/>
    <p:sldId id="264" r:id="rId12"/>
    <p:sldId id="265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75" d="100"/>
          <a:sy n="75" d="100"/>
        </p:scale>
        <p:origin x="45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BC28A-AE81-4D84-BCB9-64BEF48B1ECA}" type="datetimeFigureOut">
              <a:rPr lang="en-US" smtClean="0"/>
              <a:t>3/13/2022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3B3A1-6319-4503-8581-45301E35A9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144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BC28A-AE81-4D84-BCB9-64BEF48B1ECA}" type="datetimeFigureOut">
              <a:rPr lang="en-US" smtClean="0"/>
              <a:t>3/13/2022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3B3A1-6319-4503-8581-45301E35A9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854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BC28A-AE81-4D84-BCB9-64BEF48B1ECA}" type="datetimeFigureOut">
              <a:rPr lang="en-US" smtClean="0"/>
              <a:t>3/13/2022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3B3A1-6319-4503-8581-45301E35A9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506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BC28A-AE81-4D84-BCB9-64BEF48B1ECA}" type="datetimeFigureOut">
              <a:rPr lang="en-US" smtClean="0"/>
              <a:t>3/13/2022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3B3A1-6319-4503-8581-45301E35A9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052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BC28A-AE81-4D84-BCB9-64BEF48B1ECA}" type="datetimeFigureOut">
              <a:rPr lang="en-US" smtClean="0"/>
              <a:t>3/13/2022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3B3A1-6319-4503-8581-45301E35A9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544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BC28A-AE81-4D84-BCB9-64BEF48B1ECA}" type="datetimeFigureOut">
              <a:rPr lang="en-US" smtClean="0"/>
              <a:t>3/13/2022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3B3A1-6319-4503-8581-45301E35A9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464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BC28A-AE81-4D84-BCB9-64BEF48B1ECA}" type="datetimeFigureOut">
              <a:rPr lang="en-US" smtClean="0"/>
              <a:t>3/13/2022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3B3A1-6319-4503-8581-45301E35A9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447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BC28A-AE81-4D84-BCB9-64BEF48B1ECA}" type="datetimeFigureOut">
              <a:rPr lang="en-US" smtClean="0"/>
              <a:t>3/13/2022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3B3A1-6319-4503-8581-45301E35A9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06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BC28A-AE81-4D84-BCB9-64BEF48B1ECA}" type="datetimeFigureOut">
              <a:rPr lang="en-US" smtClean="0"/>
              <a:t>3/13/2022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3B3A1-6319-4503-8581-45301E35A9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340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BC28A-AE81-4D84-BCB9-64BEF48B1ECA}" type="datetimeFigureOut">
              <a:rPr lang="en-US" smtClean="0"/>
              <a:t>3/13/2022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3B3A1-6319-4503-8581-45301E35A9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243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BC28A-AE81-4D84-BCB9-64BEF48B1ECA}" type="datetimeFigureOut">
              <a:rPr lang="en-US" smtClean="0"/>
              <a:t>3/13/2022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3B3A1-6319-4503-8581-45301E35A9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961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BC28A-AE81-4D84-BCB9-64BEF48B1ECA}" type="datetimeFigureOut">
              <a:rPr lang="en-US" smtClean="0"/>
              <a:t>3/13/2022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B3B3A1-6319-4503-8581-45301E35A9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399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253067" y="1148205"/>
            <a:ext cx="9144000" cy="2465122"/>
          </a:xfrm>
        </p:spPr>
        <p:txBody>
          <a:bodyPr/>
          <a:lstStyle/>
          <a:p>
            <a:r>
              <a:rPr lang="en-US" sz="4400" b="1" i="1" dirty="0" smtClean="0">
                <a:solidFill>
                  <a:schemeClr val="bg1">
                    <a:lumMod val="50000"/>
                  </a:schemeClr>
                </a:solidFill>
              </a:rPr>
              <a:t>IMMUNAZTION</a:t>
            </a:r>
            <a:br>
              <a:rPr lang="en-US" sz="4400" b="1" i="1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4000" b="1" i="1" dirty="0" smtClean="0">
                <a:solidFill>
                  <a:srgbClr val="C00000"/>
                </a:solidFill>
              </a:rPr>
              <a:t>LIVE ATTENUAETED VACCINE  </a:t>
            </a:r>
            <a:endParaRPr lang="en-US" sz="4000" b="1" i="1" dirty="0">
              <a:solidFill>
                <a:srgbClr val="C00000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603022" y="3991064"/>
            <a:ext cx="3431822" cy="924806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en-US" b="1" i="1" dirty="0" smtClean="0">
                <a:solidFill>
                  <a:srgbClr val="C00000"/>
                </a:solidFill>
              </a:rPr>
              <a:t>NAME :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sz="2900" b="1" i="1" dirty="0" smtClean="0"/>
              <a:t>DANA AHMAD</a:t>
            </a:r>
            <a:r>
              <a:rPr lang="en-US" dirty="0" smtClean="0"/>
              <a:t> </a:t>
            </a:r>
          </a:p>
          <a:p>
            <a:pPr algn="just"/>
            <a:r>
              <a:rPr lang="en-US" b="1" i="1" dirty="0" smtClean="0">
                <a:solidFill>
                  <a:srgbClr val="C00000"/>
                </a:solidFill>
              </a:rPr>
              <a:t>ID :</a:t>
            </a:r>
            <a:r>
              <a:rPr lang="en-US" dirty="0" smtClean="0"/>
              <a:t> </a:t>
            </a:r>
            <a:r>
              <a:rPr lang="en-US" b="1" i="1" dirty="0" smtClean="0"/>
              <a:t>2903</a:t>
            </a:r>
            <a:r>
              <a:rPr lang="en-US" dirty="0" smtClean="0"/>
              <a:t> </a:t>
            </a:r>
          </a:p>
          <a:p>
            <a:pPr algn="just"/>
            <a:r>
              <a:rPr lang="en-US" b="1" i="1" dirty="0" smtClean="0">
                <a:solidFill>
                  <a:srgbClr val="C00000"/>
                </a:solidFill>
              </a:rPr>
              <a:t>BLOK :</a:t>
            </a:r>
            <a:r>
              <a:rPr lang="en-US" dirty="0" smtClean="0"/>
              <a:t> </a:t>
            </a:r>
            <a:r>
              <a:rPr lang="en-US" b="1" i="1" dirty="0" smtClean="0"/>
              <a:t>PTS</a:t>
            </a:r>
            <a:r>
              <a:rPr lang="en-US" b="1" i="1" dirty="0" smtClean="0"/>
              <a:t> </a:t>
            </a:r>
            <a:endParaRPr lang="en-US" b="1" i="1" dirty="0"/>
          </a:p>
        </p:txBody>
      </p:sp>
      <p:sp>
        <p:nvSpPr>
          <p:cNvPr id="4" name="مستطيل 3"/>
          <p:cNvSpPr/>
          <p:nvPr/>
        </p:nvSpPr>
        <p:spPr>
          <a:xfrm>
            <a:off x="1524000" y="987339"/>
            <a:ext cx="9144000" cy="53710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مستطيل 4"/>
          <p:cNvSpPr/>
          <p:nvPr/>
        </p:nvSpPr>
        <p:spPr>
          <a:xfrm>
            <a:off x="1524000" y="5038548"/>
            <a:ext cx="9144000" cy="513645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3022" y="1678342"/>
            <a:ext cx="1840089" cy="1132591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2489" y="1647121"/>
            <a:ext cx="2325511" cy="1311890"/>
          </a:xfrm>
          <a:prstGeom prst="rect">
            <a:avLst/>
          </a:prstGeom>
        </p:spPr>
      </p:pic>
      <p:pic>
        <p:nvPicPr>
          <p:cNvPr id="11" name="صورة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403" r="-123403"/>
          <a:stretch/>
        </p:blipFill>
        <p:spPr>
          <a:xfrm>
            <a:off x="8105422" y="3561646"/>
            <a:ext cx="2562578" cy="1476902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5889" y="3674666"/>
            <a:ext cx="2922841" cy="1302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801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419600" y="1054100"/>
            <a:ext cx="3009900" cy="992981"/>
          </a:xfrm>
        </p:spPr>
        <p:txBody>
          <a:bodyPr>
            <a:noAutofit/>
          </a:bodyPr>
          <a:lstStyle/>
          <a:p>
            <a:r>
              <a:rPr lang="en-US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Conclusion </a:t>
            </a:r>
            <a:endParaRPr lang="en-US" b="1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2047081"/>
            <a:ext cx="6273800" cy="23987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C00000"/>
                </a:solidFill>
              </a:rPr>
              <a:t>_</a:t>
            </a:r>
            <a:r>
              <a:rPr lang="en-US" b="1" i="1" dirty="0" smtClean="0"/>
              <a:t>The vaccine it is vary important for yourself , it makes your immune system strongly and protects you against the infectious diseases . Prevention you from a million of cases a diseases . </a:t>
            </a:r>
            <a:endParaRPr lang="en-US" b="1" i="1" dirty="0"/>
          </a:p>
        </p:txBody>
      </p:sp>
      <p:sp>
        <p:nvSpPr>
          <p:cNvPr id="4" name="مستطيل 3"/>
          <p:cNvSpPr/>
          <p:nvPr/>
        </p:nvSpPr>
        <p:spPr>
          <a:xfrm>
            <a:off x="838200" y="365125"/>
            <a:ext cx="10515600" cy="688975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مستطيل 4"/>
          <p:cNvSpPr/>
          <p:nvPr/>
        </p:nvSpPr>
        <p:spPr>
          <a:xfrm>
            <a:off x="838200" y="5508626"/>
            <a:ext cx="10515600" cy="6731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9501" y="2116932"/>
            <a:ext cx="3784600" cy="2886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52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977901"/>
            <a:ext cx="3111500" cy="847724"/>
          </a:xfrm>
        </p:spPr>
        <p:txBody>
          <a:bodyPr>
            <a:normAutofit/>
          </a:bodyPr>
          <a:lstStyle/>
          <a:p>
            <a:r>
              <a:rPr lang="en-US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Reference </a:t>
            </a:r>
            <a:endParaRPr lang="en-US" b="1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_Levinson Warren. Review of medical microbiology and immunology 23th </a:t>
            </a:r>
            <a:r>
              <a:rPr lang="en-US" dirty="0" err="1" smtClean="0"/>
              <a:t>ed</a:t>
            </a:r>
            <a:r>
              <a:rPr lang="en-US" dirty="0" smtClean="0"/>
              <a:t> . The McGraw _ Hill companies 2008 </a:t>
            </a:r>
          </a:p>
          <a:p>
            <a:pPr marL="0" indent="0">
              <a:buNone/>
            </a:pPr>
            <a:r>
              <a:rPr lang="en-US" dirty="0" smtClean="0"/>
              <a:t>_ http;//www.WHO.int/health_topics/vaccine-and- immunization </a:t>
            </a:r>
          </a:p>
          <a:p>
            <a:pPr marL="0" indent="0">
              <a:buNone/>
            </a:pPr>
            <a:r>
              <a:rPr lang="en-US" dirty="0" smtClean="0"/>
              <a:t>_ http;//</a:t>
            </a:r>
            <a:r>
              <a:rPr lang="en-US" dirty="0" err="1" smtClean="0"/>
              <a:t>pubmed,nucbi,nlm;nih.gov</a:t>
            </a:r>
            <a:r>
              <a:rPr lang="en-US" dirty="0"/>
              <a:t>.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مستطيل 3"/>
          <p:cNvSpPr/>
          <p:nvPr/>
        </p:nvSpPr>
        <p:spPr>
          <a:xfrm>
            <a:off x="838200" y="380206"/>
            <a:ext cx="10515600" cy="59769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مستطيل 4"/>
          <p:cNvSpPr/>
          <p:nvPr/>
        </p:nvSpPr>
        <p:spPr>
          <a:xfrm>
            <a:off x="838200" y="5584826"/>
            <a:ext cx="10515600" cy="6604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50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838200" y="365125"/>
            <a:ext cx="10515600" cy="6477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مستطيل 4"/>
          <p:cNvSpPr/>
          <p:nvPr/>
        </p:nvSpPr>
        <p:spPr>
          <a:xfrm>
            <a:off x="838200" y="5575300"/>
            <a:ext cx="10515600" cy="601663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2" t="1266" r="2447" b="18671"/>
          <a:stretch/>
        </p:blipFill>
        <p:spPr>
          <a:xfrm>
            <a:off x="1828800" y="1371600"/>
            <a:ext cx="8699500" cy="379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3127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865510" y="970844"/>
            <a:ext cx="2777067" cy="745067"/>
          </a:xfrm>
        </p:spPr>
        <p:txBody>
          <a:bodyPr>
            <a:noAutofit/>
          </a:bodyPr>
          <a:lstStyle/>
          <a:p>
            <a:r>
              <a:rPr lang="en-US" sz="4800" b="1" i="1" dirty="0" smtClean="0">
                <a:solidFill>
                  <a:schemeClr val="bg2">
                    <a:lumMod val="25000"/>
                  </a:schemeClr>
                </a:solidFill>
              </a:rPr>
              <a:t>Objectives </a:t>
            </a:r>
            <a:endParaRPr lang="en-US" sz="48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200" b="1" i="1" dirty="0" smtClean="0"/>
              <a:t>Define the vaccine and their types .</a:t>
            </a:r>
          </a:p>
          <a:p>
            <a:pPr marL="0" indent="0">
              <a:buNone/>
            </a:pPr>
            <a:endParaRPr lang="en-US" sz="3200" b="1" i="1" dirty="0" smtClean="0"/>
          </a:p>
          <a:p>
            <a:pPr marL="0" indent="0">
              <a:buNone/>
            </a:pPr>
            <a:r>
              <a:rPr lang="en-US" sz="3200" b="1" i="1" dirty="0" smtClean="0"/>
              <a:t>Discuss the Live Attenuated Vaccine and their production methods .</a:t>
            </a:r>
          </a:p>
          <a:p>
            <a:pPr marL="0" indent="0">
              <a:buNone/>
            </a:pPr>
            <a:endParaRPr lang="en-US" sz="3200" b="1" i="1" dirty="0" smtClean="0"/>
          </a:p>
          <a:p>
            <a:pPr marL="0" indent="0">
              <a:buNone/>
            </a:pPr>
            <a:r>
              <a:rPr lang="en-US" sz="3200" b="1" i="1" dirty="0" smtClean="0"/>
              <a:t>List the Administration of Live Attenuated Vaccine .</a:t>
            </a:r>
          </a:p>
          <a:p>
            <a:pPr marL="0" indent="0">
              <a:buNone/>
            </a:pPr>
            <a:endParaRPr lang="en-US" sz="3200" b="1" i="1" dirty="0" smtClean="0"/>
          </a:p>
          <a:p>
            <a:pPr marL="0" indent="0">
              <a:buNone/>
            </a:pPr>
            <a:r>
              <a:rPr lang="en-US" sz="3200" b="1" i="1" dirty="0" smtClean="0"/>
              <a:t>Mention the Advantages and Disadvantages of the LAV .</a:t>
            </a:r>
            <a:endParaRPr lang="en-US" sz="3200" b="1" i="1" dirty="0"/>
          </a:p>
        </p:txBody>
      </p:sp>
      <p:sp>
        <p:nvSpPr>
          <p:cNvPr id="4" name="مستطيل 3"/>
          <p:cNvSpPr/>
          <p:nvPr/>
        </p:nvSpPr>
        <p:spPr>
          <a:xfrm>
            <a:off x="838200" y="365125"/>
            <a:ext cx="10515600" cy="496005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مستطيل 4"/>
          <p:cNvSpPr/>
          <p:nvPr/>
        </p:nvSpPr>
        <p:spPr>
          <a:xfrm>
            <a:off x="838200" y="5712178"/>
            <a:ext cx="10515600" cy="46478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8622" y="970844"/>
            <a:ext cx="3045177" cy="1840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3163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24866" y="724165"/>
            <a:ext cx="3169356" cy="1325563"/>
          </a:xfrm>
        </p:spPr>
        <p:txBody>
          <a:bodyPr>
            <a:normAutofit/>
          </a:bodyPr>
          <a:lstStyle/>
          <a:p>
            <a:r>
              <a:rPr lang="en-US" sz="4800" b="1" i="1" dirty="0" smtClean="0">
                <a:solidFill>
                  <a:schemeClr val="bg2">
                    <a:lumMod val="25000"/>
                  </a:schemeClr>
                </a:solidFill>
              </a:rPr>
              <a:t>Introduction</a:t>
            </a:r>
            <a:r>
              <a:rPr lang="en-US" sz="48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endParaRPr lang="en-US" sz="48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1836915"/>
            <a:ext cx="7459132" cy="3626907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Vaccination is a simple ; safe ; and effective way of protecting you against harmful diseases ; before you come to contact with them ; it uses your body's natural defenses to build resistance to specific infections and makes your immune system stronger </a:t>
            </a:r>
            <a:endParaRPr lang="en-US" sz="3600" b="1" dirty="0"/>
          </a:p>
        </p:txBody>
      </p:sp>
      <p:sp>
        <p:nvSpPr>
          <p:cNvPr id="4" name="مستطيل 3"/>
          <p:cNvSpPr/>
          <p:nvPr/>
        </p:nvSpPr>
        <p:spPr>
          <a:xfrm>
            <a:off x="838200" y="365126"/>
            <a:ext cx="10515600" cy="583142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مستطيل 4"/>
          <p:cNvSpPr/>
          <p:nvPr/>
        </p:nvSpPr>
        <p:spPr>
          <a:xfrm>
            <a:off x="838200" y="5723467"/>
            <a:ext cx="10515600" cy="45349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3232855"/>
            <a:ext cx="3048000" cy="2230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394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764381"/>
            <a:ext cx="10515600" cy="1325563"/>
          </a:xfrm>
        </p:spPr>
        <p:txBody>
          <a:bodyPr/>
          <a:lstStyle/>
          <a:p>
            <a:r>
              <a:rPr lang="en-US" b="1" i="1" dirty="0" smtClean="0">
                <a:solidFill>
                  <a:schemeClr val="bg2">
                    <a:lumMod val="25000"/>
                  </a:schemeClr>
                </a:solidFill>
              </a:rPr>
              <a:t>Types of vaccines …</a:t>
            </a:r>
            <a:endParaRPr lang="en-US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25500" y="19653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 smtClean="0">
                <a:solidFill>
                  <a:srgbClr val="C00000"/>
                </a:solidFill>
              </a:rPr>
              <a:t>1-</a:t>
            </a: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Live Attenuated Vaccine </a:t>
            </a:r>
          </a:p>
          <a:p>
            <a:pPr marL="0" indent="0">
              <a:buNone/>
            </a:pP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2- Inactive Vaccine </a:t>
            </a:r>
          </a:p>
          <a:p>
            <a:pPr marL="0" indent="0">
              <a:buNone/>
            </a:pPr>
            <a:r>
              <a:rPr lang="en-US" b="1" i="1" dirty="0" smtClean="0">
                <a:solidFill>
                  <a:srgbClr val="C00000"/>
                </a:solidFill>
              </a:rPr>
              <a:t>3- </a:t>
            </a: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Subunit Vaccine </a:t>
            </a:r>
          </a:p>
          <a:p>
            <a:pPr marL="0" indent="0">
              <a:buNone/>
            </a:pP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4- Recombinant Vaccine </a:t>
            </a:r>
          </a:p>
          <a:p>
            <a:pPr marL="0" indent="0">
              <a:buNone/>
            </a:pPr>
            <a:r>
              <a:rPr lang="en-US" b="1" i="1" dirty="0" smtClean="0">
                <a:solidFill>
                  <a:srgbClr val="C00000"/>
                </a:solidFill>
              </a:rPr>
              <a:t>5-</a:t>
            </a: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Polysaccharide Vaccine </a:t>
            </a:r>
          </a:p>
          <a:p>
            <a:pPr marL="0" indent="0">
              <a:buNone/>
            </a:pP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6- Toxoid Vaccine </a:t>
            </a:r>
            <a:endParaRPr lang="en-US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838200" y="365125"/>
            <a:ext cx="10515600" cy="663575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مستطيل 4"/>
          <p:cNvSpPr/>
          <p:nvPr/>
        </p:nvSpPr>
        <p:spPr>
          <a:xfrm flipV="1">
            <a:off x="838200" y="5549899"/>
            <a:ext cx="10515600" cy="627063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2800" y="1550194"/>
            <a:ext cx="5181600" cy="3481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34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705100" y="1014412"/>
            <a:ext cx="7378700" cy="1195387"/>
          </a:xfrm>
        </p:spPr>
        <p:txBody>
          <a:bodyPr/>
          <a:lstStyle/>
          <a:p>
            <a:r>
              <a:rPr lang="en-US" b="1" i="1" dirty="0" smtClean="0">
                <a:solidFill>
                  <a:schemeClr val="bg2">
                    <a:lumMod val="25000"/>
                  </a:schemeClr>
                </a:solidFill>
              </a:rPr>
              <a:t>LIVE ATTENUATED VACCINE </a:t>
            </a:r>
            <a:endParaRPr lang="en-US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1968499"/>
            <a:ext cx="10515600" cy="42084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 smtClean="0"/>
              <a:t>_ IS the most common type of vaccine and derived from diseases causing pathogens ; that have been weekend under laboratory conditions but will cause vary mild or no disease . </a:t>
            </a:r>
            <a:endParaRPr lang="en-US" sz="3600" b="1" i="1" dirty="0"/>
          </a:p>
        </p:txBody>
      </p:sp>
      <p:sp>
        <p:nvSpPr>
          <p:cNvPr id="4" name="مستطيل 3"/>
          <p:cNvSpPr/>
          <p:nvPr/>
        </p:nvSpPr>
        <p:spPr>
          <a:xfrm>
            <a:off x="838200" y="434181"/>
            <a:ext cx="10515600" cy="7088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مستطيل 4"/>
          <p:cNvSpPr/>
          <p:nvPr/>
        </p:nvSpPr>
        <p:spPr>
          <a:xfrm>
            <a:off x="838200" y="5499100"/>
            <a:ext cx="10515600" cy="677863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9700" y="3517901"/>
            <a:ext cx="3378200" cy="1981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519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797278" y="365125"/>
            <a:ext cx="10556522" cy="61700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مستطيل 4"/>
          <p:cNvSpPr/>
          <p:nvPr/>
        </p:nvSpPr>
        <p:spPr>
          <a:xfrm>
            <a:off x="838200" y="5588000"/>
            <a:ext cx="10515600" cy="588963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عنصر نائب للمحتوى 8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65" r="7459"/>
          <a:stretch/>
        </p:blipFill>
        <p:spPr>
          <a:xfrm>
            <a:off x="838200" y="1109396"/>
            <a:ext cx="10515600" cy="4478603"/>
          </a:xfrm>
        </p:spPr>
      </p:pic>
    </p:spTree>
    <p:extLst>
      <p:ext uri="{BB962C8B-B14F-4D97-AF65-F5344CB8AC3E}">
        <p14:creationId xmlns:p14="http://schemas.microsoft.com/office/powerpoint/2010/main" val="2548041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2051359"/>
            <a:ext cx="5613400" cy="347314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200" b="1" dirty="0" smtClean="0"/>
              <a:t>_ </a:t>
            </a:r>
            <a:r>
              <a:rPr lang="en-US" sz="3200" b="1" i="1" dirty="0" smtClean="0"/>
              <a:t>Oral ( OPV . Rotavirus ) </a:t>
            </a:r>
          </a:p>
          <a:p>
            <a:pPr marL="0" indent="0">
              <a:buNone/>
            </a:pPr>
            <a:endParaRPr lang="en-US" sz="3200" b="1" i="1" dirty="0" smtClean="0"/>
          </a:p>
          <a:p>
            <a:pPr marL="0" indent="0">
              <a:buNone/>
            </a:pPr>
            <a:r>
              <a:rPr lang="en-US" sz="3200" b="1" i="1" dirty="0" smtClean="0"/>
              <a:t>_ IM ( Hepatitis A.B )</a:t>
            </a:r>
          </a:p>
          <a:p>
            <a:pPr marL="0" indent="0">
              <a:buNone/>
            </a:pPr>
            <a:endParaRPr lang="en-US" sz="3200" b="1" i="1" dirty="0" smtClean="0"/>
          </a:p>
          <a:p>
            <a:pPr marL="0" indent="0">
              <a:buNone/>
            </a:pPr>
            <a:r>
              <a:rPr lang="en-US" sz="3200" b="1" i="1" dirty="0" smtClean="0"/>
              <a:t>_SC ( Yellow fever )</a:t>
            </a:r>
          </a:p>
          <a:p>
            <a:pPr marL="0" indent="0">
              <a:buNone/>
            </a:pPr>
            <a:endParaRPr lang="en-US" sz="3200" b="1" i="1" dirty="0" smtClean="0"/>
          </a:p>
          <a:p>
            <a:pPr marL="0" indent="0">
              <a:buNone/>
            </a:pPr>
            <a:r>
              <a:rPr lang="en-US" sz="3200" b="1" i="1" dirty="0" smtClean="0"/>
              <a:t>_ID ( BCG ) </a:t>
            </a:r>
            <a:endParaRPr lang="en-US" sz="3200" b="1" i="1" dirty="0"/>
          </a:p>
        </p:txBody>
      </p:sp>
      <p:sp>
        <p:nvSpPr>
          <p:cNvPr id="4" name="مستطيل 3"/>
          <p:cNvSpPr/>
          <p:nvPr/>
        </p:nvSpPr>
        <p:spPr>
          <a:xfrm>
            <a:off x="838200" y="365125"/>
            <a:ext cx="10515600" cy="586405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مستطيل 4"/>
          <p:cNvSpPr/>
          <p:nvPr/>
        </p:nvSpPr>
        <p:spPr>
          <a:xfrm>
            <a:off x="838200" y="5647797"/>
            <a:ext cx="10515600" cy="575733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عنوان 5"/>
          <p:cNvSpPr>
            <a:spLocks noGrp="1"/>
          </p:cNvSpPr>
          <p:nvPr>
            <p:ph type="title"/>
          </p:nvPr>
        </p:nvSpPr>
        <p:spPr>
          <a:xfrm>
            <a:off x="2895600" y="951530"/>
            <a:ext cx="6134100" cy="1232870"/>
          </a:xfrm>
        </p:spPr>
        <p:txBody>
          <a:bodyPr/>
          <a:lstStyle/>
          <a:p>
            <a:r>
              <a:rPr lang="en-US" b="1" i="1" dirty="0" smtClean="0">
                <a:solidFill>
                  <a:schemeClr val="bg2">
                    <a:lumMod val="25000"/>
                  </a:schemeClr>
                </a:solidFill>
              </a:rPr>
              <a:t>The Administration of LAV </a:t>
            </a:r>
            <a:endParaRPr lang="en-US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1" name="صورة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4300" y="1743031"/>
            <a:ext cx="3606800" cy="2767012"/>
          </a:xfrm>
          <a:prstGeom prst="rect">
            <a:avLst/>
          </a:prstGeom>
        </p:spPr>
      </p:pic>
      <p:pic>
        <p:nvPicPr>
          <p:cNvPr id="12" name="صورة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2650" y="3436939"/>
            <a:ext cx="2882900" cy="1955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011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1092200"/>
            <a:ext cx="10515600" cy="733425"/>
          </a:xfrm>
        </p:spPr>
        <p:txBody>
          <a:bodyPr/>
          <a:lstStyle/>
          <a:p>
            <a:r>
              <a:rPr lang="en-US" b="1" i="1" dirty="0" smtClean="0">
                <a:solidFill>
                  <a:schemeClr val="bg2">
                    <a:lumMod val="25000"/>
                  </a:schemeClr>
                </a:solidFill>
              </a:rPr>
              <a:t>The Advantages of LAV…</a:t>
            </a:r>
            <a:endParaRPr lang="en-US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27100" y="1963473"/>
            <a:ext cx="9105900" cy="3408627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sz="3600" b="1" i="1" dirty="0" smtClean="0">
                <a:solidFill>
                  <a:srgbClr val="C00000"/>
                </a:solidFill>
              </a:rPr>
              <a:t>_</a:t>
            </a:r>
            <a:r>
              <a:rPr lang="en-US" sz="3600" b="1" i="1" dirty="0" smtClean="0"/>
              <a:t> </a:t>
            </a:r>
            <a:r>
              <a:rPr lang="en-US" sz="36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Normally one or few doses are required .</a:t>
            </a:r>
          </a:p>
          <a:p>
            <a:pPr marL="0" indent="0">
              <a:buNone/>
            </a:pPr>
            <a:endParaRPr lang="en-US" sz="3600" b="1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en-US" sz="36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_ </a:t>
            </a:r>
            <a:r>
              <a:rPr lang="en-US" sz="3600" b="1" i="1" dirty="0" smtClean="0">
                <a:solidFill>
                  <a:srgbClr val="C00000"/>
                </a:solidFill>
              </a:rPr>
              <a:t>Provides long-life immunity .</a:t>
            </a:r>
          </a:p>
          <a:p>
            <a:pPr marL="0" indent="0">
              <a:buNone/>
            </a:pPr>
            <a:endParaRPr lang="en-US" sz="3600" b="1" i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sz="3600" b="1" i="1" dirty="0" smtClean="0">
                <a:solidFill>
                  <a:srgbClr val="C00000"/>
                </a:solidFill>
              </a:rPr>
              <a:t>_ </a:t>
            </a:r>
            <a:r>
              <a:rPr lang="en-US" sz="36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Generate Humoral ; cell mediated immunity .</a:t>
            </a:r>
            <a:endParaRPr lang="en-US" sz="36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838200" y="365125"/>
            <a:ext cx="10515600" cy="6057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مستطيل 4"/>
          <p:cNvSpPr/>
          <p:nvPr/>
        </p:nvSpPr>
        <p:spPr>
          <a:xfrm>
            <a:off x="838201" y="5589941"/>
            <a:ext cx="10515600" cy="58702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3001" y="2528271"/>
            <a:ext cx="2717799" cy="196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60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871537"/>
            <a:ext cx="10515600" cy="1325563"/>
          </a:xfrm>
        </p:spPr>
        <p:txBody>
          <a:bodyPr/>
          <a:lstStyle/>
          <a:p>
            <a:r>
              <a:rPr lang="en-US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The Disadvantages of LAV…</a:t>
            </a:r>
            <a:endParaRPr lang="en-US" b="1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2082799"/>
            <a:ext cx="10515600" cy="41576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 smtClean="0">
                <a:solidFill>
                  <a:srgbClr val="C00000"/>
                </a:solidFill>
              </a:rPr>
              <a:t>_ </a:t>
            </a:r>
            <a:r>
              <a:rPr lang="en-US" sz="3600" b="1" i="1" dirty="0" smtClean="0"/>
              <a:t>Reversion to virulent form</a:t>
            </a:r>
          </a:p>
          <a:p>
            <a:pPr marL="0" indent="0">
              <a:buNone/>
            </a:pPr>
            <a:r>
              <a:rPr lang="en-US" sz="3600" b="1" i="1" dirty="0" smtClean="0"/>
              <a:t> </a:t>
            </a:r>
          </a:p>
          <a:p>
            <a:pPr marL="0" indent="0">
              <a:buNone/>
            </a:pPr>
            <a:r>
              <a:rPr lang="en-US" sz="3600" b="1" i="1" dirty="0" smtClean="0"/>
              <a:t>_</a:t>
            </a:r>
            <a:r>
              <a:rPr lang="en-US" sz="3600" b="1" i="1" dirty="0" smtClean="0">
                <a:solidFill>
                  <a:srgbClr val="C00000"/>
                </a:solidFill>
              </a:rPr>
              <a:t>poorly defined composition</a:t>
            </a:r>
          </a:p>
          <a:p>
            <a:pPr marL="0" indent="0">
              <a:buNone/>
            </a:pPr>
            <a:r>
              <a:rPr lang="en-US" sz="3600" b="1" i="1" dirty="0" smtClean="0"/>
              <a:t> </a:t>
            </a:r>
          </a:p>
          <a:p>
            <a:pPr marL="0" indent="0">
              <a:buNone/>
            </a:pPr>
            <a:r>
              <a:rPr lang="en-US" sz="3600" b="1" i="1" dirty="0" smtClean="0">
                <a:solidFill>
                  <a:srgbClr val="C00000"/>
                </a:solidFill>
              </a:rPr>
              <a:t>_</a:t>
            </a:r>
            <a:r>
              <a:rPr lang="en-US" sz="3600" b="1" i="1" dirty="0" smtClean="0"/>
              <a:t>Risk to transmission </a:t>
            </a:r>
            <a:endParaRPr lang="en-US" sz="3600" b="1" i="1" dirty="0"/>
          </a:p>
        </p:txBody>
      </p:sp>
      <p:sp>
        <p:nvSpPr>
          <p:cNvPr id="4" name="مستطيل 3"/>
          <p:cNvSpPr/>
          <p:nvPr/>
        </p:nvSpPr>
        <p:spPr>
          <a:xfrm>
            <a:off x="838200" y="365125"/>
            <a:ext cx="10515600" cy="688975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مستطيل 4"/>
          <p:cNvSpPr/>
          <p:nvPr/>
        </p:nvSpPr>
        <p:spPr>
          <a:xfrm>
            <a:off x="838200" y="5643563"/>
            <a:ext cx="10515600" cy="5969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2500" y="2197100"/>
            <a:ext cx="3632200" cy="245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307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288</Words>
  <Application>Microsoft Office PowerPoint</Application>
  <PresentationFormat>ملء الشاشة</PresentationFormat>
  <Paragraphs>49</Paragraphs>
  <Slides>12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نسق Office</vt:lpstr>
      <vt:lpstr>IMMUNAZTION LIVE ATTENUAETED VACCINE  </vt:lpstr>
      <vt:lpstr>Objectives </vt:lpstr>
      <vt:lpstr>Introduction </vt:lpstr>
      <vt:lpstr>Types of vaccines …</vt:lpstr>
      <vt:lpstr>LIVE ATTENUATED VACCINE </vt:lpstr>
      <vt:lpstr>عرض تقديمي في PowerPoint</vt:lpstr>
      <vt:lpstr>The Administration of LAV </vt:lpstr>
      <vt:lpstr>The Advantages of LAV…</vt:lpstr>
      <vt:lpstr>The Disadvantages of LAV…</vt:lpstr>
      <vt:lpstr>Conclusion </vt:lpstr>
      <vt:lpstr>Reference </vt:lpstr>
      <vt:lpstr>عرض تقديمي في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okba bre</dc:creator>
  <cp:lastModifiedBy>okba bre</cp:lastModifiedBy>
  <cp:revision>18</cp:revision>
  <dcterms:created xsi:type="dcterms:W3CDTF">2022-03-13T02:25:46Z</dcterms:created>
  <dcterms:modified xsi:type="dcterms:W3CDTF">2022-03-13T06:11:11Z</dcterms:modified>
</cp:coreProperties>
</file>