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56" r:id="rId2"/>
    <p:sldId id="257" r:id="rId3"/>
    <p:sldId id="267" r:id="rId4"/>
    <p:sldId id="258" r:id="rId5"/>
    <p:sldId id="272" r:id="rId6"/>
    <p:sldId id="279" r:id="rId7"/>
    <p:sldId id="276" r:id="rId8"/>
    <p:sldId id="278" r:id="rId9"/>
    <p:sldId id="277" r:id="rId10"/>
    <p:sldId id="275" r:id="rId11"/>
    <p:sldId id="270" r:id="rId12"/>
    <p:sldId id="271" r:id="rId13"/>
  </p:sldIdLst>
  <p:sldSz cx="18288000" cy="10287000"/>
  <p:notesSz cx="6858000" cy="9144000"/>
  <p:embeddedFontLst>
    <p:embeddedFont>
      <p:font typeface="Space Mono" panose="020B0604020202020204" charset="0"/>
      <p:regular r:id="rId15"/>
    </p:embeddedFont>
    <p:embeddedFont>
      <p:font typeface="Archivo Black" panose="020B0604020202020204" charset="0"/>
      <p:regular r:id="rId16"/>
    </p:embeddedFont>
    <p:embeddedFont>
      <p:font typeface="Calibri" panose="020F0502020204030204" pitchFamily="34"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3" autoAdjust="0"/>
    <p:restoredTop sz="85043" autoAdjust="0"/>
  </p:normalViewPr>
  <p:slideViewPr>
    <p:cSldViewPr>
      <p:cViewPr varScale="1">
        <p:scale>
          <a:sx n="44" d="100"/>
          <a:sy n="44" d="100"/>
        </p:scale>
        <p:origin x="2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7BA499-E493-4DE1-80FD-1DBA91CFFFAE}" type="datetimeFigureOut">
              <a:rPr lang="en-US" smtClean="0"/>
              <a:t>3/8/2023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085022-64B2-4226-B89B-6A1BD885AF47}" type="slidenum">
              <a:rPr lang="en-US" smtClean="0"/>
              <a:t>‹#›</a:t>
            </a:fld>
            <a:endParaRPr lang="en-US"/>
          </a:p>
        </p:txBody>
      </p:sp>
    </p:spTree>
    <p:extLst>
      <p:ext uri="{BB962C8B-B14F-4D97-AF65-F5344CB8AC3E}">
        <p14:creationId xmlns:p14="http://schemas.microsoft.com/office/powerpoint/2010/main" val="2083950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085022-64B2-4226-B89B-6A1BD885AF47}" type="slidenum">
              <a:rPr lang="en-US" smtClean="0"/>
              <a:t>2</a:t>
            </a:fld>
            <a:endParaRPr lang="en-US"/>
          </a:p>
        </p:txBody>
      </p:sp>
    </p:spTree>
    <p:extLst>
      <p:ext uri="{BB962C8B-B14F-4D97-AF65-F5344CB8AC3E}">
        <p14:creationId xmlns:p14="http://schemas.microsoft.com/office/powerpoint/2010/main" val="1421250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7B085022-64B2-4226-B89B-6A1BD885AF47}" type="slidenum">
              <a:rPr lang="en-US" smtClean="0"/>
              <a:t>3</a:t>
            </a:fld>
            <a:endParaRPr lang="en-US"/>
          </a:p>
        </p:txBody>
      </p:sp>
    </p:spTree>
    <p:extLst>
      <p:ext uri="{BB962C8B-B14F-4D97-AF65-F5344CB8AC3E}">
        <p14:creationId xmlns:p14="http://schemas.microsoft.com/office/powerpoint/2010/main" val="720341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1027498">
            <a:off x="10931581" y="-1824695"/>
            <a:ext cx="12515987" cy="12473343"/>
          </a:xfrm>
          <a:prstGeom prst="rect">
            <a:avLst/>
          </a:prstGeom>
        </p:spPr>
      </p:pic>
      <p:pic>
        <p:nvPicPr>
          <p:cNvPr id="8" name="Picture 7"/>
          <p:cNvPicPr>
            <a:picLocks noChangeAspect="1"/>
          </p:cNvPicPr>
          <p:nvPr/>
        </p:nvPicPr>
        <p:blipFill>
          <a:blip r:embed="rId4"/>
          <a:stretch>
            <a:fillRect/>
          </a:stretch>
        </p:blipFill>
        <p:spPr>
          <a:xfrm>
            <a:off x="767883" y="360825"/>
            <a:ext cx="2462997" cy="1621677"/>
          </a:xfrm>
          <a:prstGeom prst="rect">
            <a:avLst/>
          </a:prstGeom>
        </p:spPr>
      </p:pic>
      <p:pic>
        <p:nvPicPr>
          <p:cNvPr id="9" name="Picture 8"/>
          <p:cNvPicPr>
            <a:picLocks noChangeAspect="1"/>
          </p:cNvPicPr>
          <p:nvPr/>
        </p:nvPicPr>
        <p:blipFill>
          <a:blip r:embed="rId5"/>
          <a:stretch>
            <a:fillRect/>
          </a:stretch>
        </p:blipFill>
        <p:spPr>
          <a:xfrm>
            <a:off x="14401800" y="124736"/>
            <a:ext cx="2209800" cy="2093854"/>
          </a:xfrm>
          <a:prstGeom prst="rect">
            <a:avLst/>
          </a:prstGeom>
        </p:spPr>
      </p:pic>
      <p:sp>
        <p:nvSpPr>
          <p:cNvPr id="10" name="Rectangle 9"/>
          <p:cNvSpPr/>
          <p:nvPr/>
        </p:nvSpPr>
        <p:spPr>
          <a:xfrm>
            <a:off x="3962400" y="571500"/>
            <a:ext cx="9525000" cy="1200329"/>
          </a:xfrm>
          <a:prstGeom prst="rect">
            <a:avLst/>
          </a:prstGeom>
        </p:spPr>
        <p:txBody>
          <a:bodyPr wrap="square">
            <a:spAutoFit/>
          </a:bodyPr>
          <a:lstStyle/>
          <a:p>
            <a:r>
              <a:rPr lang="en-US" sz="3600" dirty="0" smtClean="0"/>
              <a:t>Libyan International Medical University</a:t>
            </a:r>
          </a:p>
          <a:p>
            <a:r>
              <a:rPr lang="en-US" sz="3600" dirty="0" smtClean="0"/>
              <a:t>    Faculty Of Business administration </a:t>
            </a:r>
            <a:endParaRPr lang="en-US" sz="3600" dirty="0"/>
          </a:p>
        </p:txBody>
      </p:sp>
      <p:sp>
        <p:nvSpPr>
          <p:cNvPr id="12" name="Rectangle 11"/>
          <p:cNvSpPr/>
          <p:nvPr/>
        </p:nvSpPr>
        <p:spPr>
          <a:xfrm>
            <a:off x="4572000" y="8496300"/>
            <a:ext cx="10744200" cy="1754326"/>
          </a:xfrm>
          <a:prstGeom prst="rect">
            <a:avLst/>
          </a:prstGeom>
        </p:spPr>
        <p:txBody>
          <a:bodyPr wrap="square">
            <a:spAutoFit/>
          </a:bodyPr>
          <a:lstStyle/>
          <a:p>
            <a:r>
              <a:rPr lang="en-US" sz="3600" dirty="0" smtClean="0"/>
              <a:t>Presented By : Rabeia </a:t>
            </a:r>
            <a:r>
              <a:rPr lang="en-US" sz="3600" dirty="0"/>
              <a:t>Elmansoury</a:t>
            </a:r>
          </a:p>
          <a:p>
            <a:r>
              <a:rPr lang="en-US" sz="3600" dirty="0"/>
              <a:t> </a:t>
            </a:r>
            <a:r>
              <a:rPr lang="en-US" sz="3600" dirty="0" smtClean="0"/>
              <a:t>                      3483</a:t>
            </a:r>
            <a:endParaRPr lang="en-US" sz="3600" dirty="0"/>
          </a:p>
          <a:p>
            <a:r>
              <a:rPr lang="en-US" sz="3600" dirty="0" smtClean="0"/>
              <a:t>Email: Rabeia_3483@limu.edu.ly </a:t>
            </a:r>
            <a:endParaRPr lang="en-US" sz="3600" dirty="0"/>
          </a:p>
        </p:txBody>
      </p:sp>
      <p:sp>
        <p:nvSpPr>
          <p:cNvPr id="13" name="Rectangle 12"/>
          <p:cNvSpPr/>
          <p:nvPr/>
        </p:nvSpPr>
        <p:spPr>
          <a:xfrm>
            <a:off x="2286000" y="5134064"/>
            <a:ext cx="10972800" cy="1200329"/>
          </a:xfrm>
          <a:prstGeom prst="rect">
            <a:avLst/>
          </a:prstGeom>
        </p:spPr>
        <p:txBody>
          <a:bodyPr wrap="square">
            <a:spAutoFit/>
          </a:bodyPr>
          <a:lstStyle/>
          <a:p>
            <a:r>
              <a:rPr lang="en-US" sz="7200" b="1" dirty="0" smtClean="0"/>
              <a:t>The Five Stages of Listening </a:t>
            </a:r>
            <a:endParaRPr lang="en-US" sz="7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1491761" y="1281312"/>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10</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2590800" y="1517081"/>
            <a:ext cx="3257623" cy="923330"/>
          </a:xfrm>
          <a:prstGeom prst="rect">
            <a:avLst/>
          </a:prstGeom>
        </p:spPr>
        <p:txBody>
          <a:bodyPr wrap="none">
            <a:spAutoFit/>
          </a:bodyPr>
          <a:lstStyle/>
          <a:p>
            <a:r>
              <a:rPr lang="en-US" sz="5400" dirty="0"/>
              <a:t>Conclusion</a:t>
            </a:r>
          </a:p>
        </p:txBody>
      </p:sp>
      <p:sp>
        <p:nvSpPr>
          <p:cNvPr id="12" name="Rectangle 11"/>
          <p:cNvSpPr/>
          <p:nvPr/>
        </p:nvSpPr>
        <p:spPr>
          <a:xfrm>
            <a:off x="4908016" y="2857501"/>
            <a:ext cx="8807984" cy="369332"/>
          </a:xfrm>
          <a:prstGeom prst="rect">
            <a:avLst/>
          </a:prstGeom>
        </p:spPr>
        <p:txBody>
          <a:bodyPr wrap="square">
            <a:spAutoFit/>
          </a:bodyPr>
          <a:lstStyle/>
          <a:p>
            <a:r>
              <a:rPr lang="en-US" dirty="0" smtClean="0"/>
              <a:t> </a:t>
            </a:r>
            <a:endParaRPr lang="en-US" dirty="0"/>
          </a:p>
        </p:txBody>
      </p:sp>
      <p:sp>
        <p:nvSpPr>
          <p:cNvPr id="6" name="Rectangle 5"/>
          <p:cNvSpPr/>
          <p:nvPr/>
        </p:nvSpPr>
        <p:spPr>
          <a:xfrm>
            <a:off x="285823" y="3888210"/>
            <a:ext cx="11125200" cy="3970318"/>
          </a:xfrm>
          <a:prstGeom prst="rect">
            <a:avLst/>
          </a:prstGeom>
        </p:spPr>
        <p:txBody>
          <a:bodyPr wrap="square">
            <a:spAutoFit/>
          </a:bodyPr>
          <a:lstStyle/>
          <a:p>
            <a:pPr algn="just"/>
            <a:r>
              <a:rPr lang="en-US" sz="3600" dirty="0"/>
              <a:t>The five stages of listening are: (1) receiving (hearing and attending to the message), (2) understanding (extracting meaning from the message you hear), (3) remembering (keeping the message in your memory), (4) evaluating (thinking critically and judging the message), and (5) responding (responding to the message).or offering the speaker feedback).</a:t>
            </a:r>
          </a:p>
        </p:txBody>
      </p:sp>
    </p:spTree>
    <p:extLst>
      <p:ext uri="{BB962C8B-B14F-4D97-AF65-F5344CB8AC3E}">
        <p14:creationId xmlns:p14="http://schemas.microsoft.com/office/powerpoint/2010/main" val="5688355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40824"/>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11</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1650393" y="2384952"/>
            <a:ext cx="3277116" cy="923330"/>
          </a:xfrm>
          <a:prstGeom prst="rect">
            <a:avLst/>
          </a:prstGeom>
        </p:spPr>
        <p:txBody>
          <a:bodyPr wrap="none">
            <a:spAutoFit/>
          </a:bodyPr>
          <a:lstStyle/>
          <a:p>
            <a:r>
              <a:rPr lang="en-US" sz="5400" dirty="0" smtClean="0"/>
              <a:t>References</a:t>
            </a:r>
            <a:endParaRPr lang="en-US" sz="5400" dirty="0"/>
          </a:p>
        </p:txBody>
      </p:sp>
      <p:sp>
        <p:nvSpPr>
          <p:cNvPr id="12" name="Rectangle 11"/>
          <p:cNvSpPr/>
          <p:nvPr/>
        </p:nvSpPr>
        <p:spPr>
          <a:xfrm>
            <a:off x="914400" y="3719386"/>
            <a:ext cx="9144000" cy="461665"/>
          </a:xfrm>
          <a:prstGeom prst="rect">
            <a:avLst/>
          </a:prstGeom>
        </p:spPr>
        <p:txBody>
          <a:bodyPr>
            <a:spAutoFit/>
          </a:bodyPr>
          <a:lstStyle/>
          <a:p>
            <a:pPr lvl="1" algn="just"/>
            <a:endParaRPr lang="en-US" sz="2400" b="1" dirty="0"/>
          </a:p>
        </p:txBody>
      </p:sp>
      <p:sp>
        <p:nvSpPr>
          <p:cNvPr id="6" name="Rectangle 5"/>
          <p:cNvSpPr/>
          <p:nvPr/>
        </p:nvSpPr>
        <p:spPr>
          <a:xfrm>
            <a:off x="1028700" y="3906079"/>
            <a:ext cx="9144000" cy="3877985"/>
          </a:xfrm>
          <a:prstGeom prst="rect">
            <a:avLst/>
          </a:prstGeom>
        </p:spPr>
        <p:txBody>
          <a:bodyPr>
            <a:spAutoFit/>
          </a:bodyPr>
          <a:lstStyle/>
          <a:p>
            <a:pPr marL="285750" indent="-285750">
              <a:buFont typeface="Arial" panose="020B0604020202020204" pitchFamily="34" charset="0"/>
              <a:buChar char="•"/>
            </a:pPr>
            <a:r>
              <a:rPr lang="en-US" sz="2400" dirty="0"/>
              <a:t>11.5 stages of listening – Introduction to speech communication. (2021, August 15). OPEN OKSTATE</a:t>
            </a:r>
            <a:r>
              <a:rPr lang="en-US" sz="2400" dirty="0" smtClean="0"/>
              <a:t>.</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Joseph A. DeVito (2016). The interpersonal </a:t>
            </a:r>
          </a:p>
          <a:p>
            <a:pPr marL="285750" indent="-285750">
              <a:buFont typeface="Arial" panose="020B0604020202020204" pitchFamily="34" charset="0"/>
              <a:buChar char="•"/>
            </a:pPr>
            <a:r>
              <a:rPr lang="en-US" sz="2400" dirty="0"/>
              <a:t>communication book 14th edition </a:t>
            </a:r>
            <a:endParaRPr lang="en-US" sz="2400" dirty="0" smtClean="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a:t>
            </a:r>
            <a:r>
              <a:rPr lang="en-US" sz="2400" dirty="0"/>
              <a:t>2021, August 15). 11.5 stages of listening – Introduction to speech communication. OPEN OKSTATE.</a:t>
            </a:r>
          </a:p>
          <a:p>
            <a:endParaRPr lang="en-US" dirty="0" smtClean="0"/>
          </a:p>
          <a:p>
            <a:endParaRPr lang="en-US" dirty="0"/>
          </a:p>
          <a:p>
            <a:endParaRPr lang="en-US" dirty="0"/>
          </a:p>
        </p:txBody>
      </p:sp>
    </p:spTree>
    <p:extLst>
      <p:ext uri="{BB962C8B-B14F-4D97-AF65-F5344CB8AC3E}">
        <p14:creationId xmlns:p14="http://schemas.microsoft.com/office/powerpoint/2010/main" val="29167144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609600" y="5179482"/>
            <a:ext cx="11325146" cy="2856003"/>
            <a:chOff x="0" y="76200"/>
            <a:chExt cx="15100195" cy="3808005"/>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5689600" y="3279424"/>
              <a:ext cx="9410595" cy="604781"/>
            </a:xfrm>
            <a:prstGeom prst="rect">
              <a:avLst/>
            </a:prstGeom>
          </p:spPr>
          <p:txBody>
            <a:bodyPr lIns="0" tIns="0" rIns="0" bIns="0" rtlCol="0" anchor="t">
              <a:spAutoFit/>
            </a:bodyPr>
            <a:lstStyle/>
            <a:p>
              <a:pPr>
                <a:lnSpc>
                  <a:spcPts val="3015"/>
                </a:lnSpc>
              </a:pPr>
              <a:r>
                <a:rPr lang="en-US" sz="4400" dirty="0" smtClean="0">
                  <a:solidFill>
                    <a:srgbClr val="050A30"/>
                  </a:solidFill>
                  <a:latin typeface="Space Mono"/>
                </a:rPr>
                <a:t>Any Questions?</a:t>
              </a:r>
              <a:endParaRPr lang="en-US" sz="4400"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40824"/>
            <a:ext cx="10970135" cy="10840857"/>
          </a:xfrm>
          <a:prstGeom prst="rect">
            <a:avLst/>
          </a:prstGeom>
        </p:spPr>
      </p:pic>
      <p:sp>
        <p:nvSpPr>
          <p:cNvPr id="10" name="Rectangle 9"/>
          <p:cNvSpPr/>
          <p:nvPr/>
        </p:nvSpPr>
        <p:spPr>
          <a:xfrm>
            <a:off x="2209800" y="4808813"/>
            <a:ext cx="7762125" cy="2215991"/>
          </a:xfrm>
          <a:prstGeom prst="rect">
            <a:avLst/>
          </a:prstGeom>
        </p:spPr>
        <p:txBody>
          <a:bodyPr wrap="none">
            <a:spAutoFit/>
          </a:bodyPr>
          <a:lstStyle/>
          <a:p>
            <a:r>
              <a:rPr lang="en-US" sz="13800" b="1" dirty="0" smtClean="0"/>
              <a:t>Thank You</a:t>
            </a:r>
            <a:endParaRPr lang="en-US" sz="13800" b="1" dirty="0"/>
          </a:p>
        </p:txBody>
      </p:sp>
    </p:spTree>
    <p:extLst>
      <p:ext uri="{BB962C8B-B14F-4D97-AF65-F5344CB8AC3E}">
        <p14:creationId xmlns:p14="http://schemas.microsoft.com/office/powerpoint/2010/main" val="2674650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rot="7980573" flipH="1">
            <a:off x="-4813281" y="-11828"/>
            <a:ext cx="15346502" cy="5573730"/>
          </a:xfrm>
          <a:prstGeom prst="rect">
            <a:avLst/>
          </a:prstGeom>
        </p:spPr>
      </p:pic>
      <p:sp>
        <p:nvSpPr>
          <p:cNvPr id="4" name="TextBox 4"/>
          <p:cNvSpPr txBox="1"/>
          <p:nvPr/>
        </p:nvSpPr>
        <p:spPr>
          <a:xfrm>
            <a:off x="5562600" y="2091949"/>
            <a:ext cx="14249400" cy="7950895"/>
          </a:xfrm>
          <a:prstGeom prst="rect">
            <a:avLst/>
          </a:prstGeom>
        </p:spPr>
        <p:txBody>
          <a:bodyPr wrap="square" lIns="0" tIns="0" rIns="0" bIns="0" rtlCol="0" anchor="t">
            <a:spAutoFit/>
          </a:bodyPr>
          <a:lstStyle/>
          <a:p>
            <a:pPr marL="457200" indent="-457200" algn="just">
              <a:lnSpc>
                <a:spcPts val="3079"/>
              </a:lnSpc>
              <a:buFont typeface="Arial" panose="020B0604020202020204" pitchFamily="34" charset="0"/>
              <a:buChar char="•"/>
            </a:pPr>
            <a:r>
              <a:rPr lang="en-US" sz="3600" dirty="0" smtClean="0">
                <a:solidFill>
                  <a:srgbClr val="050A30"/>
                </a:solidFill>
                <a:latin typeface="Space Mono"/>
              </a:rPr>
              <a:t>I</a:t>
            </a:r>
            <a:r>
              <a:rPr lang="en-US" sz="3200" dirty="0" smtClean="0">
                <a:solidFill>
                  <a:srgbClr val="050A30"/>
                </a:solidFill>
                <a:latin typeface="Space Mono"/>
              </a:rPr>
              <a:t>ntended </a:t>
            </a:r>
            <a:r>
              <a:rPr lang="en-US" sz="3200" dirty="0">
                <a:solidFill>
                  <a:srgbClr val="050A30"/>
                </a:solidFill>
                <a:latin typeface="Space Mono"/>
              </a:rPr>
              <a:t>learning </a:t>
            </a:r>
            <a:r>
              <a:rPr lang="en-US" sz="3200" dirty="0" smtClean="0">
                <a:solidFill>
                  <a:srgbClr val="050A30"/>
                </a:solidFill>
                <a:latin typeface="Space Mono"/>
              </a:rPr>
              <a:t>outcomes</a:t>
            </a:r>
          </a:p>
          <a:p>
            <a:pPr marL="457200" indent="-457200" algn="just">
              <a:lnSpc>
                <a:spcPts val="3079"/>
              </a:lnSpc>
              <a:buFont typeface="Arial" panose="020B0604020202020204" pitchFamily="34" charset="0"/>
              <a:buChar char="•"/>
            </a:pPr>
            <a:endParaRPr lang="en-US" sz="3200" dirty="0" smtClean="0">
              <a:solidFill>
                <a:srgbClr val="050A30"/>
              </a:solidFill>
              <a:latin typeface="Space Mono"/>
            </a:endParaRPr>
          </a:p>
          <a:p>
            <a:pPr marL="457200" indent="-457200" algn="just">
              <a:lnSpc>
                <a:spcPts val="3079"/>
              </a:lnSpc>
              <a:buFont typeface="Arial" panose="020B0604020202020204" pitchFamily="34" charset="0"/>
              <a:buChar char="•"/>
            </a:pPr>
            <a:r>
              <a:rPr lang="en-US" sz="3200" dirty="0" smtClean="0">
                <a:solidFill>
                  <a:srgbClr val="050A30"/>
                </a:solidFill>
                <a:latin typeface="Space Mono"/>
              </a:rPr>
              <a:t> Introduction </a:t>
            </a:r>
          </a:p>
          <a:p>
            <a:pPr marL="457200" indent="-457200" algn="just">
              <a:lnSpc>
                <a:spcPts val="3079"/>
              </a:lnSpc>
              <a:buFont typeface="Arial" panose="020B0604020202020204" pitchFamily="34" charset="0"/>
              <a:buChar char="•"/>
            </a:pPr>
            <a:endParaRPr lang="en-US" sz="3200" dirty="0" smtClean="0">
              <a:solidFill>
                <a:srgbClr val="050A30"/>
              </a:solidFill>
              <a:latin typeface="Space Mono"/>
            </a:endParaRPr>
          </a:p>
          <a:p>
            <a:pPr marL="457200" indent="-457200" algn="just">
              <a:lnSpc>
                <a:spcPts val="3079"/>
              </a:lnSpc>
              <a:buFont typeface="Arial" panose="020B0604020202020204" pitchFamily="34" charset="0"/>
              <a:buChar char="•"/>
            </a:pPr>
            <a:r>
              <a:rPr lang="en-US" sz="3200" dirty="0" smtClean="0">
                <a:solidFill>
                  <a:srgbClr val="050A30"/>
                </a:solidFill>
                <a:latin typeface="Space Mono"/>
              </a:rPr>
              <a:t> The five stages of listening:</a:t>
            </a:r>
          </a:p>
          <a:p>
            <a:pPr marL="457200" indent="-457200" algn="just">
              <a:lnSpc>
                <a:spcPts val="3079"/>
              </a:lnSpc>
              <a:buFont typeface="Arial" panose="020B0604020202020204" pitchFamily="34" charset="0"/>
              <a:buChar char="•"/>
            </a:pPr>
            <a:r>
              <a:rPr lang="en-US" sz="3200" dirty="0" smtClean="0">
                <a:solidFill>
                  <a:srgbClr val="050A30"/>
                </a:solidFill>
                <a:latin typeface="Space Mono"/>
              </a:rPr>
              <a:t> </a:t>
            </a:r>
          </a:p>
          <a:p>
            <a:pPr marL="457200" indent="-457200" algn="just">
              <a:lnSpc>
                <a:spcPts val="3079"/>
              </a:lnSpc>
              <a:buFont typeface="Arial" panose="020B0604020202020204" pitchFamily="34" charset="0"/>
              <a:buChar char="•"/>
            </a:pPr>
            <a:r>
              <a:rPr lang="en-US" sz="2800" dirty="0" smtClean="0">
                <a:solidFill>
                  <a:srgbClr val="050A30"/>
                </a:solidFill>
                <a:latin typeface="Space Mono"/>
              </a:rPr>
              <a:t> Receiving</a:t>
            </a:r>
            <a:endParaRPr lang="en-US" sz="2800" dirty="0">
              <a:solidFill>
                <a:srgbClr val="050A30"/>
              </a:solidFill>
              <a:latin typeface="Space Mono"/>
            </a:endParaRPr>
          </a:p>
          <a:p>
            <a:pPr marL="457200" indent="-457200" algn="just">
              <a:lnSpc>
                <a:spcPts val="3079"/>
              </a:lnSpc>
              <a:buFont typeface="Arial" panose="020B0604020202020204" pitchFamily="34" charset="0"/>
              <a:buChar char="•"/>
            </a:pPr>
            <a:endParaRPr lang="en-US" sz="2800" dirty="0" smtClean="0">
              <a:solidFill>
                <a:srgbClr val="050A30"/>
              </a:solidFill>
              <a:latin typeface="Space Mono"/>
            </a:endParaRPr>
          </a:p>
          <a:p>
            <a:pPr marL="457200" indent="-457200" algn="just">
              <a:lnSpc>
                <a:spcPts val="3079"/>
              </a:lnSpc>
              <a:buFont typeface="Arial" panose="020B0604020202020204" pitchFamily="34" charset="0"/>
              <a:buChar char="•"/>
            </a:pPr>
            <a:r>
              <a:rPr lang="en-US" sz="2800" dirty="0" smtClean="0">
                <a:solidFill>
                  <a:srgbClr val="050A30"/>
                </a:solidFill>
                <a:latin typeface="Space Mono"/>
              </a:rPr>
              <a:t> Understanding</a:t>
            </a:r>
          </a:p>
          <a:p>
            <a:pPr marL="457200" indent="-457200" algn="just">
              <a:lnSpc>
                <a:spcPts val="3079"/>
              </a:lnSpc>
              <a:buFont typeface="Arial" panose="020B0604020202020204" pitchFamily="34" charset="0"/>
              <a:buChar char="•"/>
            </a:pPr>
            <a:endParaRPr lang="en-US" sz="2800" dirty="0" smtClean="0">
              <a:solidFill>
                <a:srgbClr val="050A30"/>
              </a:solidFill>
              <a:latin typeface="Space Mono"/>
            </a:endParaRPr>
          </a:p>
          <a:p>
            <a:pPr marL="457200" indent="-457200" algn="just">
              <a:lnSpc>
                <a:spcPts val="3079"/>
              </a:lnSpc>
              <a:buFont typeface="Arial" panose="020B0604020202020204" pitchFamily="34" charset="0"/>
              <a:buChar char="•"/>
            </a:pPr>
            <a:r>
              <a:rPr lang="en-US" sz="2800" dirty="0" smtClean="0">
                <a:solidFill>
                  <a:srgbClr val="050A30"/>
                </a:solidFill>
                <a:latin typeface="Space Mono"/>
              </a:rPr>
              <a:t> Remembering</a:t>
            </a:r>
          </a:p>
          <a:p>
            <a:pPr marL="457200" indent="-457200" algn="just">
              <a:lnSpc>
                <a:spcPts val="3079"/>
              </a:lnSpc>
              <a:buFont typeface="Arial" panose="020B0604020202020204" pitchFamily="34" charset="0"/>
              <a:buChar char="•"/>
            </a:pPr>
            <a:r>
              <a:rPr lang="en-US" sz="2800" dirty="0" smtClean="0">
                <a:solidFill>
                  <a:srgbClr val="050A30"/>
                </a:solidFill>
                <a:latin typeface="Space Mono"/>
              </a:rPr>
              <a:t> </a:t>
            </a:r>
            <a:endParaRPr lang="en-US" sz="2800" dirty="0">
              <a:solidFill>
                <a:srgbClr val="050A30"/>
              </a:solidFill>
              <a:latin typeface="Space Mono"/>
            </a:endParaRPr>
          </a:p>
          <a:p>
            <a:pPr marL="457200" indent="-457200" algn="just">
              <a:lnSpc>
                <a:spcPts val="3079"/>
              </a:lnSpc>
              <a:buFont typeface="Arial" panose="020B0604020202020204" pitchFamily="34" charset="0"/>
              <a:buChar char="•"/>
            </a:pPr>
            <a:r>
              <a:rPr lang="en-US" sz="2800" dirty="0" smtClean="0">
                <a:solidFill>
                  <a:srgbClr val="050A30"/>
                </a:solidFill>
                <a:latin typeface="Space Mono"/>
              </a:rPr>
              <a:t> Evaluating</a:t>
            </a:r>
          </a:p>
          <a:p>
            <a:pPr marL="457200" indent="-457200" algn="just">
              <a:lnSpc>
                <a:spcPts val="3079"/>
              </a:lnSpc>
              <a:buFont typeface="Arial" panose="020B0604020202020204" pitchFamily="34" charset="0"/>
              <a:buChar char="•"/>
            </a:pPr>
            <a:endParaRPr lang="en-US" sz="2800" dirty="0" smtClean="0">
              <a:solidFill>
                <a:srgbClr val="050A30"/>
              </a:solidFill>
              <a:latin typeface="Space Mono"/>
            </a:endParaRPr>
          </a:p>
          <a:p>
            <a:pPr marL="457200" indent="-457200" algn="just">
              <a:lnSpc>
                <a:spcPts val="3079"/>
              </a:lnSpc>
              <a:buFont typeface="Arial" panose="020B0604020202020204" pitchFamily="34" charset="0"/>
              <a:buChar char="•"/>
            </a:pPr>
            <a:r>
              <a:rPr lang="en-US" sz="2800" dirty="0" smtClean="0">
                <a:solidFill>
                  <a:srgbClr val="050A30"/>
                </a:solidFill>
                <a:latin typeface="Space Mono"/>
              </a:rPr>
              <a:t> Responding</a:t>
            </a:r>
            <a:endParaRPr lang="en-US" sz="2800" dirty="0">
              <a:solidFill>
                <a:srgbClr val="050A30"/>
              </a:solidFill>
              <a:latin typeface="Space Mono"/>
            </a:endParaRPr>
          </a:p>
          <a:p>
            <a:pPr algn="just">
              <a:lnSpc>
                <a:spcPts val="3079"/>
              </a:lnSpc>
            </a:pPr>
            <a:endParaRPr lang="en-US" sz="3600" dirty="0">
              <a:solidFill>
                <a:srgbClr val="050A30"/>
              </a:solidFill>
              <a:latin typeface="Space Mono"/>
            </a:endParaRPr>
          </a:p>
          <a:p>
            <a:pPr marL="457200" indent="-457200" algn="just">
              <a:lnSpc>
                <a:spcPts val="3079"/>
              </a:lnSpc>
              <a:buFont typeface="Arial" panose="020B0604020202020204" pitchFamily="34" charset="0"/>
              <a:buChar char="•"/>
            </a:pPr>
            <a:r>
              <a:rPr lang="en-US" sz="3600" dirty="0" smtClean="0">
                <a:solidFill>
                  <a:srgbClr val="050A30"/>
                </a:solidFill>
                <a:latin typeface="Space Mono"/>
              </a:rPr>
              <a:t> </a:t>
            </a:r>
            <a:r>
              <a:rPr lang="en-US" sz="3200" dirty="0" smtClean="0">
                <a:solidFill>
                  <a:srgbClr val="050A30"/>
                </a:solidFill>
                <a:latin typeface="Space Mono"/>
              </a:rPr>
              <a:t>Conclusion</a:t>
            </a:r>
          </a:p>
          <a:p>
            <a:pPr algn="just">
              <a:lnSpc>
                <a:spcPts val="3079"/>
              </a:lnSpc>
            </a:pPr>
            <a:endParaRPr lang="en-US" sz="3200" dirty="0">
              <a:solidFill>
                <a:srgbClr val="050A30"/>
              </a:solidFill>
              <a:latin typeface="Space Mono"/>
            </a:endParaRPr>
          </a:p>
          <a:p>
            <a:pPr marL="457200" indent="-457200" algn="just">
              <a:lnSpc>
                <a:spcPts val="3079"/>
              </a:lnSpc>
              <a:buFont typeface="Arial" panose="020B0604020202020204" pitchFamily="34" charset="0"/>
              <a:buChar char="•"/>
            </a:pPr>
            <a:r>
              <a:rPr lang="en-US" sz="3200" dirty="0" smtClean="0">
                <a:solidFill>
                  <a:srgbClr val="050A30"/>
                </a:solidFill>
                <a:latin typeface="Space Mono"/>
              </a:rPr>
              <a:t> References</a:t>
            </a:r>
            <a:endParaRPr lang="en-US" sz="3200" dirty="0">
              <a:solidFill>
                <a:srgbClr val="050A30"/>
              </a:solidFill>
              <a:latin typeface="Space Mono"/>
            </a:endParaRPr>
          </a:p>
          <a:p>
            <a:pPr>
              <a:lnSpc>
                <a:spcPts val="3079"/>
              </a:lnSpc>
            </a:pPr>
            <a:endParaRPr lang="en-US" sz="2200" dirty="0">
              <a:solidFill>
                <a:srgbClr val="050A30"/>
              </a:solidFill>
              <a:latin typeface="Space Mono"/>
            </a:endParaRPr>
          </a:p>
        </p:txBody>
      </p:sp>
      <p:grpSp>
        <p:nvGrpSpPr>
          <p:cNvPr id="5" name="Group 5"/>
          <p:cNvGrpSpPr/>
          <p:nvPr/>
        </p:nvGrpSpPr>
        <p:grpSpPr>
          <a:xfrm>
            <a:off x="1028700" y="1028700"/>
            <a:ext cx="1127540" cy="945148"/>
            <a:chOff x="0" y="0"/>
            <a:chExt cx="1503386" cy="1260197"/>
          </a:xfrm>
        </p:grpSpPr>
        <p:sp>
          <p:nvSpPr>
            <p:cNvPr id="6" name="TextBox 6"/>
            <p:cNvSpPr txBox="1"/>
            <p:nvPr/>
          </p:nvSpPr>
          <p:spPr>
            <a:xfrm>
              <a:off x="0" y="0"/>
              <a:ext cx="1503386" cy="1126844"/>
            </a:xfrm>
            <a:prstGeom prst="rect">
              <a:avLst/>
            </a:prstGeom>
          </p:spPr>
          <p:txBody>
            <a:bodyPr lIns="0" tIns="0" rIns="0" bIns="0" rtlCol="0" anchor="t">
              <a:spAutoFit/>
            </a:bodyPr>
            <a:lstStyle/>
            <a:p>
              <a:pPr>
                <a:lnSpc>
                  <a:spcPts val="6720"/>
                </a:lnSpc>
              </a:pPr>
              <a:r>
                <a:rPr lang="en-US" sz="5600">
                  <a:solidFill>
                    <a:srgbClr val="050A30"/>
                  </a:solidFill>
                  <a:latin typeface="Space Mono"/>
                </a:rPr>
                <a:t>02</a:t>
              </a:r>
            </a:p>
          </p:txBody>
        </p:sp>
        <p:sp>
          <p:nvSpPr>
            <p:cNvPr id="7" name="AutoShape 7"/>
            <p:cNvSpPr/>
            <p:nvPr/>
          </p:nvSpPr>
          <p:spPr>
            <a:xfrm>
              <a:off x="0" y="1164944"/>
              <a:ext cx="1111985" cy="95253"/>
            </a:xfrm>
            <a:prstGeom prst="rect">
              <a:avLst/>
            </a:prstGeom>
            <a:solidFill>
              <a:srgbClr val="5CB6F9"/>
            </a:solidFill>
          </p:spPr>
        </p:sp>
      </p:grpSp>
      <p:sp>
        <p:nvSpPr>
          <p:cNvPr id="9" name="Rectangle 8"/>
          <p:cNvSpPr/>
          <p:nvPr/>
        </p:nvSpPr>
        <p:spPr>
          <a:xfrm>
            <a:off x="7532911" y="474702"/>
            <a:ext cx="7172348" cy="1107996"/>
          </a:xfrm>
          <a:prstGeom prst="rect">
            <a:avLst/>
          </a:prstGeom>
        </p:spPr>
        <p:txBody>
          <a:bodyPr wrap="none">
            <a:spAutoFit/>
          </a:bodyPr>
          <a:lstStyle/>
          <a:p>
            <a:r>
              <a:rPr lang="en-US" sz="6600" dirty="0"/>
              <a:t>TABLE OF CONTENT </a:t>
            </a:r>
            <a:r>
              <a:rPr lang="en-US" dirty="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rot="-2301238" flipH="1">
            <a:off x="10010288" y="1640824"/>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26844"/>
            </a:xfrm>
            <a:prstGeom prst="rect">
              <a:avLst/>
            </a:prstGeom>
          </p:spPr>
          <p:txBody>
            <a:bodyPr lIns="0" tIns="0" rIns="0" bIns="0" rtlCol="0" anchor="t">
              <a:spAutoFit/>
            </a:bodyPr>
            <a:lstStyle/>
            <a:p>
              <a:pPr>
                <a:lnSpc>
                  <a:spcPts val="6720"/>
                </a:lnSpc>
              </a:pPr>
              <a:r>
                <a:rPr lang="en-US" sz="5600">
                  <a:solidFill>
                    <a:srgbClr val="050A30"/>
                  </a:solidFill>
                  <a:latin typeface="Space Mono"/>
                </a:rPr>
                <a:t>03</a:t>
              </a:r>
            </a:p>
          </p:txBody>
        </p:sp>
        <p:sp>
          <p:nvSpPr>
            <p:cNvPr id="9" name="AutoShape 9"/>
            <p:cNvSpPr/>
            <p:nvPr/>
          </p:nvSpPr>
          <p:spPr>
            <a:xfrm>
              <a:off x="0" y="1164944"/>
              <a:ext cx="1111985" cy="95253"/>
            </a:xfrm>
            <a:prstGeom prst="rect">
              <a:avLst/>
            </a:prstGeom>
            <a:solidFill>
              <a:srgbClr val="050A30"/>
            </a:solidFill>
          </p:spPr>
        </p:sp>
      </p:grpSp>
      <p:sp>
        <p:nvSpPr>
          <p:cNvPr id="11" name="Rectangle 10"/>
          <p:cNvSpPr/>
          <p:nvPr/>
        </p:nvSpPr>
        <p:spPr>
          <a:xfrm>
            <a:off x="698096" y="2689441"/>
            <a:ext cx="8101064" cy="923330"/>
          </a:xfrm>
          <a:prstGeom prst="rect">
            <a:avLst/>
          </a:prstGeom>
        </p:spPr>
        <p:txBody>
          <a:bodyPr wrap="none">
            <a:spAutoFit/>
          </a:bodyPr>
          <a:lstStyle/>
          <a:p>
            <a:r>
              <a:rPr lang="en-US" sz="5400" dirty="0" smtClean="0"/>
              <a:t>Intended </a:t>
            </a:r>
            <a:r>
              <a:rPr lang="en-US" sz="5400" dirty="0"/>
              <a:t>learning outcomes</a:t>
            </a:r>
          </a:p>
        </p:txBody>
      </p:sp>
      <p:sp>
        <p:nvSpPr>
          <p:cNvPr id="10" name="Rectangle 9"/>
          <p:cNvSpPr/>
          <p:nvPr/>
        </p:nvSpPr>
        <p:spPr>
          <a:xfrm>
            <a:off x="304800" y="4517524"/>
            <a:ext cx="10063205" cy="3416320"/>
          </a:xfrm>
          <a:prstGeom prst="rect">
            <a:avLst/>
          </a:prstGeom>
        </p:spPr>
        <p:txBody>
          <a:bodyPr wrap="square">
            <a:spAutoFit/>
          </a:bodyPr>
          <a:lstStyle/>
          <a:p>
            <a:pPr algn="just"/>
            <a:r>
              <a:rPr lang="en-US" sz="3600" i="1" dirty="0" smtClean="0"/>
              <a:t>In the end of this presentation you would be able to:</a:t>
            </a:r>
          </a:p>
          <a:p>
            <a:pPr marL="571500" indent="-571500" algn="just">
              <a:buFont typeface="Arial" panose="020B0604020202020204" pitchFamily="34" charset="0"/>
              <a:buChar char="•"/>
            </a:pPr>
            <a:r>
              <a:rPr lang="en-US" sz="3600" dirty="0" smtClean="0"/>
              <a:t>Define listening.</a:t>
            </a:r>
          </a:p>
          <a:p>
            <a:pPr marL="571500" indent="-571500" algn="just">
              <a:buFont typeface="Arial" panose="020B0604020202020204" pitchFamily="34" charset="0"/>
              <a:buChar char="•"/>
            </a:pPr>
            <a:r>
              <a:rPr lang="en-US" sz="3600" dirty="0" smtClean="0"/>
              <a:t>List the </a:t>
            </a:r>
            <a:r>
              <a:rPr lang="en-US" sz="3600" dirty="0"/>
              <a:t>stages of listening </a:t>
            </a:r>
            <a:r>
              <a:rPr lang="en-US" sz="3600" dirty="0" smtClean="0"/>
              <a:t>.</a:t>
            </a:r>
          </a:p>
          <a:p>
            <a:pPr marL="571500" indent="-571500" algn="just">
              <a:buFont typeface="Arial" panose="020B0604020202020204" pitchFamily="34" charset="0"/>
              <a:buChar char="•"/>
            </a:pPr>
            <a:r>
              <a:rPr lang="en-US" sz="3600" dirty="0" smtClean="0"/>
              <a:t>Identify the stages of listening .</a:t>
            </a:r>
          </a:p>
          <a:p>
            <a:pPr marL="571500" indent="-571500" algn="just">
              <a:buFont typeface="Arial" panose="020B0604020202020204" pitchFamily="34" charset="0"/>
              <a:buChar char="•"/>
            </a:pPr>
            <a:endParaRPr lang="en-US" sz="3600" dirty="0"/>
          </a:p>
          <a:p>
            <a:pPr marL="571500" indent="-571500" algn="just">
              <a:buFont typeface="Arial" panose="020B0604020202020204" pitchFamily="34" charset="0"/>
              <a:buChar char="•"/>
            </a:pPr>
            <a:endParaRPr lang="en-US" sz="3600" dirty="0"/>
          </a:p>
        </p:txBody>
      </p:sp>
    </p:spTree>
    <p:extLst>
      <p:ext uri="{BB962C8B-B14F-4D97-AF65-F5344CB8AC3E}">
        <p14:creationId xmlns:p14="http://schemas.microsoft.com/office/powerpoint/2010/main" val="37464228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r>
                <a:rPr lang="en-US" sz="2153" dirty="0" smtClean="0">
                  <a:solidFill>
                    <a:srgbClr val="050A30"/>
                  </a:solidFill>
                  <a:latin typeface="Space Mono"/>
                </a:rPr>
                <a:t>.</a:t>
              </a: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737414" y="1926125"/>
            <a:ext cx="9660384" cy="9546541"/>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04</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1219200" y="2350260"/>
            <a:ext cx="3873240" cy="923330"/>
          </a:xfrm>
          <a:prstGeom prst="rect">
            <a:avLst/>
          </a:prstGeom>
        </p:spPr>
        <p:txBody>
          <a:bodyPr wrap="none">
            <a:spAutoFit/>
          </a:bodyPr>
          <a:lstStyle/>
          <a:p>
            <a:r>
              <a:rPr lang="en-US" sz="5400" dirty="0" smtClean="0"/>
              <a:t>Introduction:</a:t>
            </a:r>
            <a:endParaRPr lang="en-US" sz="5400" dirty="0"/>
          </a:p>
        </p:txBody>
      </p:sp>
      <p:sp>
        <p:nvSpPr>
          <p:cNvPr id="6" name="Rectangle 5"/>
          <p:cNvSpPr/>
          <p:nvPr/>
        </p:nvSpPr>
        <p:spPr>
          <a:xfrm>
            <a:off x="313606" y="4114698"/>
            <a:ext cx="10134600" cy="3785652"/>
          </a:xfrm>
          <a:prstGeom prst="rect">
            <a:avLst/>
          </a:prstGeom>
        </p:spPr>
        <p:txBody>
          <a:bodyPr wrap="square">
            <a:spAutoFit/>
          </a:bodyPr>
          <a:lstStyle/>
          <a:p>
            <a:pPr algn="just"/>
            <a:r>
              <a:rPr lang="en-US" sz="4000" dirty="0"/>
              <a:t>The spoken word is a major component of communication in general, and how people listen affects how effective the communication </a:t>
            </a:r>
            <a:r>
              <a:rPr lang="en-US" sz="4000" smtClean="0"/>
              <a:t>is. Additionally</a:t>
            </a:r>
            <a:r>
              <a:rPr lang="en-US" sz="4000" dirty="0"/>
              <a:t>, listening supports the exchange of crucial ideas and points and aids in maintaining the focus of the conversation.</a:t>
            </a:r>
            <a:endParaRPr lang="en-US" sz="4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40824"/>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05</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892468" y="3064835"/>
            <a:ext cx="2554289" cy="830997"/>
          </a:xfrm>
          <a:prstGeom prst="rect">
            <a:avLst/>
          </a:prstGeom>
        </p:spPr>
        <p:txBody>
          <a:bodyPr wrap="none">
            <a:spAutoFit/>
          </a:bodyPr>
          <a:lstStyle/>
          <a:p>
            <a:r>
              <a:rPr lang="en-US" sz="4800" dirty="0"/>
              <a:t>Receiving</a:t>
            </a:r>
          </a:p>
        </p:txBody>
      </p:sp>
      <p:sp>
        <p:nvSpPr>
          <p:cNvPr id="12" name="Rectangle 11"/>
          <p:cNvSpPr/>
          <p:nvPr/>
        </p:nvSpPr>
        <p:spPr>
          <a:xfrm>
            <a:off x="4908016" y="2857501"/>
            <a:ext cx="8807984" cy="369332"/>
          </a:xfrm>
          <a:prstGeom prst="rect">
            <a:avLst/>
          </a:prstGeom>
        </p:spPr>
        <p:txBody>
          <a:bodyPr wrap="square">
            <a:spAutoFit/>
          </a:bodyPr>
          <a:lstStyle/>
          <a:p>
            <a:r>
              <a:rPr lang="en-US" dirty="0" smtClean="0"/>
              <a:t> </a:t>
            </a:r>
            <a:endParaRPr lang="en-US" dirty="0"/>
          </a:p>
        </p:txBody>
      </p:sp>
      <p:sp>
        <p:nvSpPr>
          <p:cNvPr id="6" name="Rectangle 5"/>
          <p:cNvSpPr/>
          <p:nvPr/>
        </p:nvSpPr>
        <p:spPr>
          <a:xfrm>
            <a:off x="609600" y="4415165"/>
            <a:ext cx="9144000" cy="2554545"/>
          </a:xfrm>
          <a:prstGeom prst="rect">
            <a:avLst/>
          </a:prstGeom>
        </p:spPr>
        <p:txBody>
          <a:bodyPr>
            <a:spAutoFit/>
          </a:bodyPr>
          <a:lstStyle/>
          <a:p>
            <a:pPr algn="just"/>
            <a:r>
              <a:rPr lang="en-US" sz="3200" dirty="0"/>
              <a:t>Receiving is the deliberate concentration on hearing a speaker's message, which takes place when we block out external sources in order to isolate the message and prevent the distracting influx of stimuli. We are still merely hearing the message at this point.</a:t>
            </a:r>
          </a:p>
        </p:txBody>
      </p:sp>
      <p:sp>
        <p:nvSpPr>
          <p:cNvPr id="11" name="Rectangle 10"/>
          <p:cNvSpPr/>
          <p:nvPr/>
        </p:nvSpPr>
        <p:spPr>
          <a:xfrm>
            <a:off x="2514600" y="1134347"/>
            <a:ext cx="9496346" cy="923330"/>
          </a:xfrm>
          <a:prstGeom prst="rect">
            <a:avLst/>
          </a:prstGeom>
        </p:spPr>
        <p:txBody>
          <a:bodyPr wrap="square">
            <a:spAutoFit/>
          </a:bodyPr>
          <a:lstStyle/>
          <a:p>
            <a:r>
              <a:rPr lang="en-US" sz="5400" dirty="0"/>
              <a:t>The Five Stages of Listening </a:t>
            </a:r>
          </a:p>
        </p:txBody>
      </p:sp>
    </p:spTree>
    <p:extLst>
      <p:ext uri="{BB962C8B-B14F-4D97-AF65-F5344CB8AC3E}">
        <p14:creationId xmlns:p14="http://schemas.microsoft.com/office/powerpoint/2010/main" val="2095988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40824"/>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06</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1028700" y="2857501"/>
            <a:ext cx="3867469" cy="830997"/>
          </a:xfrm>
          <a:prstGeom prst="rect">
            <a:avLst/>
          </a:prstGeom>
        </p:spPr>
        <p:txBody>
          <a:bodyPr wrap="none">
            <a:spAutoFit/>
          </a:bodyPr>
          <a:lstStyle/>
          <a:p>
            <a:r>
              <a:rPr lang="en-US" sz="4800" dirty="0"/>
              <a:t>Understanding</a:t>
            </a:r>
          </a:p>
        </p:txBody>
      </p:sp>
      <p:sp>
        <p:nvSpPr>
          <p:cNvPr id="12" name="Rectangle 11"/>
          <p:cNvSpPr/>
          <p:nvPr/>
        </p:nvSpPr>
        <p:spPr>
          <a:xfrm>
            <a:off x="4908016" y="2857501"/>
            <a:ext cx="8807984" cy="369332"/>
          </a:xfrm>
          <a:prstGeom prst="rect">
            <a:avLst/>
          </a:prstGeom>
        </p:spPr>
        <p:txBody>
          <a:bodyPr wrap="square">
            <a:spAutoFit/>
          </a:bodyPr>
          <a:lstStyle/>
          <a:p>
            <a:r>
              <a:rPr lang="en-US" dirty="0" smtClean="0"/>
              <a:t> </a:t>
            </a:r>
            <a:endParaRPr lang="en-US" dirty="0"/>
          </a:p>
        </p:txBody>
      </p:sp>
      <p:sp>
        <p:nvSpPr>
          <p:cNvPr id="6" name="Rectangle 5"/>
          <p:cNvSpPr/>
          <p:nvPr/>
        </p:nvSpPr>
        <p:spPr>
          <a:xfrm>
            <a:off x="838200" y="4330206"/>
            <a:ext cx="9144000" cy="3108543"/>
          </a:xfrm>
          <a:prstGeom prst="rect">
            <a:avLst/>
          </a:prstGeom>
        </p:spPr>
        <p:txBody>
          <a:bodyPr>
            <a:spAutoFit/>
          </a:bodyPr>
          <a:lstStyle/>
          <a:p>
            <a:pPr algn="just"/>
            <a:r>
              <a:rPr lang="en-US" sz="2800" dirty="0"/>
              <a:t>We try to understand the message's significance at the understanding stage, which is not always simple. One reason is that it could be challenging to understand a speaker's message if they do not pronounce their words effectively</a:t>
            </a:r>
            <a:r>
              <a:rPr lang="en-US" sz="2800" dirty="0" smtClean="0"/>
              <a:t>. Even </a:t>
            </a:r>
            <a:r>
              <a:rPr lang="en-US" sz="2800" dirty="0"/>
              <a:t>when we are certain that we have comprehended a message, we occasionally misunderstand what was said due of the disparities in our upbringing and life experiences.</a:t>
            </a:r>
            <a:endParaRPr lang="en-US" dirty="0"/>
          </a:p>
        </p:txBody>
      </p:sp>
      <p:sp>
        <p:nvSpPr>
          <p:cNvPr id="11" name="Rectangle 10"/>
          <p:cNvSpPr/>
          <p:nvPr/>
        </p:nvSpPr>
        <p:spPr>
          <a:xfrm>
            <a:off x="2286000" y="1174688"/>
            <a:ext cx="8856162" cy="923330"/>
          </a:xfrm>
          <a:prstGeom prst="rect">
            <a:avLst/>
          </a:prstGeom>
        </p:spPr>
        <p:txBody>
          <a:bodyPr wrap="square">
            <a:spAutoFit/>
          </a:bodyPr>
          <a:lstStyle/>
          <a:p>
            <a:r>
              <a:rPr lang="en-US" sz="5400" dirty="0"/>
              <a:t>The Five Stages of Listening </a:t>
            </a:r>
          </a:p>
        </p:txBody>
      </p:sp>
    </p:spTree>
    <p:extLst>
      <p:ext uri="{BB962C8B-B14F-4D97-AF65-F5344CB8AC3E}">
        <p14:creationId xmlns:p14="http://schemas.microsoft.com/office/powerpoint/2010/main" val="2598194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5157798"/>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40824"/>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07</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724372" y="2849126"/>
            <a:ext cx="3705245" cy="830997"/>
          </a:xfrm>
          <a:prstGeom prst="rect">
            <a:avLst/>
          </a:prstGeom>
        </p:spPr>
        <p:txBody>
          <a:bodyPr wrap="none">
            <a:spAutoFit/>
          </a:bodyPr>
          <a:lstStyle/>
          <a:p>
            <a:r>
              <a:rPr lang="en-US" sz="4800" dirty="0"/>
              <a:t>Remembering</a:t>
            </a:r>
          </a:p>
        </p:txBody>
      </p:sp>
      <p:sp>
        <p:nvSpPr>
          <p:cNvPr id="12" name="Rectangle 11"/>
          <p:cNvSpPr/>
          <p:nvPr/>
        </p:nvSpPr>
        <p:spPr>
          <a:xfrm>
            <a:off x="1638787" y="2904165"/>
            <a:ext cx="8807984" cy="369332"/>
          </a:xfrm>
          <a:prstGeom prst="rect">
            <a:avLst/>
          </a:prstGeom>
        </p:spPr>
        <p:txBody>
          <a:bodyPr wrap="square">
            <a:spAutoFit/>
          </a:bodyPr>
          <a:lstStyle/>
          <a:p>
            <a:r>
              <a:rPr lang="en-US" dirty="0" smtClean="0"/>
              <a:t> </a:t>
            </a:r>
            <a:endParaRPr lang="en-US" dirty="0"/>
          </a:p>
        </p:txBody>
      </p:sp>
      <p:sp>
        <p:nvSpPr>
          <p:cNvPr id="6" name="Rectangle 5"/>
          <p:cNvSpPr/>
          <p:nvPr/>
        </p:nvSpPr>
        <p:spPr>
          <a:xfrm>
            <a:off x="336017" y="4564274"/>
            <a:ext cx="9144000" cy="3293209"/>
          </a:xfrm>
          <a:prstGeom prst="rect">
            <a:avLst/>
          </a:prstGeom>
        </p:spPr>
        <p:txBody>
          <a:bodyPr>
            <a:spAutoFit/>
          </a:bodyPr>
          <a:lstStyle/>
          <a:p>
            <a:pPr algn="just"/>
            <a:r>
              <a:rPr lang="en-US" sz="2800" dirty="0"/>
              <a:t>The most typical explanation for forgetting a message after the fact is that it wasn't actually taught in the first place; if you can't remember something that was stated, you could not have been listening effectively (</a:t>
            </a:r>
            <a:r>
              <a:rPr lang="en-US" sz="2800" dirty="0" err="1"/>
              <a:t>Wolvin</a:t>
            </a:r>
            <a:r>
              <a:rPr lang="en-US" sz="2800" dirty="0"/>
              <a:t> &amp; Coakley, 1996).</a:t>
            </a:r>
          </a:p>
          <a:p>
            <a:pPr marL="457200" indent="-457200" algn="just">
              <a:lnSpc>
                <a:spcPct val="150000"/>
              </a:lnSpc>
              <a:buFont typeface="Arial" panose="020B0604020202020204" pitchFamily="34" charset="0"/>
              <a:buChar char="•"/>
            </a:pPr>
            <a:r>
              <a:rPr lang="en-US" sz="3200" b="1" dirty="0" smtClean="0"/>
              <a:t>Short term memory. </a:t>
            </a:r>
          </a:p>
          <a:p>
            <a:pPr marL="457200" indent="-457200" algn="just">
              <a:lnSpc>
                <a:spcPct val="150000"/>
              </a:lnSpc>
              <a:buFont typeface="Arial" panose="020B0604020202020204" pitchFamily="34" charset="0"/>
              <a:buChar char="•"/>
            </a:pPr>
            <a:r>
              <a:rPr lang="en-US" sz="3200" b="1" dirty="0" smtClean="0"/>
              <a:t>Long time memory.</a:t>
            </a:r>
            <a:endParaRPr lang="en-US" sz="2000" b="1" dirty="0"/>
          </a:p>
        </p:txBody>
      </p:sp>
      <p:sp>
        <p:nvSpPr>
          <p:cNvPr id="11" name="Rectangle 10"/>
          <p:cNvSpPr/>
          <p:nvPr/>
        </p:nvSpPr>
        <p:spPr>
          <a:xfrm>
            <a:off x="2455372" y="1202016"/>
            <a:ext cx="8024056" cy="923330"/>
          </a:xfrm>
          <a:prstGeom prst="rect">
            <a:avLst/>
          </a:prstGeom>
        </p:spPr>
        <p:txBody>
          <a:bodyPr wrap="none">
            <a:spAutoFit/>
          </a:bodyPr>
          <a:lstStyle/>
          <a:p>
            <a:r>
              <a:rPr lang="en-US" sz="5400" dirty="0"/>
              <a:t>The Five Stages of Listening </a:t>
            </a:r>
          </a:p>
        </p:txBody>
      </p:sp>
    </p:spTree>
    <p:extLst>
      <p:ext uri="{BB962C8B-B14F-4D97-AF65-F5344CB8AC3E}">
        <p14:creationId xmlns:p14="http://schemas.microsoft.com/office/powerpoint/2010/main" val="869118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70030"/>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08</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1056117" y="2932144"/>
            <a:ext cx="2750753" cy="830997"/>
          </a:xfrm>
          <a:prstGeom prst="rect">
            <a:avLst/>
          </a:prstGeom>
        </p:spPr>
        <p:txBody>
          <a:bodyPr wrap="none">
            <a:spAutoFit/>
          </a:bodyPr>
          <a:lstStyle/>
          <a:p>
            <a:r>
              <a:rPr lang="en-US" sz="4800" dirty="0"/>
              <a:t>Evaluating</a:t>
            </a:r>
          </a:p>
        </p:txBody>
      </p:sp>
      <p:sp>
        <p:nvSpPr>
          <p:cNvPr id="12" name="Rectangle 11"/>
          <p:cNvSpPr/>
          <p:nvPr/>
        </p:nvSpPr>
        <p:spPr>
          <a:xfrm>
            <a:off x="4908016" y="2857501"/>
            <a:ext cx="8807984" cy="369332"/>
          </a:xfrm>
          <a:prstGeom prst="rect">
            <a:avLst/>
          </a:prstGeom>
        </p:spPr>
        <p:txBody>
          <a:bodyPr wrap="square">
            <a:spAutoFit/>
          </a:bodyPr>
          <a:lstStyle/>
          <a:p>
            <a:r>
              <a:rPr lang="en-US" dirty="0" smtClean="0"/>
              <a:t> </a:t>
            </a:r>
            <a:endParaRPr lang="en-US" dirty="0"/>
          </a:p>
        </p:txBody>
      </p:sp>
      <p:sp>
        <p:nvSpPr>
          <p:cNvPr id="6" name="Rectangle 5"/>
          <p:cNvSpPr/>
          <p:nvPr/>
        </p:nvSpPr>
        <p:spPr>
          <a:xfrm>
            <a:off x="457200" y="4705108"/>
            <a:ext cx="9144000" cy="2677656"/>
          </a:xfrm>
          <a:prstGeom prst="rect">
            <a:avLst/>
          </a:prstGeom>
        </p:spPr>
        <p:txBody>
          <a:bodyPr>
            <a:spAutoFit/>
          </a:bodyPr>
          <a:lstStyle/>
          <a:p>
            <a:pPr algn="just"/>
            <a:r>
              <a:rPr lang="en-US" sz="2800" dirty="0"/>
              <a:t>The fourth stage in the listening process is determining the message's value. Evaluations of the same message might vary widely from listener to listener since everyone carries tendencies and opinions learnt from very diverse sets of life experiences. On the other hand, we may think, "This makes sense," or, on the other hand, "This is quite bizarre."</a:t>
            </a:r>
          </a:p>
        </p:txBody>
      </p:sp>
      <p:sp>
        <p:nvSpPr>
          <p:cNvPr id="11" name="Rectangle 10"/>
          <p:cNvSpPr/>
          <p:nvPr/>
        </p:nvSpPr>
        <p:spPr>
          <a:xfrm>
            <a:off x="2590800" y="1285383"/>
            <a:ext cx="8024056" cy="923330"/>
          </a:xfrm>
          <a:prstGeom prst="rect">
            <a:avLst/>
          </a:prstGeom>
        </p:spPr>
        <p:txBody>
          <a:bodyPr wrap="none">
            <a:spAutoFit/>
          </a:bodyPr>
          <a:lstStyle/>
          <a:p>
            <a:r>
              <a:rPr lang="en-US" sz="5400" dirty="0"/>
              <a:t>The Five Stages of Listening </a:t>
            </a:r>
          </a:p>
        </p:txBody>
      </p:sp>
    </p:spTree>
    <p:extLst>
      <p:ext uri="{BB962C8B-B14F-4D97-AF65-F5344CB8AC3E}">
        <p14:creationId xmlns:p14="http://schemas.microsoft.com/office/powerpoint/2010/main" val="4177367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6DAE8"/>
        </a:solidFill>
        <a:effectLst/>
      </p:bgPr>
    </p:bg>
    <p:spTree>
      <p:nvGrpSpPr>
        <p:cNvPr id="1" name=""/>
        <p:cNvGrpSpPr/>
        <p:nvPr/>
      </p:nvGrpSpPr>
      <p:grpSpPr>
        <a:xfrm>
          <a:off x="0" y="0"/>
          <a:ext cx="0" cy="0"/>
          <a:chOff x="0" y="0"/>
          <a:chExt cx="0" cy="0"/>
        </a:xfrm>
      </p:grpSpPr>
      <p:grpSp>
        <p:nvGrpSpPr>
          <p:cNvPr id="2" name="Group 2"/>
          <p:cNvGrpSpPr/>
          <p:nvPr/>
        </p:nvGrpSpPr>
        <p:grpSpPr>
          <a:xfrm>
            <a:off x="1028700" y="4954443"/>
            <a:ext cx="7057946" cy="3561460"/>
            <a:chOff x="0" y="76200"/>
            <a:chExt cx="9410595" cy="4748614"/>
          </a:xfrm>
        </p:grpSpPr>
        <p:sp>
          <p:nvSpPr>
            <p:cNvPr id="3" name="TextBox 3"/>
            <p:cNvSpPr txBox="1"/>
            <p:nvPr/>
          </p:nvSpPr>
          <p:spPr>
            <a:xfrm>
              <a:off x="0" y="76200"/>
              <a:ext cx="9410595" cy="1662164"/>
            </a:xfrm>
            <a:prstGeom prst="rect">
              <a:avLst/>
            </a:prstGeom>
          </p:spPr>
          <p:txBody>
            <a:bodyPr lIns="0" tIns="0" rIns="0" bIns="0" rtlCol="0" anchor="t">
              <a:spAutoFit/>
            </a:bodyPr>
            <a:lstStyle/>
            <a:p>
              <a:pPr>
                <a:lnSpc>
                  <a:spcPts val="9680"/>
                </a:lnSpc>
              </a:pPr>
              <a:endParaRPr lang="en-US" sz="8800" u="sng" spc="-175" dirty="0">
                <a:solidFill>
                  <a:srgbClr val="000000"/>
                </a:solidFill>
                <a:latin typeface="Archivo Black"/>
              </a:endParaRPr>
            </a:p>
          </p:txBody>
        </p:sp>
        <p:sp>
          <p:nvSpPr>
            <p:cNvPr id="4" name="TextBox 4"/>
            <p:cNvSpPr txBox="1"/>
            <p:nvPr/>
          </p:nvSpPr>
          <p:spPr>
            <a:xfrm>
              <a:off x="0" y="4332457"/>
              <a:ext cx="9410595" cy="492357"/>
            </a:xfrm>
            <a:prstGeom prst="rect">
              <a:avLst/>
            </a:prstGeom>
          </p:spPr>
          <p:txBody>
            <a:bodyPr lIns="0" tIns="0" rIns="0" bIns="0" rtlCol="0" anchor="t">
              <a:spAutoFit/>
            </a:bodyPr>
            <a:lstStyle/>
            <a:p>
              <a:pPr>
                <a:lnSpc>
                  <a:spcPts val="3015"/>
                </a:lnSpc>
              </a:pPr>
              <a:endParaRPr lang="en-US" sz="2153" dirty="0">
                <a:solidFill>
                  <a:srgbClr val="050A30"/>
                </a:solidFill>
                <a:latin typeface="Space Mono"/>
              </a:endParaRPr>
            </a:p>
          </p:txBody>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rot="-2301238" flipH="1">
            <a:off x="10010288" y="1640824"/>
            <a:ext cx="10970135" cy="10840857"/>
          </a:xfrm>
          <a:prstGeom prst="rect">
            <a:avLst/>
          </a:prstGeom>
        </p:spPr>
      </p:pic>
      <p:grpSp>
        <p:nvGrpSpPr>
          <p:cNvPr id="7" name="Group 7"/>
          <p:cNvGrpSpPr/>
          <p:nvPr/>
        </p:nvGrpSpPr>
        <p:grpSpPr>
          <a:xfrm>
            <a:off x="1028700" y="1028700"/>
            <a:ext cx="956799" cy="945148"/>
            <a:chOff x="0" y="0"/>
            <a:chExt cx="1275731" cy="1260197"/>
          </a:xfrm>
        </p:grpSpPr>
        <p:sp>
          <p:nvSpPr>
            <p:cNvPr id="8" name="TextBox 8"/>
            <p:cNvSpPr txBox="1"/>
            <p:nvPr/>
          </p:nvSpPr>
          <p:spPr>
            <a:xfrm>
              <a:off x="0" y="0"/>
              <a:ext cx="1275731" cy="1145613"/>
            </a:xfrm>
            <a:prstGeom prst="rect">
              <a:avLst/>
            </a:prstGeom>
          </p:spPr>
          <p:txBody>
            <a:bodyPr lIns="0" tIns="0" rIns="0" bIns="0" rtlCol="0" anchor="t">
              <a:spAutoFit/>
            </a:bodyPr>
            <a:lstStyle/>
            <a:p>
              <a:pPr>
                <a:lnSpc>
                  <a:spcPts val="6720"/>
                </a:lnSpc>
              </a:pPr>
              <a:r>
                <a:rPr lang="en-US" sz="5600" dirty="0" smtClean="0">
                  <a:solidFill>
                    <a:srgbClr val="050A30"/>
                  </a:solidFill>
                  <a:latin typeface="Space Mono"/>
                </a:rPr>
                <a:t>09</a:t>
              </a:r>
              <a:endParaRPr lang="en-US" sz="5600" dirty="0">
                <a:solidFill>
                  <a:srgbClr val="050A30"/>
                </a:solidFill>
                <a:latin typeface="Space Mono"/>
              </a:endParaRPr>
            </a:p>
          </p:txBody>
        </p:sp>
        <p:sp>
          <p:nvSpPr>
            <p:cNvPr id="9" name="AutoShape 9"/>
            <p:cNvSpPr/>
            <p:nvPr/>
          </p:nvSpPr>
          <p:spPr>
            <a:xfrm>
              <a:off x="0" y="1164944"/>
              <a:ext cx="1111985" cy="95253"/>
            </a:xfrm>
            <a:prstGeom prst="rect">
              <a:avLst/>
            </a:prstGeom>
            <a:solidFill>
              <a:srgbClr val="050A30"/>
            </a:solidFill>
          </p:spPr>
        </p:sp>
      </p:grpSp>
      <p:sp>
        <p:nvSpPr>
          <p:cNvPr id="10" name="Rectangle 9"/>
          <p:cNvSpPr/>
          <p:nvPr/>
        </p:nvSpPr>
        <p:spPr>
          <a:xfrm>
            <a:off x="1001486" y="3417980"/>
            <a:ext cx="3107326" cy="830997"/>
          </a:xfrm>
          <a:prstGeom prst="rect">
            <a:avLst/>
          </a:prstGeom>
        </p:spPr>
        <p:txBody>
          <a:bodyPr wrap="none">
            <a:spAutoFit/>
          </a:bodyPr>
          <a:lstStyle/>
          <a:p>
            <a:r>
              <a:rPr lang="en-US" sz="4800" dirty="0"/>
              <a:t>Responding</a:t>
            </a:r>
          </a:p>
        </p:txBody>
      </p:sp>
      <p:sp>
        <p:nvSpPr>
          <p:cNvPr id="12" name="Rectangle 11"/>
          <p:cNvSpPr/>
          <p:nvPr/>
        </p:nvSpPr>
        <p:spPr>
          <a:xfrm>
            <a:off x="4908016" y="2857501"/>
            <a:ext cx="8807984" cy="369332"/>
          </a:xfrm>
          <a:prstGeom prst="rect">
            <a:avLst/>
          </a:prstGeom>
        </p:spPr>
        <p:txBody>
          <a:bodyPr wrap="square">
            <a:spAutoFit/>
          </a:bodyPr>
          <a:lstStyle/>
          <a:p>
            <a:r>
              <a:rPr lang="en-US" dirty="0" smtClean="0"/>
              <a:t> </a:t>
            </a:r>
            <a:endParaRPr lang="en-US" dirty="0"/>
          </a:p>
        </p:txBody>
      </p:sp>
      <p:sp>
        <p:nvSpPr>
          <p:cNvPr id="6" name="Rectangle 5"/>
          <p:cNvSpPr/>
          <p:nvPr/>
        </p:nvSpPr>
        <p:spPr>
          <a:xfrm>
            <a:off x="548254" y="5035892"/>
            <a:ext cx="9144000" cy="3970318"/>
          </a:xfrm>
          <a:prstGeom prst="rect">
            <a:avLst/>
          </a:prstGeom>
        </p:spPr>
        <p:txBody>
          <a:bodyPr>
            <a:spAutoFit/>
          </a:bodyPr>
          <a:lstStyle/>
          <a:p>
            <a:pPr algn="just"/>
            <a:r>
              <a:rPr lang="en-US" sz="2800" dirty="0"/>
              <a:t>The fifth and final stage of listening, often known as feedback, is hearing. It's the point where you make your involvement known. At this point, almost anything you do could be perceived as feedback.</a:t>
            </a:r>
            <a:endParaRPr lang="en-US" sz="2800" dirty="0" smtClean="0"/>
          </a:p>
          <a:p>
            <a:pPr marL="457200" indent="-457200" algn="just">
              <a:buFont typeface="Arial" panose="020B0604020202020204" pitchFamily="34" charset="0"/>
              <a:buChar char="•"/>
            </a:pPr>
            <a:r>
              <a:rPr lang="en-US" sz="2800" dirty="0"/>
              <a:t>Formative </a:t>
            </a:r>
            <a:r>
              <a:rPr lang="en-US" sz="2800" dirty="0" smtClean="0"/>
              <a:t>Feedback.</a:t>
            </a:r>
          </a:p>
          <a:p>
            <a:pPr marL="457200" indent="-457200" algn="just">
              <a:buFont typeface="Arial" panose="020B0604020202020204" pitchFamily="34" charset="0"/>
              <a:buChar char="•"/>
            </a:pPr>
            <a:endParaRPr lang="en-US" sz="2800" dirty="0"/>
          </a:p>
          <a:p>
            <a:pPr marL="457200" indent="-457200" algn="just">
              <a:buFont typeface="Arial" panose="020B0604020202020204" pitchFamily="34" charset="0"/>
              <a:buChar char="•"/>
            </a:pPr>
            <a:r>
              <a:rPr lang="en-US" sz="2800" dirty="0"/>
              <a:t>Summative </a:t>
            </a:r>
            <a:r>
              <a:rPr lang="en-US" sz="2800" dirty="0" smtClean="0"/>
              <a:t>Feedback.</a:t>
            </a:r>
            <a:endParaRPr lang="en-US" sz="2800" dirty="0"/>
          </a:p>
          <a:p>
            <a:pPr algn="just"/>
            <a:endParaRPr lang="en-US" sz="2800" dirty="0"/>
          </a:p>
          <a:p>
            <a:pPr algn="just"/>
            <a:endParaRPr lang="en-US" sz="2800" dirty="0"/>
          </a:p>
        </p:txBody>
      </p:sp>
      <p:sp>
        <p:nvSpPr>
          <p:cNvPr id="11" name="Rectangle 10"/>
          <p:cNvSpPr/>
          <p:nvPr/>
        </p:nvSpPr>
        <p:spPr>
          <a:xfrm>
            <a:off x="2324590" y="1407055"/>
            <a:ext cx="8024056" cy="923330"/>
          </a:xfrm>
          <a:prstGeom prst="rect">
            <a:avLst/>
          </a:prstGeom>
        </p:spPr>
        <p:txBody>
          <a:bodyPr wrap="none">
            <a:spAutoFit/>
          </a:bodyPr>
          <a:lstStyle/>
          <a:p>
            <a:r>
              <a:rPr lang="en-US" sz="5400" dirty="0"/>
              <a:t>The Five Stages of Listening </a:t>
            </a:r>
          </a:p>
        </p:txBody>
      </p:sp>
    </p:spTree>
    <p:extLst>
      <p:ext uri="{BB962C8B-B14F-4D97-AF65-F5344CB8AC3E}">
        <p14:creationId xmlns:p14="http://schemas.microsoft.com/office/powerpoint/2010/main" val="3585849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1406</TotalTime>
  <Words>592</Words>
  <Application>Microsoft Office PowerPoint</Application>
  <PresentationFormat>Custom</PresentationFormat>
  <Paragraphs>84</Paragraphs>
  <Slides>12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Space Mono</vt:lpstr>
      <vt:lpstr>Archivo Black</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plan |</dc:title>
  <dc:creator>HP</dc:creator>
  <cp:lastModifiedBy>Maher Fattouh</cp:lastModifiedBy>
  <cp:revision>55</cp:revision>
  <dcterms:created xsi:type="dcterms:W3CDTF">2006-08-16T00:00:00Z</dcterms:created>
  <dcterms:modified xsi:type="dcterms:W3CDTF">2023-03-08T10:45:53Z</dcterms:modified>
  <dc:identifier>DAEfaSY5rag</dc:identifier>
</cp:coreProperties>
</file>