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11" r:id="rId1"/>
  </p:sldMasterIdLst>
  <p:notesMasterIdLst>
    <p:notesMasterId r:id="rId14"/>
  </p:notesMasterIdLst>
  <p:sldIdLst>
    <p:sldId id="256" r:id="rId2"/>
    <p:sldId id="257" r:id="rId3"/>
    <p:sldId id="258" r:id="rId4"/>
    <p:sldId id="260" r:id="rId5"/>
    <p:sldId id="268" r:id="rId6"/>
    <p:sldId id="261" r:id="rId7"/>
    <p:sldId id="264" r:id="rId8"/>
    <p:sldId id="266" r:id="rId9"/>
    <p:sldId id="263" r:id="rId10"/>
    <p:sldId id="267" r:id="rId11"/>
    <p:sldId id="265" r:id="rId12"/>
    <p:sldId id="259" r:id="rId13"/>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C8EE"/>
    <a:srgbClr val="FAF1B0"/>
    <a:srgbClr val="D8EEC0"/>
    <a:srgbClr val="FFF6D9"/>
    <a:srgbClr val="FFF0C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5319" autoAdjust="0"/>
    <p:restoredTop sz="85312" autoAdjust="0"/>
  </p:normalViewPr>
  <p:slideViewPr>
    <p:cSldViewPr snapToGrid="0">
      <p:cViewPr varScale="1">
        <p:scale>
          <a:sx n="75" d="100"/>
          <a:sy n="75" d="100"/>
        </p:scale>
        <p:origin x="989"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D57AC150-26DC-41E2-B131-9B4B074EE866}" type="datetimeFigureOut">
              <a:rPr lang="ar-SA" smtClean="0"/>
              <a:t>05/11/1443</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B00F3872-EC78-4A80-9117-CAE26CDA0BA5}" type="slidenum">
              <a:rPr lang="ar-SA" smtClean="0"/>
              <a:t>‹#›</a:t>
            </a:fld>
            <a:endParaRPr lang="ar-SA"/>
          </a:p>
        </p:txBody>
      </p:sp>
    </p:spTree>
    <p:extLst>
      <p:ext uri="{BB962C8B-B14F-4D97-AF65-F5344CB8AC3E}">
        <p14:creationId xmlns:p14="http://schemas.microsoft.com/office/powerpoint/2010/main" val="65215347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verywellmind.com/ocd-4157242"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00F3872-EC78-4A80-9117-CAE26CDA0BA5}" type="slidenum">
              <a:rPr lang="ar-SA" smtClean="0"/>
              <a:t>2</a:t>
            </a:fld>
            <a:endParaRPr lang="ar-SA"/>
          </a:p>
        </p:txBody>
      </p:sp>
    </p:spTree>
    <p:extLst>
      <p:ext uri="{BB962C8B-B14F-4D97-AF65-F5344CB8AC3E}">
        <p14:creationId xmlns:p14="http://schemas.microsoft.com/office/powerpoint/2010/main" val="2232878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00F3872-EC78-4A80-9117-CAE26CDA0BA5}" type="slidenum">
              <a:rPr lang="ar-SA" smtClean="0"/>
              <a:t>3</a:t>
            </a:fld>
            <a:endParaRPr lang="ar-SA"/>
          </a:p>
        </p:txBody>
      </p:sp>
    </p:spTree>
    <p:extLst>
      <p:ext uri="{BB962C8B-B14F-4D97-AF65-F5344CB8AC3E}">
        <p14:creationId xmlns:p14="http://schemas.microsoft.com/office/powerpoint/2010/main" val="293377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l" rtl="0"/>
            <a:r>
              <a:rPr lang="en-US" dirty="0" smtClean="0"/>
              <a:t>We can say &gt;&gt;&gt;&gt;&gt; Examining connections between social distancing motivations and mental and social health among youth may provide important insight into potential avenues for reducing the psychological consequences of social distancing among this population.</a:t>
            </a:r>
          </a:p>
          <a:p>
            <a:pPr algn="l" rtl="0"/>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Due to the negative outcomes associated with poor mental health statuses among adolescents, such as suicide, behavior problems, and emotional distress and the need for quality research to build resilience and to reduce anxiety among adolescents, it is imperative to review the impact of COVID-19 on adolescent health in the United States and abroad in order to understand the global state of adolescent mental health and to provide strategies that prevent poor mental health outcomes, such as anxiety and depression, presently and in the future.</a:t>
            </a:r>
          </a:p>
          <a:p>
            <a:pPr algn="l" rtl="0"/>
            <a:endParaRPr lang="en-US" dirty="0" smtClean="0"/>
          </a:p>
          <a:p>
            <a:pPr algn="l" rtl="0"/>
            <a:endParaRPr lang="en-US" dirty="0" smtClean="0"/>
          </a:p>
          <a:p>
            <a:pPr algn="l" rtl="0"/>
            <a:endParaRPr lang="ar-SA" dirty="0"/>
          </a:p>
        </p:txBody>
      </p:sp>
      <p:sp>
        <p:nvSpPr>
          <p:cNvPr id="4" name="عنصر نائب لرقم الشريحة 3"/>
          <p:cNvSpPr>
            <a:spLocks noGrp="1"/>
          </p:cNvSpPr>
          <p:nvPr>
            <p:ph type="sldNum" sz="quarter" idx="10"/>
          </p:nvPr>
        </p:nvSpPr>
        <p:spPr/>
        <p:txBody>
          <a:bodyPr/>
          <a:lstStyle/>
          <a:p>
            <a:fld id="{B00F3872-EC78-4A80-9117-CAE26CDA0BA5}" type="slidenum">
              <a:rPr lang="ar-SA" smtClean="0"/>
              <a:t>4</a:t>
            </a:fld>
            <a:endParaRPr lang="ar-SA"/>
          </a:p>
        </p:txBody>
      </p:sp>
    </p:spTree>
    <p:extLst>
      <p:ext uri="{BB962C8B-B14F-4D97-AF65-F5344CB8AC3E}">
        <p14:creationId xmlns:p14="http://schemas.microsoft.com/office/powerpoint/2010/main" val="19216877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l" rtl="0" fontAlgn="base"/>
            <a:r>
              <a:rPr lang="en-US" sz="1200" b="0" i="0" kern="1200" dirty="0" smtClean="0">
                <a:solidFill>
                  <a:schemeClr val="tx1"/>
                </a:solidFill>
                <a:effectLst/>
                <a:latin typeface="+mn-lt"/>
                <a:ea typeface="+mn-ea"/>
                <a:cs typeface="+mn-cs"/>
              </a:rPr>
              <a:t>Most of us were on high alert initially, experiencing fear and worry over the impact this virus may have. However, researchers have noticed that people were developing a particular set of traits on a larger scale. </a:t>
            </a:r>
          </a:p>
          <a:p>
            <a:pPr algn="l" rtl="0" fontAlgn="base"/>
            <a:r>
              <a:rPr lang="en-US" sz="1200" b="0" i="0" kern="1200" dirty="0" smtClean="0">
                <a:solidFill>
                  <a:schemeClr val="tx1"/>
                </a:solidFill>
                <a:effectLst/>
                <a:latin typeface="+mn-lt"/>
                <a:ea typeface="+mn-ea"/>
                <a:cs typeface="+mn-cs"/>
              </a:rPr>
              <a:t>Despite vaccines being distributed and an overall decrease in COVID prevalence, some people are starting to experience what experts call COVID-19 anxiety syndrome.</a:t>
            </a:r>
            <a:r>
              <a:rPr lang="en-US" sz="1200" b="0" i="0" u="none" strike="noStrike" kern="1200" baseline="30000" dirty="0" smtClean="0">
                <a:solidFill>
                  <a:schemeClr val="tx1"/>
                </a:solidFill>
                <a:effectLst/>
                <a:latin typeface="+mn-lt"/>
                <a:ea typeface="+mn-ea"/>
                <a:cs typeface="+mn-cs"/>
              </a:rPr>
              <a:t>1</a:t>
            </a:r>
          </a:p>
          <a:p>
            <a:pPr algn="l" rtl="0" fontAlgn="base"/>
            <a:r>
              <a:rPr lang="en-US" sz="1200" b="1" i="0" kern="1200" dirty="0" smtClean="0">
                <a:solidFill>
                  <a:schemeClr val="tx1"/>
                </a:solidFill>
                <a:effectLst/>
                <a:latin typeface="+mn-lt"/>
                <a:ea typeface="+mn-ea"/>
                <a:cs typeface="+mn-cs"/>
              </a:rPr>
              <a:t>COVID-19 anxiety syndrome (CAS) is defined by: </a:t>
            </a:r>
          </a:p>
          <a:p>
            <a:pPr algn="l" rtl="0" fontAlgn="base"/>
            <a:r>
              <a:rPr lang="en-US" sz="1200" b="0" i="0" kern="1200" dirty="0" smtClean="0">
                <a:solidFill>
                  <a:schemeClr val="tx1"/>
                </a:solidFill>
                <a:effectLst/>
                <a:latin typeface="+mn-lt"/>
                <a:ea typeface="+mn-ea"/>
                <a:cs typeface="+mn-cs"/>
              </a:rPr>
              <a:t>1.</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Compulsively checking for symptoms of </a:t>
            </a:r>
            <a:r>
              <a:rPr lang="en-US" sz="1200" b="0" i="0" kern="1200" dirty="0" err="1" smtClean="0">
                <a:solidFill>
                  <a:schemeClr val="tx1"/>
                </a:solidFill>
                <a:effectLst/>
                <a:latin typeface="+mn-lt"/>
                <a:ea typeface="+mn-ea"/>
                <a:cs typeface="+mn-cs"/>
              </a:rPr>
              <a:t>covid</a:t>
            </a:r>
            <a:endParaRPr lang="en-US" sz="1200" b="0" i="0" kern="1200" dirty="0" smtClean="0">
              <a:solidFill>
                <a:schemeClr val="tx1"/>
              </a:solidFill>
              <a:effectLst/>
              <a:latin typeface="+mn-lt"/>
              <a:ea typeface="+mn-ea"/>
              <a:cs typeface="+mn-cs"/>
            </a:endParaRPr>
          </a:p>
          <a:p>
            <a:pPr algn="l" rtl="0" fontAlgn="base"/>
            <a:r>
              <a:rPr lang="en-US" sz="1200" b="0" i="0" kern="1200" dirty="0" smtClean="0">
                <a:solidFill>
                  <a:schemeClr val="tx1"/>
                </a:solidFill>
                <a:effectLst/>
                <a:latin typeface="+mn-lt"/>
                <a:ea typeface="+mn-ea"/>
                <a:cs typeface="+mn-cs"/>
              </a:rPr>
              <a:t>2. Avoidance of public places</a:t>
            </a:r>
          </a:p>
          <a:p>
            <a:pPr algn="l" rtl="0" fontAlgn="base"/>
            <a:r>
              <a:rPr lang="en-US" sz="1200" b="0" i="0" u="sng" kern="1200" dirty="0" smtClean="0">
                <a:solidFill>
                  <a:schemeClr val="tx1"/>
                </a:solidFill>
                <a:effectLst/>
                <a:latin typeface="+mn-lt"/>
                <a:ea typeface="+mn-ea"/>
                <a:cs typeface="+mn-cs"/>
                <a:hlinkClick r:id="rId3"/>
              </a:rPr>
              <a:t>3.</a:t>
            </a:r>
            <a:r>
              <a:rPr lang="en-US" sz="1200" b="0" i="0" u="sng" kern="1200" baseline="0" dirty="0" smtClean="0">
                <a:solidFill>
                  <a:schemeClr val="tx1"/>
                </a:solidFill>
                <a:effectLst/>
                <a:latin typeface="+mn-lt"/>
                <a:ea typeface="+mn-ea"/>
                <a:cs typeface="+mn-cs"/>
                <a:hlinkClick r:id="rId3"/>
              </a:rPr>
              <a:t> </a:t>
            </a:r>
            <a:r>
              <a:rPr lang="en-US" sz="1200" b="0" i="0" u="sng" kern="1200" dirty="0" smtClean="0">
                <a:solidFill>
                  <a:schemeClr val="tx1"/>
                </a:solidFill>
                <a:effectLst/>
                <a:latin typeface="+mn-lt"/>
                <a:ea typeface="+mn-ea"/>
                <a:cs typeface="+mn-cs"/>
                <a:hlinkClick r:id="rId3"/>
              </a:rPr>
              <a:t>Obsessive cleaning</a:t>
            </a:r>
            <a:endParaRPr lang="en-US" sz="1200" b="0" i="0" kern="1200" dirty="0" smtClean="0">
              <a:solidFill>
                <a:schemeClr val="tx1"/>
              </a:solidFill>
              <a:effectLst/>
              <a:latin typeface="+mn-lt"/>
              <a:ea typeface="+mn-ea"/>
              <a:cs typeface="+mn-cs"/>
            </a:endParaRPr>
          </a:p>
          <a:p>
            <a:pPr algn="l" rtl="0" fontAlgn="base"/>
            <a:r>
              <a:rPr lang="en-US" sz="1200" b="0" i="0" kern="1200" dirty="0" smtClean="0">
                <a:solidFill>
                  <a:schemeClr val="tx1"/>
                </a:solidFill>
                <a:effectLst/>
                <a:latin typeface="+mn-lt"/>
                <a:ea typeface="+mn-ea"/>
                <a:cs typeface="+mn-cs"/>
              </a:rPr>
              <a:t>4. Other maladaptive behaviors </a:t>
            </a:r>
          </a:p>
          <a:p>
            <a:pPr algn="l" rtl="0"/>
            <a:endParaRPr lang="en-US" dirty="0" smtClean="0"/>
          </a:p>
        </p:txBody>
      </p:sp>
      <p:sp>
        <p:nvSpPr>
          <p:cNvPr id="4" name="عنصر نائب لرقم الشريحة 3"/>
          <p:cNvSpPr>
            <a:spLocks noGrp="1"/>
          </p:cNvSpPr>
          <p:nvPr>
            <p:ph type="sldNum" sz="quarter" idx="10"/>
          </p:nvPr>
        </p:nvSpPr>
        <p:spPr/>
        <p:txBody>
          <a:bodyPr/>
          <a:lstStyle/>
          <a:p>
            <a:fld id="{B00F3872-EC78-4A80-9117-CAE26CDA0BA5}" type="slidenum">
              <a:rPr lang="ar-SA" smtClean="0"/>
              <a:t>6</a:t>
            </a:fld>
            <a:endParaRPr lang="ar-SA"/>
          </a:p>
        </p:txBody>
      </p:sp>
    </p:spTree>
    <p:extLst>
      <p:ext uri="{BB962C8B-B14F-4D97-AF65-F5344CB8AC3E}">
        <p14:creationId xmlns:p14="http://schemas.microsoft.com/office/powerpoint/2010/main" val="3505969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l" rtl="0"/>
            <a:endParaRPr lang="ar-SA" dirty="0"/>
          </a:p>
        </p:txBody>
      </p:sp>
      <p:sp>
        <p:nvSpPr>
          <p:cNvPr id="4" name="عنصر نائب لرقم الشريحة 3"/>
          <p:cNvSpPr>
            <a:spLocks noGrp="1"/>
          </p:cNvSpPr>
          <p:nvPr>
            <p:ph type="sldNum" sz="quarter" idx="10"/>
          </p:nvPr>
        </p:nvSpPr>
        <p:spPr/>
        <p:txBody>
          <a:bodyPr/>
          <a:lstStyle/>
          <a:p>
            <a:fld id="{B00F3872-EC78-4A80-9117-CAE26CDA0BA5}" type="slidenum">
              <a:rPr lang="ar-SA" smtClean="0"/>
              <a:t>7</a:t>
            </a:fld>
            <a:endParaRPr lang="ar-SA"/>
          </a:p>
        </p:txBody>
      </p:sp>
    </p:spTree>
    <p:extLst>
      <p:ext uri="{BB962C8B-B14F-4D97-AF65-F5344CB8AC3E}">
        <p14:creationId xmlns:p14="http://schemas.microsoft.com/office/powerpoint/2010/main" val="26252429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l" rtl="0"/>
            <a:endParaRPr lang="ar-SA" dirty="0"/>
          </a:p>
        </p:txBody>
      </p:sp>
      <p:sp>
        <p:nvSpPr>
          <p:cNvPr id="4" name="عنصر نائب لرقم الشريحة 3"/>
          <p:cNvSpPr>
            <a:spLocks noGrp="1"/>
          </p:cNvSpPr>
          <p:nvPr>
            <p:ph type="sldNum" sz="quarter" idx="10"/>
          </p:nvPr>
        </p:nvSpPr>
        <p:spPr/>
        <p:txBody>
          <a:bodyPr/>
          <a:lstStyle/>
          <a:p>
            <a:fld id="{B00F3872-EC78-4A80-9117-CAE26CDA0BA5}" type="slidenum">
              <a:rPr lang="ar-SA" smtClean="0"/>
              <a:t>8</a:t>
            </a:fld>
            <a:endParaRPr lang="ar-SA"/>
          </a:p>
        </p:txBody>
      </p:sp>
    </p:spTree>
    <p:extLst>
      <p:ext uri="{BB962C8B-B14F-4D97-AF65-F5344CB8AC3E}">
        <p14:creationId xmlns:p14="http://schemas.microsoft.com/office/powerpoint/2010/main" val="42327672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l" rtl="0"/>
            <a:endParaRPr lang="ar-SA" dirty="0"/>
          </a:p>
        </p:txBody>
      </p:sp>
      <p:sp>
        <p:nvSpPr>
          <p:cNvPr id="4" name="عنصر نائب لرقم الشريحة 3"/>
          <p:cNvSpPr>
            <a:spLocks noGrp="1"/>
          </p:cNvSpPr>
          <p:nvPr>
            <p:ph type="sldNum" sz="quarter" idx="10"/>
          </p:nvPr>
        </p:nvSpPr>
        <p:spPr/>
        <p:txBody>
          <a:bodyPr/>
          <a:lstStyle/>
          <a:p>
            <a:fld id="{B00F3872-EC78-4A80-9117-CAE26CDA0BA5}" type="slidenum">
              <a:rPr lang="ar-SA" smtClean="0"/>
              <a:t>9</a:t>
            </a:fld>
            <a:endParaRPr lang="ar-SA"/>
          </a:p>
        </p:txBody>
      </p:sp>
    </p:spTree>
    <p:extLst>
      <p:ext uri="{BB962C8B-B14F-4D97-AF65-F5344CB8AC3E}">
        <p14:creationId xmlns:p14="http://schemas.microsoft.com/office/powerpoint/2010/main" val="9168930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B00F3872-EC78-4A80-9117-CAE26CDA0BA5}" type="slidenum">
              <a:rPr lang="ar-SA" smtClean="0"/>
              <a:t>12</a:t>
            </a:fld>
            <a:endParaRPr lang="ar-SA"/>
          </a:p>
        </p:txBody>
      </p:sp>
    </p:spTree>
    <p:extLst>
      <p:ext uri="{BB962C8B-B14F-4D97-AF65-F5344CB8AC3E}">
        <p14:creationId xmlns:p14="http://schemas.microsoft.com/office/powerpoint/2010/main" val="3624193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3BA7E7E0-5A37-4B19-8820-3C725BC9DB48}" type="datetimeFigureOut">
              <a:rPr lang="ar-SA" smtClean="0"/>
              <a:t>05/11/1443</a:t>
            </a:fld>
            <a:endParaRPr lang="ar-SA"/>
          </a:p>
        </p:txBody>
      </p:sp>
      <p:sp>
        <p:nvSpPr>
          <p:cNvPr id="5" name="Footer Placeholder 4"/>
          <p:cNvSpPr>
            <a:spLocks noGrp="1"/>
          </p:cNvSpPr>
          <p:nvPr>
            <p:ph type="ftr" sz="quarter" idx="11"/>
          </p:nvPr>
        </p:nvSpPr>
        <p:spPr/>
        <p:txBody>
          <a:bodyPr/>
          <a:lstStyle/>
          <a:p>
            <a:endParaRPr lang="ar-SA"/>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49B9731-1E41-4062-B9AA-4490985B1886}" type="slidenum">
              <a:rPr lang="ar-SA" smtClean="0"/>
              <a:t>‹#›</a:t>
            </a:fld>
            <a:endParaRPr lang="ar-SA"/>
          </a:p>
        </p:txBody>
      </p:sp>
    </p:spTree>
    <p:extLst>
      <p:ext uri="{BB962C8B-B14F-4D97-AF65-F5344CB8AC3E}">
        <p14:creationId xmlns:p14="http://schemas.microsoft.com/office/powerpoint/2010/main" val="3257432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3BA7E7E0-5A37-4B19-8820-3C725BC9DB48}" type="datetimeFigureOut">
              <a:rPr lang="ar-SA" smtClean="0"/>
              <a:t>05/11/1443</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49B9731-1E41-4062-B9AA-4490985B1886}" type="slidenum">
              <a:rPr lang="ar-SA" smtClean="0"/>
              <a:t>‹#›</a:t>
            </a:fld>
            <a:endParaRPr lang="ar-SA"/>
          </a:p>
        </p:txBody>
      </p:sp>
    </p:spTree>
    <p:extLst>
      <p:ext uri="{BB962C8B-B14F-4D97-AF65-F5344CB8AC3E}">
        <p14:creationId xmlns:p14="http://schemas.microsoft.com/office/powerpoint/2010/main" val="1587302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3BA7E7E0-5A37-4B19-8820-3C725BC9DB48}" type="datetimeFigureOut">
              <a:rPr lang="ar-SA" smtClean="0"/>
              <a:t>05/11/1443</a:t>
            </a:fld>
            <a:endParaRPr lang="ar-SA"/>
          </a:p>
        </p:txBody>
      </p:sp>
      <p:sp>
        <p:nvSpPr>
          <p:cNvPr id="5" name="Footer Placeholder 4"/>
          <p:cNvSpPr>
            <a:spLocks noGrp="1"/>
          </p:cNvSpPr>
          <p:nvPr>
            <p:ph type="ftr" sz="quarter" idx="11"/>
          </p:nvPr>
        </p:nvSpPr>
        <p:spPr/>
        <p:txBody>
          <a:bodyPr/>
          <a:lstStyle/>
          <a:p>
            <a:endParaRPr lang="ar-SA"/>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49B9731-1E41-4062-B9AA-4490985B1886}" type="slidenum">
              <a:rPr lang="ar-SA" smtClean="0"/>
              <a:t>‹#›</a:t>
            </a:fld>
            <a:endParaRPr lang="ar-SA"/>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356510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3BA7E7E0-5A37-4B19-8820-3C725BC9DB48}" type="datetimeFigureOut">
              <a:rPr lang="ar-SA" smtClean="0"/>
              <a:t>05/11/1443</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49B9731-1E41-4062-B9AA-4490985B1886}" type="slidenum">
              <a:rPr lang="ar-SA" smtClean="0"/>
              <a:t>‹#›</a:t>
            </a:fld>
            <a:endParaRPr lang="ar-SA"/>
          </a:p>
        </p:txBody>
      </p:sp>
    </p:spTree>
    <p:extLst>
      <p:ext uri="{BB962C8B-B14F-4D97-AF65-F5344CB8AC3E}">
        <p14:creationId xmlns:p14="http://schemas.microsoft.com/office/powerpoint/2010/main" val="1125325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3BA7E7E0-5A37-4B19-8820-3C725BC9DB48}" type="datetimeFigureOut">
              <a:rPr lang="ar-SA" smtClean="0"/>
              <a:t>05/11/1443</a:t>
            </a:fld>
            <a:endParaRPr lang="ar-SA"/>
          </a:p>
        </p:txBody>
      </p:sp>
      <p:sp>
        <p:nvSpPr>
          <p:cNvPr id="6" name="Footer Placeholder 5"/>
          <p:cNvSpPr>
            <a:spLocks noGrp="1"/>
          </p:cNvSpPr>
          <p:nvPr>
            <p:ph type="ftr" sz="quarter" idx="11"/>
          </p:nvPr>
        </p:nvSpPr>
        <p:spPr/>
        <p:txBody>
          <a:bodyPr/>
          <a:lstStyle/>
          <a:p>
            <a:endParaRPr lang="ar-SA"/>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49B9731-1E41-4062-B9AA-4490985B1886}" type="slidenum">
              <a:rPr lang="ar-SA" smtClean="0"/>
              <a:t>‹#›</a:t>
            </a:fld>
            <a:endParaRPr lang="ar-SA"/>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904074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3BA7E7E0-5A37-4B19-8820-3C725BC9DB48}" type="datetimeFigureOut">
              <a:rPr lang="ar-SA" smtClean="0"/>
              <a:t>05/11/1443</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49B9731-1E41-4062-B9AA-4490985B1886}" type="slidenum">
              <a:rPr lang="ar-SA" smtClean="0"/>
              <a:t>‹#›</a:t>
            </a:fld>
            <a:endParaRPr lang="ar-SA"/>
          </a:p>
        </p:txBody>
      </p:sp>
    </p:spTree>
    <p:extLst>
      <p:ext uri="{BB962C8B-B14F-4D97-AF65-F5344CB8AC3E}">
        <p14:creationId xmlns:p14="http://schemas.microsoft.com/office/powerpoint/2010/main" val="24298171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3BA7E7E0-5A37-4B19-8820-3C725BC9DB48}" type="datetimeFigureOut">
              <a:rPr lang="ar-SA" smtClean="0"/>
              <a:t>05/11/1443</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49B9731-1E41-4062-B9AA-4490985B1886}" type="slidenum">
              <a:rPr lang="ar-SA" smtClean="0"/>
              <a:t>‹#›</a:t>
            </a:fld>
            <a:endParaRPr lang="ar-SA"/>
          </a:p>
        </p:txBody>
      </p:sp>
    </p:spTree>
    <p:extLst>
      <p:ext uri="{BB962C8B-B14F-4D97-AF65-F5344CB8AC3E}">
        <p14:creationId xmlns:p14="http://schemas.microsoft.com/office/powerpoint/2010/main" val="3173179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3BA7E7E0-5A37-4B19-8820-3C725BC9DB48}" type="datetimeFigureOut">
              <a:rPr lang="ar-SA" smtClean="0"/>
              <a:t>05/11/1443</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49B9731-1E41-4062-B9AA-4490985B1886}" type="slidenum">
              <a:rPr lang="ar-SA" smtClean="0"/>
              <a:t>‹#›</a:t>
            </a:fld>
            <a:endParaRPr lang="ar-SA"/>
          </a:p>
        </p:txBody>
      </p:sp>
    </p:spTree>
    <p:extLst>
      <p:ext uri="{BB962C8B-B14F-4D97-AF65-F5344CB8AC3E}">
        <p14:creationId xmlns:p14="http://schemas.microsoft.com/office/powerpoint/2010/main" val="1369205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3BA7E7E0-5A37-4B19-8820-3C725BC9DB48}" type="datetimeFigureOut">
              <a:rPr lang="ar-SA" smtClean="0"/>
              <a:t>05/11/1443</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49B9731-1E41-4062-B9AA-4490985B1886}" type="slidenum">
              <a:rPr lang="ar-SA" smtClean="0"/>
              <a:t>‹#›</a:t>
            </a:fld>
            <a:endParaRPr lang="ar-SA"/>
          </a:p>
        </p:txBody>
      </p:sp>
    </p:spTree>
    <p:extLst>
      <p:ext uri="{BB962C8B-B14F-4D97-AF65-F5344CB8AC3E}">
        <p14:creationId xmlns:p14="http://schemas.microsoft.com/office/powerpoint/2010/main" val="1478968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3BA7E7E0-5A37-4B19-8820-3C725BC9DB48}" type="datetimeFigureOut">
              <a:rPr lang="ar-SA" smtClean="0"/>
              <a:t>05/11/1443</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49B9731-1E41-4062-B9AA-4490985B1886}" type="slidenum">
              <a:rPr lang="ar-SA" smtClean="0"/>
              <a:t>‹#›</a:t>
            </a:fld>
            <a:endParaRPr lang="ar-SA"/>
          </a:p>
        </p:txBody>
      </p:sp>
    </p:spTree>
    <p:extLst>
      <p:ext uri="{BB962C8B-B14F-4D97-AF65-F5344CB8AC3E}">
        <p14:creationId xmlns:p14="http://schemas.microsoft.com/office/powerpoint/2010/main" val="475182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3BA7E7E0-5A37-4B19-8820-3C725BC9DB48}" type="datetimeFigureOut">
              <a:rPr lang="ar-SA" smtClean="0"/>
              <a:t>05/11/1443</a:t>
            </a:fld>
            <a:endParaRPr lang="ar-SA"/>
          </a:p>
        </p:txBody>
      </p:sp>
      <p:sp>
        <p:nvSpPr>
          <p:cNvPr id="6" name="Footer Placeholder 5"/>
          <p:cNvSpPr>
            <a:spLocks noGrp="1"/>
          </p:cNvSpPr>
          <p:nvPr>
            <p:ph type="ftr" sz="quarter" idx="11"/>
          </p:nvPr>
        </p:nvSpPr>
        <p:spPr/>
        <p:txBody>
          <a:bodyPr/>
          <a:lstStyle/>
          <a:p>
            <a:endParaRPr lang="ar-SA"/>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49B9731-1E41-4062-B9AA-4490985B1886}" type="slidenum">
              <a:rPr lang="ar-SA" smtClean="0"/>
              <a:t>‹#›</a:t>
            </a:fld>
            <a:endParaRPr lang="ar-SA"/>
          </a:p>
        </p:txBody>
      </p:sp>
    </p:spTree>
    <p:extLst>
      <p:ext uri="{BB962C8B-B14F-4D97-AF65-F5344CB8AC3E}">
        <p14:creationId xmlns:p14="http://schemas.microsoft.com/office/powerpoint/2010/main" val="33407334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3BA7E7E0-5A37-4B19-8820-3C725BC9DB48}" type="datetimeFigureOut">
              <a:rPr lang="ar-SA" smtClean="0"/>
              <a:t>05/11/1443</a:t>
            </a:fld>
            <a:endParaRPr lang="ar-SA"/>
          </a:p>
        </p:txBody>
      </p:sp>
      <p:sp>
        <p:nvSpPr>
          <p:cNvPr id="8" name="Footer Placeholder 7"/>
          <p:cNvSpPr>
            <a:spLocks noGrp="1"/>
          </p:cNvSpPr>
          <p:nvPr>
            <p:ph type="ftr" sz="quarter" idx="11"/>
          </p:nvPr>
        </p:nvSpPr>
        <p:spPr/>
        <p:txBody>
          <a:bodyPr/>
          <a:lstStyle/>
          <a:p>
            <a:endParaRPr lang="ar-SA"/>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49B9731-1E41-4062-B9AA-4490985B1886}" type="slidenum">
              <a:rPr lang="ar-SA" smtClean="0"/>
              <a:t>‹#›</a:t>
            </a:fld>
            <a:endParaRPr lang="ar-SA"/>
          </a:p>
        </p:txBody>
      </p:sp>
    </p:spTree>
    <p:extLst>
      <p:ext uri="{BB962C8B-B14F-4D97-AF65-F5344CB8AC3E}">
        <p14:creationId xmlns:p14="http://schemas.microsoft.com/office/powerpoint/2010/main" val="351434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3BA7E7E0-5A37-4B19-8820-3C725BC9DB48}" type="datetimeFigureOut">
              <a:rPr lang="ar-SA" smtClean="0"/>
              <a:t>05/11/1443</a:t>
            </a:fld>
            <a:endParaRPr lang="ar-SA"/>
          </a:p>
        </p:txBody>
      </p:sp>
      <p:sp>
        <p:nvSpPr>
          <p:cNvPr id="4" name="Footer Placeholder 3"/>
          <p:cNvSpPr>
            <a:spLocks noGrp="1"/>
          </p:cNvSpPr>
          <p:nvPr>
            <p:ph type="ftr" sz="quarter" idx="11"/>
          </p:nvPr>
        </p:nvSpPr>
        <p:spPr/>
        <p:txBody>
          <a:bodyPr/>
          <a:lstStyle/>
          <a:p>
            <a:endParaRPr lang="ar-SA"/>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49B9731-1E41-4062-B9AA-4490985B1886}" type="slidenum">
              <a:rPr lang="ar-SA" smtClean="0"/>
              <a:t>‹#›</a:t>
            </a:fld>
            <a:endParaRPr lang="ar-SA"/>
          </a:p>
        </p:txBody>
      </p:sp>
    </p:spTree>
    <p:extLst>
      <p:ext uri="{BB962C8B-B14F-4D97-AF65-F5344CB8AC3E}">
        <p14:creationId xmlns:p14="http://schemas.microsoft.com/office/powerpoint/2010/main" val="1054595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A7E7E0-5A37-4B19-8820-3C725BC9DB48}" type="datetimeFigureOut">
              <a:rPr lang="ar-SA" smtClean="0"/>
              <a:t>05/11/1443</a:t>
            </a:fld>
            <a:endParaRPr lang="ar-SA"/>
          </a:p>
        </p:txBody>
      </p:sp>
      <p:sp>
        <p:nvSpPr>
          <p:cNvPr id="3" name="Footer Placeholder 2"/>
          <p:cNvSpPr>
            <a:spLocks noGrp="1"/>
          </p:cNvSpPr>
          <p:nvPr>
            <p:ph type="ftr" sz="quarter" idx="11"/>
          </p:nvPr>
        </p:nvSpPr>
        <p:spPr/>
        <p:txBody>
          <a:bodyPr/>
          <a:lstStyle/>
          <a:p>
            <a:endParaRPr lang="ar-SA"/>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49B9731-1E41-4062-B9AA-4490985B1886}" type="slidenum">
              <a:rPr lang="ar-SA" smtClean="0"/>
              <a:t>‹#›</a:t>
            </a:fld>
            <a:endParaRPr lang="ar-SA"/>
          </a:p>
        </p:txBody>
      </p:sp>
    </p:spTree>
    <p:extLst>
      <p:ext uri="{BB962C8B-B14F-4D97-AF65-F5344CB8AC3E}">
        <p14:creationId xmlns:p14="http://schemas.microsoft.com/office/powerpoint/2010/main" val="29906667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7E7E0-5A37-4B19-8820-3C725BC9DB48}" type="datetimeFigureOut">
              <a:rPr lang="ar-SA" smtClean="0"/>
              <a:t>05/11/1443</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49B9731-1E41-4062-B9AA-4490985B1886}" type="slidenum">
              <a:rPr lang="ar-SA" smtClean="0"/>
              <a:t>‹#›</a:t>
            </a:fld>
            <a:endParaRPr lang="ar-SA"/>
          </a:p>
        </p:txBody>
      </p:sp>
    </p:spTree>
    <p:extLst>
      <p:ext uri="{BB962C8B-B14F-4D97-AF65-F5344CB8AC3E}">
        <p14:creationId xmlns:p14="http://schemas.microsoft.com/office/powerpoint/2010/main" val="2987961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7E7E0-5A37-4B19-8820-3C725BC9DB48}" type="datetimeFigureOut">
              <a:rPr lang="ar-SA" smtClean="0"/>
              <a:t>05/11/1443</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49B9731-1E41-4062-B9AA-4490985B1886}" type="slidenum">
              <a:rPr lang="ar-SA" smtClean="0"/>
              <a:t>‹#›</a:t>
            </a:fld>
            <a:endParaRPr lang="ar-SA"/>
          </a:p>
        </p:txBody>
      </p:sp>
    </p:spTree>
    <p:extLst>
      <p:ext uri="{BB962C8B-B14F-4D97-AF65-F5344CB8AC3E}">
        <p14:creationId xmlns:p14="http://schemas.microsoft.com/office/powerpoint/2010/main" val="3584605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BA7E7E0-5A37-4B19-8820-3C725BC9DB48}" type="datetimeFigureOut">
              <a:rPr lang="ar-SA" smtClean="0"/>
              <a:t>05/11/1443</a:t>
            </a:fld>
            <a:endParaRPr lang="ar-SA"/>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49B9731-1E41-4062-B9AA-4490985B1886}" type="slidenum">
              <a:rPr lang="ar-SA" smtClean="0"/>
              <a:t>‹#›</a:t>
            </a:fld>
            <a:endParaRPr lang="ar-SA"/>
          </a:p>
        </p:txBody>
      </p:sp>
    </p:spTree>
    <p:extLst>
      <p:ext uri="{BB962C8B-B14F-4D97-AF65-F5344CB8AC3E}">
        <p14:creationId xmlns:p14="http://schemas.microsoft.com/office/powerpoint/2010/main" val="556264711"/>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Lst>
  <p:txStyles>
    <p:title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3.jpe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3.jpe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مستطيل مستدير الزوايا 11"/>
          <p:cNvSpPr/>
          <p:nvPr/>
        </p:nvSpPr>
        <p:spPr>
          <a:xfrm>
            <a:off x="9628758" y="4213006"/>
            <a:ext cx="2472424" cy="2482712"/>
          </a:xfrm>
          <a:prstGeom prst="roundRect">
            <a:avLst>
              <a:gd name="adj" fmla="val 2072"/>
            </a:avLst>
          </a:prstGeom>
          <a:solidFill>
            <a:srgbClr val="FFFFFF"/>
          </a:solidFill>
          <a:ln w="3175"/>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 name="عنوان 1"/>
          <p:cNvSpPr>
            <a:spLocks noGrp="1"/>
          </p:cNvSpPr>
          <p:nvPr>
            <p:ph type="ctrTitle"/>
          </p:nvPr>
        </p:nvSpPr>
        <p:spPr>
          <a:xfrm>
            <a:off x="2607333" y="53001"/>
            <a:ext cx="8240782" cy="1022230"/>
          </a:xfrm>
        </p:spPr>
        <p:txBody>
          <a:bodyPr/>
          <a:lstStyle/>
          <a:p>
            <a:pPr algn="ctr">
              <a:spcBef>
                <a:spcPts val="0"/>
              </a:spcBef>
              <a:spcAft>
                <a:spcPts val="300"/>
              </a:spcAft>
            </a:pPr>
            <a:r>
              <a:rPr lang="ar-LY" dirty="0" smtClean="0">
                <a:solidFill>
                  <a:srgbClr val="002060"/>
                </a:solidFill>
                <a:cs typeface="DecoType Naskh" panose="02010400000000000000" pitchFamily="2" charset="-78"/>
              </a:rPr>
              <a:t>الجامعـــة الليبيـــة الدوليــــة للعلـــوم الطبيــــة</a:t>
            </a:r>
            <a:endParaRPr lang="ar-SA" sz="6600" dirty="0">
              <a:solidFill>
                <a:srgbClr val="002060"/>
              </a:solidFill>
              <a:cs typeface="DecoType Naskh" panose="02010400000000000000" pitchFamily="2" charset="-78"/>
            </a:endParaRPr>
          </a:p>
        </p:txBody>
      </p:sp>
      <p:sp>
        <p:nvSpPr>
          <p:cNvPr id="3" name="عنوان فرعي 2"/>
          <p:cNvSpPr>
            <a:spLocks noGrp="1"/>
          </p:cNvSpPr>
          <p:nvPr>
            <p:ph type="subTitle" idx="1"/>
          </p:nvPr>
        </p:nvSpPr>
        <p:spPr>
          <a:xfrm>
            <a:off x="9573641" y="5547427"/>
            <a:ext cx="2527541" cy="1559547"/>
          </a:xfrm>
          <a:noFill/>
        </p:spPr>
        <p:txBody>
          <a:bodyPr>
            <a:noAutofit/>
          </a:bodyPr>
          <a:lstStyle/>
          <a:p>
            <a:pPr algn="ctr"/>
            <a:r>
              <a:rPr lang="ar-LY" sz="1600" dirty="0" smtClean="0">
                <a:solidFill>
                  <a:schemeClr val="accent1">
                    <a:lumMod val="75000"/>
                  </a:schemeClr>
                </a:solidFill>
                <a:cs typeface="PT Bold Heading" panose="02010400000000000000" pitchFamily="2" charset="-78"/>
              </a:rPr>
              <a:t>كلية العلوم الطبية التطبيقية</a:t>
            </a:r>
            <a:endParaRPr lang="ar-LY" sz="1600" dirty="0">
              <a:solidFill>
                <a:schemeClr val="accent1">
                  <a:lumMod val="75000"/>
                </a:schemeClr>
              </a:solidFill>
              <a:cs typeface="PT Bold Heading" panose="02010400000000000000" pitchFamily="2" charset="-78"/>
            </a:endParaRPr>
          </a:p>
          <a:p>
            <a:pPr algn="ctr" rtl="0"/>
            <a:r>
              <a:rPr lang="en-US" b="1" dirty="0" smtClean="0">
                <a:solidFill>
                  <a:schemeClr val="accent1">
                    <a:lumMod val="75000"/>
                  </a:schemeClr>
                </a:solidFill>
              </a:rPr>
              <a:t>FACULTY OF APPLIED MEDICAL SCIENCES</a:t>
            </a:r>
            <a:endParaRPr lang="ar-SA" b="1" dirty="0">
              <a:solidFill>
                <a:schemeClr val="accent1">
                  <a:lumMod val="75000"/>
                </a:schemeClr>
              </a:solidFill>
            </a:endParaRPr>
          </a:p>
        </p:txBody>
      </p:sp>
      <p:pic>
        <p:nvPicPr>
          <p:cNvPr id="4" name="صورة 3"/>
          <p:cNvPicPr>
            <a:picLocks noChangeAspect="1"/>
          </p:cNvPicPr>
          <p:nvPr/>
        </p:nvPicPr>
        <p:blipFill rotWithShape="1">
          <a:blip r:embed="rId2" cstate="print">
            <a:clrChange>
              <a:clrFrom>
                <a:srgbClr val="F7F7F7"/>
              </a:clrFrom>
              <a:clrTo>
                <a:srgbClr val="F7F7F7">
                  <a:alpha val="0"/>
                </a:srgbClr>
              </a:clrTo>
            </a:clrChange>
            <a:extLst>
              <a:ext uri="{28A0092B-C50C-407E-A947-70E740481C1C}">
                <a14:useLocalDpi xmlns:a14="http://schemas.microsoft.com/office/drawing/2010/main" val="0"/>
              </a:ext>
            </a:extLst>
          </a:blip>
          <a:srcRect b="10161"/>
          <a:stretch/>
        </p:blipFill>
        <p:spPr>
          <a:xfrm>
            <a:off x="759988" y="86584"/>
            <a:ext cx="1985367" cy="1271710"/>
          </a:xfrm>
          <a:prstGeom prst="rect">
            <a:avLst/>
          </a:prstGeom>
        </p:spPr>
      </p:pic>
      <p:pic>
        <p:nvPicPr>
          <p:cNvPr id="5" name="صورة 4"/>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39979" t="26415" r="39769" b="42013"/>
          <a:stretch/>
        </p:blipFill>
        <p:spPr>
          <a:xfrm>
            <a:off x="10429335" y="4251493"/>
            <a:ext cx="871269" cy="1257447"/>
          </a:xfrm>
          <a:prstGeom prst="rect">
            <a:avLst/>
          </a:prstGeom>
        </p:spPr>
      </p:pic>
      <p:sp>
        <p:nvSpPr>
          <p:cNvPr id="6" name="عنوان 1"/>
          <p:cNvSpPr txBox="1">
            <a:spLocks/>
          </p:cNvSpPr>
          <p:nvPr/>
        </p:nvSpPr>
        <p:spPr>
          <a:xfrm>
            <a:off x="2883378" y="972434"/>
            <a:ext cx="8240782" cy="843951"/>
          </a:xfrm>
          <a:prstGeom prst="rect">
            <a:avLst/>
          </a:prstGeom>
        </p:spPr>
        <p:txBody>
          <a:bodyPr vert="horz" lIns="91440" tIns="45720" rIns="91440" bIns="45720" rtlCol="0" anchor="b">
            <a:noAutofit/>
          </a:bodyPr>
          <a:lstStyle>
            <a:lvl1pPr algn="r" defTabSz="457200" rtl="1" eaLnBrk="1" latinLnBrk="0" hangingPunct="1">
              <a:spcBef>
                <a:spcPct val="0"/>
              </a:spcBef>
              <a:buNone/>
              <a:defRPr sz="54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rtl="0">
              <a:spcBef>
                <a:spcPts val="0"/>
              </a:spcBef>
              <a:spcAft>
                <a:spcPts val="300"/>
              </a:spcAft>
            </a:pPr>
            <a:r>
              <a:rPr lang="en-US" sz="2800" b="1" dirty="0" smtClean="0">
                <a:solidFill>
                  <a:srgbClr val="002060"/>
                </a:solidFill>
                <a:cs typeface="DecoType Naskh" panose="02010400000000000000" pitchFamily="2" charset="-78"/>
              </a:rPr>
              <a:t>LIBYAN INTERNATIONAL MEDICAL UNIVERSITY</a:t>
            </a:r>
            <a:r>
              <a:rPr lang="ar-LY" sz="6600" dirty="0" smtClean="0">
                <a:solidFill>
                  <a:srgbClr val="002060"/>
                </a:solidFill>
                <a:cs typeface="DecoType Naskh" panose="02010400000000000000" pitchFamily="2" charset="-78"/>
              </a:rPr>
              <a:t> </a:t>
            </a:r>
            <a:endParaRPr lang="ar-SA" sz="6600" dirty="0">
              <a:solidFill>
                <a:srgbClr val="002060"/>
              </a:solidFill>
              <a:cs typeface="DecoType Naskh" panose="02010400000000000000" pitchFamily="2" charset="-78"/>
            </a:endParaRPr>
          </a:p>
        </p:txBody>
      </p:sp>
      <p:sp>
        <p:nvSpPr>
          <p:cNvPr id="7" name="عنوان 1"/>
          <p:cNvSpPr txBox="1">
            <a:spLocks/>
          </p:cNvSpPr>
          <p:nvPr/>
        </p:nvSpPr>
        <p:spPr>
          <a:xfrm>
            <a:off x="1664899" y="2156421"/>
            <a:ext cx="9894498" cy="1716549"/>
          </a:xfrm>
          <a:prstGeom prst="rect">
            <a:avLst/>
          </a:prstGeom>
        </p:spPr>
        <p:txBody>
          <a:bodyPr vert="horz" lIns="91440" tIns="45720" rIns="91440" bIns="45720" rtlCol="0" anchor="b">
            <a:noAutofit/>
          </a:bodyPr>
          <a:lstStyle>
            <a:lvl1pPr algn="l" defTabSz="457200" rtl="1" eaLnBrk="1" latinLnBrk="0" hangingPunct="1">
              <a:spcBef>
                <a:spcPct val="0"/>
              </a:spcBef>
              <a:buNone/>
              <a:defRPr sz="54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spcBef>
                <a:spcPts val="0"/>
              </a:spcBef>
              <a:spcAft>
                <a:spcPts val="300"/>
              </a:spcAft>
            </a:pPr>
            <a:r>
              <a:rPr lang="en-US" sz="4800" b="1" dirty="0" smtClean="0">
                <a:solidFill>
                  <a:srgbClr val="002060"/>
                </a:solidFill>
                <a:cs typeface="DecoType Naskh" panose="02010400000000000000" pitchFamily="2" charset="-78"/>
              </a:rPr>
              <a:t>Impact of COVID-19 on Mental Health in Adolescents</a:t>
            </a:r>
            <a:endParaRPr lang="ar-SA" sz="6000" b="1" dirty="0">
              <a:solidFill>
                <a:srgbClr val="002060"/>
              </a:solidFill>
              <a:cs typeface="DecoType Naskh" panose="02010400000000000000" pitchFamily="2" charset="-78"/>
            </a:endParaRPr>
          </a:p>
        </p:txBody>
      </p:sp>
      <p:sp>
        <p:nvSpPr>
          <p:cNvPr id="8" name="عنوان فرعي 2"/>
          <p:cNvSpPr txBox="1">
            <a:spLocks/>
          </p:cNvSpPr>
          <p:nvPr/>
        </p:nvSpPr>
        <p:spPr>
          <a:xfrm>
            <a:off x="3711513" y="3997568"/>
            <a:ext cx="5009792" cy="591685"/>
          </a:xfrm>
          <a:prstGeom prst="rect">
            <a:avLst/>
          </a:prstGeom>
        </p:spPr>
        <p:txBody>
          <a:bodyPr vert="horz" lIns="91440" tIns="45720" rIns="91440" bIns="45720" rtlCol="0" anchor="t">
            <a:noAutofit/>
          </a:bodyPr>
          <a:lstStyle>
            <a:lvl1pPr marL="0" indent="0" algn="l" defTabSz="457200" rtl="1"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1"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1"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pPr rtl="0"/>
            <a:r>
              <a:rPr lang="en-US" b="1" dirty="0"/>
              <a:t>Tutor: </a:t>
            </a:r>
            <a:r>
              <a:rPr lang="en-US" b="1" dirty="0" err="1"/>
              <a:t>Alaa</a:t>
            </a:r>
            <a:r>
              <a:rPr lang="en-US" b="1" dirty="0"/>
              <a:t> </a:t>
            </a:r>
            <a:r>
              <a:rPr lang="en-US" b="1" dirty="0" err="1" smtClean="0"/>
              <a:t>Benali</a:t>
            </a:r>
            <a:endParaRPr lang="en-US" b="1" dirty="0"/>
          </a:p>
          <a:p>
            <a:pPr rtl="0"/>
            <a:r>
              <a:rPr lang="en-US" b="1" dirty="0" smtClean="0"/>
              <a:t>Presenter:  3237      Rania Jalal Boujalawi</a:t>
            </a:r>
          </a:p>
          <a:p>
            <a:pPr rtl="0"/>
            <a:r>
              <a:rPr lang="en-US" b="1" dirty="0" smtClean="0"/>
              <a:t>Block : PTS</a:t>
            </a:r>
          </a:p>
          <a:p>
            <a:pPr rtl="0"/>
            <a:r>
              <a:rPr lang="en-US" b="1" dirty="0"/>
              <a:t>	</a:t>
            </a:r>
            <a:r>
              <a:rPr lang="en-US" b="1" dirty="0" smtClean="0"/>
              <a:t>	</a:t>
            </a:r>
            <a:endParaRPr lang="ar-SA" b="1" dirty="0"/>
          </a:p>
        </p:txBody>
      </p:sp>
      <p:sp>
        <p:nvSpPr>
          <p:cNvPr id="13" name="عنوان فرعي 2"/>
          <p:cNvSpPr txBox="1">
            <a:spLocks/>
          </p:cNvSpPr>
          <p:nvPr/>
        </p:nvSpPr>
        <p:spPr>
          <a:xfrm>
            <a:off x="1459140" y="6533436"/>
            <a:ext cx="1896536" cy="324564"/>
          </a:xfrm>
          <a:prstGeom prst="rect">
            <a:avLst/>
          </a:prstGeom>
        </p:spPr>
        <p:txBody>
          <a:bodyPr vert="horz" lIns="91440" tIns="45720" rIns="91440" bIns="45720" rtlCol="0" anchor="t">
            <a:noAutofit/>
          </a:bodyPr>
          <a:lstStyle>
            <a:lvl1pPr marL="0" indent="0" algn="l" defTabSz="457200" rtl="1"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1"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1"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pPr rtl="0"/>
            <a:r>
              <a:rPr lang="en-US" sz="1400" dirty="0" smtClean="0"/>
              <a:t>Date: 4 June, 2022</a:t>
            </a:r>
            <a:endParaRPr lang="ar-SA" sz="1400" dirty="0"/>
          </a:p>
        </p:txBody>
      </p:sp>
    </p:spTree>
    <p:extLst>
      <p:ext uri="{BB962C8B-B14F-4D97-AF65-F5344CB8AC3E}">
        <p14:creationId xmlns:p14="http://schemas.microsoft.com/office/powerpoint/2010/main" val="958805381"/>
      </p:ext>
    </p:extLst>
  </p:cSld>
  <p:clrMapOvr>
    <a:masterClrMapping/>
  </p:clrMapOvr>
  <mc:AlternateContent xmlns:mc="http://schemas.openxmlformats.org/markup-compatibility/2006" xmlns:p14="http://schemas.microsoft.com/office/powerpoint/2010/main">
    <mc:Choice Requires="p14">
      <p:transition spd="slow" p14:dur="2000" advTm="20917"/>
    </mc:Choice>
    <mc:Fallback xmlns="">
      <p:transition spd="slow" advTm="20917"/>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993072" y="361568"/>
            <a:ext cx="8762048" cy="6012956"/>
          </a:xfrm>
        </p:spPr>
      </p:pic>
    </p:spTree>
    <p:extLst>
      <p:ext uri="{BB962C8B-B14F-4D97-AF65-F5344CB8AC3E}">
        <p14:creationId xmlns:p14="http://schemas.microsoft.com/office/powerpoint/2010/main" val="1556224922"/>
      </p:ext>
    </p:extLst>
  </p:cSld>
  <p:clrMapOvr>
    <a:masterClrMapping/>
  </p:clrMapOvr>
  <mc:AlternateContent xmlns:mc="http://schemas.openxmlformats.org/markup-compatibility/2006" xmlns:p14="http://schemas.microsoft.com/office/powerpoint/2010/main">
    <mc:Choice Requires="p14">
      <p:transition spd="slow" p14:dur="2000" advTm="2667"/>
    </mc:Choice>
    <mc:Fallback xmlns="">
      <p:transition spd="slow" advTm="2667"/>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164124"/>
            <a:ext cx="9466803" cy="6447692"/>
          </a:xfrm>
        </p:spPr>
        <p:style>
          <a:lnRef idx="0">
            <a:schemeClr val="accent1"/>
          </a:lnRef>
          <a:fillRef idx="3">
            <a:schemeClr val="accent1"/>
          </a:fillRef>
          <a:effectRef idx="3">
            <a:schemeClr val="accent1"/>
          </a:effectRef>
          <a:fontRef idx="minor">
            <a:schemeClr val="lt1"/>
          </a:fontRef>
        </p:style>
        <p:txBody>
          <a:bodyPr>
            <a:noAutofit/>
          </a:bodyPr>
          <a:lstStyle/>
          <a:p>
            <a:pPr algn="ctr" rtl="0"/>
            <a:r>
              <a:rPr lang="en-US" sz="11500" b="1" dirty="0" smtClean="0"/>
              <a:t/>
            </a:r>
            <a:br>
              <a:rPr lang="en-US" sz="11500" b="1" dirty="0" smtClean="0"/>
            </a:br>
            <a:r>
              <a:rPr lang="en-US" sz="11500" b="1" dirty="0" smtClean="0"/>
              <a:t>Thank You…</a:t>
            </a:r>
            <a:endParaRPr lang="ar-SA" sz="11500" b="1" dirty="0"/>
          </a:p>
        </p:txBody>
      </p:sp>
    </p:spTree>
    <p:extLst>
      <p:ext uri="{BB962C8B-B14F-4D97-AF65-F5344CB8AC3E}">
        <p14:creationId xmlns:p14="http://schemas.microsoft.com/office/powerpoint/2010/main" val="3422512437"/>
      </p:ext>
    </p:extLst>
  </p:cSld>
  <p:clrMapOvr>
    <a:masterClrMapping/>
  </p:clrMapOvr>
  <mc:AlternateContent xmlns:mc="http://schemas.openxmlformats.org/markup-compatibility/2006" xmlns:p14="http://schemas.microsoft.com/office/powerpoint/2010/main">
    <mc:Choice Requires="p14">
      <p:transition spd="slow" p14:dur="1600" advTm="18">
        <p14:prism dir="r" isInverted="1"/>
      </p:transition>
    </mc:Choice>
    <mc:Fallback xmlns="">
      <p:transition spd="slow" advTm="18">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9466803" cy="643973"/>
          </a:xfrm>
        </p:spPr>
        <p:style>
          <a:lnRef idx="0">
            <a:schemeClr val="accent1"/>
          </a:lnRef>
          <a:fillRef idx="3">
            <a:schemeClr val="accent1"/>
          </a:fillRef>
          <a:effectRef idx="3">
            <a:schemeClr val="accent1"/>
          </a:effectRef>
          <a:fontRef idx="minor">
            <a:schemeClr val="lt1"/>
          </a:fontRef>
        </p:style>
        <p:txBody>
          <a:bodyPr/>
          <a:lstStyle/>
          <a:p>
            <a:r>
              <a:rPr lang="en-US" b="1" dirty="0" smtClean="0"/>
              <a:t>References:</a:t>
            </a:r>
            <a:endParaRPr lang="ar-SA" b="1" dirty="0"/>
          </a:p>
        </p:txBody>
      </p:sp>
      <p:sp>
        <p:nvSpPr>
          <p:cNvPr id="3" name="عنصر نائب للمحتوى 2"/>
          <p:cNvSpPr>
            <a:spLocks noGrp="1"/>
          </p:cNvSpPr>
          <p:nvPr>
            <p:ph idx="1"/>
          </p:nvPr>
        </p:nvSpPr>
        <p:spPr>
          <a:xfrm>
            <a:off x="2589212" y="1500995"/>
            <a:ext cx="9470516" cy="4977443"/>
          </a:xfrm>
        </p:spPr>
        <p:txBody>
          <a:bodyPr>
            <a:noAutofit/>
          </a:bodyPr>
          <a:lstStyle/>
          <a:p>
            <a:pPr marL="457200" indent="-457200" algn="l" rtl="0">
              <a:buFont typeface="+mj-lt"/>
              <a:buAutoNum type="arabicPeriod"/>
            </a:pPr>
            <a:r>
              <a:rPr lang="en-US" sz="2000" dirty="0"/>
              <a:t>Jones EA, </a:t>
            </a:r>
            <a:r>
              <a:rPr lang="en-US" sz="2000" dirty="0" err="1"/>
              <a:t>Mitra</a:t>
            </a:r>
            <a:r>
              <a:rPr lang="en-US" sz="2000" dirty="0"/>
              <a:t> AK, </a:t>
            </a:r>
            <a:r>
              <a:rPr lang="en-US" sz="2000" dirty="0" err="1"/>
              <a:t>Bhuiyan</a:t>
            </a:r>
            <a:r>
              <a:rPr lang="en-US" sz="2000" dirty="0"/>
              <a:t> AR. Impact of COVID-19 on mental health in adolescents: A systematic review. International journal of environmental research and public health. 2021 Jan;18(5):2470</a:t>
            </a:r>
            <a:r>
              <a:rPr lang="en-US" sz="2000" dirty="0" smtClean="0"/>
              <a:t>.</a:t>
            </a:r>
          </a:p>
          <a:p>
            <a:pPr marL="457200" indent="-457200" algn="l" rtl="0">
              <a:buFont typeface="+mj-lt"/>
              <a:buAutoNum type="arabicPeriod"/>
            </a:pPr>
            <a:r>
              <a:rPr lang="en-US" sz="2000" dirty="0" err="1"/>
              <a:t>Oosterhoff</a:t>
            </a:r>
            <a:r>
              <a:rPr lang="en-US" sz="2000" dirty="0"/>
              <a:t>, B., Palmer, C. A., Wilson, J., &amp; Shook, N. (2020). Adolescents' Motivations to Engage in Social Distancing During the COVID-19 Pandemic: Associations With Mental and Social Health. </a:t>
            </a:r>
            <a:r>
              <a:rPr lang="en-US" sz="2000" i="1" dirty="0"/>
              <a:t>The Journal of adolescent health : official publication of the Society for Adolescent Medicine</a:t>
            </a:r>
            <a:r>
              <a:rPr lang="en-US" sz="2000" dirty="0"/>
              <a:t>, </a:t>
            </a:r>
            <a:r>
              <a:rPr lang="en-US" sz="2000" i="1" dirty="0"/>
              <a:t>67</a:t>
            </a:r>
            <a:r>
              <a:rPr lang="en-US" sz="2000" dirty="0"/>
              <a:t>(2), 179–185. </a:t>
            </a:r>
            <a:endParaRPr lang="en-US" sz="2000" dirty="0" smtClean="0"/>
          </a:p>
          <a:p>
            <a:pPr marL="457200" indent="-457200" algn="l" rtl="0">
              <a:buFont typeface="+mj-lt"/>
              <a:buAutoNum type="arabicPeriod"/>
            </a:pPr>
            <a:r>
              <a:rPr lang="en-US" sz="2000" dirty="0" smtClean="0"/>
              <a:t>What </a:t>
            </a:r>
            <a:r>
              <a:rPr lang="en-US" sz="2000" dirty="0"/>
              <a:t>is covid-19? [Internet]. coronavirus. [cited 2022May12]. Available from: https://coronavirus.dc.gov/page/what-covid-19 </a:t>
            </a:r>
            <a:endParaRPr lang="en-US" sz="2000" dirty="0" smtClean="0"/>
          </a:p>
          <a:p>
            <a:pPr marL="514350" indent="-514350" algn="l" rtl="0">
              <a:buFont typeface="+mj-lt"/>
              <a:buAutoNum type="arabicPeriod"/>
            </a:pPr>
            <a:r>
              <a:rPr lang="en-US" sz="2000" dirty="0" err="1" smtClean="0"/>
              <a:t>Cuncic</a:t>
            </a:r>
            <a:r>
              <a:rPr lang="en-US" sz="2000" dirty="0" smtClean="0"/>
              <a:t> </a:t>
            </a:r>
            <a:r>
              <a:rPr lang="en-US" sz="2000" dirty="0"/>
              <a:t>A. What is </a:t>
            </a:r>
            <a:r>
              <a:rPr lang="en-US" sz="2000" dirty="0" err="1"/>
              <a:t>Covid</a:t>
            </a:r>
            <a:r>
              <a:rPr lang="en-US" sz="2000" dirty="0"/>
              <a:t> Anxiety Syndrome? [Internet]. </a:t>
            </a:r>
            <a:r>
              <a:rPr lang="en-US" sz="2000" dirty="0" err="1"/>
              <a:t>Verywell</a:t>
            </a:r>
            <a:r>
              <a:rPr lang="en-US" sz="2000" dirty="0"/>
              <a:t> Mind. </a:t>
            </a:r>
            <a:r>
              <a:rPr lang="en-US" sz="2000" dirty="0" err="1"/>
              <a:t>Verywell</a:t>
            </a:r>
            <a:r>
              <a:rPr lang="en-US" sz="2000" dirty="0"/>
              <a:t> Mind; 2021 [cited 2022May12]. Available from: https://www.verywellmind.com/what-is-covid-anxiety-syndrome-5187154 </a:t>
            </a:r>
          </a:p>
          <a:p>
            <a:pPr marL="514350" indent="-514350" algn="l" rtl="0">
              <a:buFont typeface="+mj-lt"/>
              <a:buAutoNum type="arabicPeriod"/>
            </a:pPr>
            <a:endParaRPr lang="en-US" sz="2000" dirty="0" smtClean="0"/>
          </a:p>
          <a:p>
            <a:pPr marL="514350" indent="-514350" algn="l" rtl="0">
              <a:buFont typeface="+mj-lt"/>
              <a:buAutoNum type="arabicPeriod"/>
            </a:pPr>
            <a:endParaRPr lang="en-US" sz="2000" dirty="0"/>
          </a:p>
        </p:txBody>
      </p:sp>
    </p:spTree>
    <p:extLst>
      <p:ext uri="{BB962C8B-B14F-4D97-AF65-F5344CB8AC3E}">
        <p14:creationId xmlns:p14="http://schemas.microsoft.com/office/powerpoint/2010/main" val="1204128621"/>
      </p:ext>
    </p:extLst>
  </p:cSld>
  <p:clrMapOvr>
    <a:masterClrMapping/>
  </p:clrMapOvr>
  <mc:AlternateContent xmlns:mc="http://schemas.openxmlformats.org/markup-compatibility/2006" xmlns:p14="http://schemas.microsoft.com/office/powerpoint/2010/main">
    <mc:Choice Requires="p14">
      <p:transition spd="slow" p14:dur="3900" advTm="5752">
        <p14:glitter dir="r"/>
      </p:transition>
    </mc:Choice>
    <mc:Fallback xmlns="">
      <p:transition spd="slow" advTm="5752">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89212" y="624110"/>
            <a:ext cx="9466803" cy="643973"/>
          </a:xfrm>
        </p:spPr>
        <p:style>
          <a:lnRef idx="0">
            <a:schemeClr val="accent1"/>
          </a:lnRef>
          <a:fillRef idx="3">
            <a:schemeClr val="accent1"/>
          </a:fillRef>
          <a:effectRef idx="3">
            <a:schemeClr val="accent1"/>
          </a:effectRef>
          <a:fontRef idx="minor">
            <a:schemeClr val="lt1"/>
          </a:fontRef>
        </p:style>
        <p:txBody>
          <a:bodyPr/>
          <a:lstStyle/>
          <a:p>
            <a:r>
              <a:rPr lang="en-US" b="1" dirty="0" smtClean="0"/>
              <a:t>Objectives :</a:t>
            </a:r>
            <a:endParaRPr lang="ar-SA" b="1" dirty="0"/>
          </a:p>
        </p:txBody>
      </p:sp>
      <p:sp>
        <p:nvSpPr>
          <p:cNvPr id="3" name="عنصر نائب للمحتوى 2"/>
          <p:cNvSpPr>
            <a:spLocks noGrp="1"/>
          </p:cNvSpPr>
          <p:nvPr>
            <p:ph idx="1"/>
          </p:nvPr>
        </p:nvSpPr>
        <p:spPr>
          <a:xfrm>
            <a:off x="2589212" y="1500995"/>
            <a:ext cx="8915400" cy="4977443"/>
          </a:xfrm>
        </p:spPr>
        <p:txBody>
          <a:bodyPr>
            <a:noAutofit/>
          </a:bodyPr>
          <a:lstStyle/>
          <a:p>
            <a:pPr algn="l" rtl="0"/>
            <a:r>
              <a:rPr lang="en-US" sz="2800" dirty="0" smtClean="0"/>
              <a:t>Definition of COVID-19.</a:t>
            </a:r>
          </a:p>
          <a:p>
            <a:pPr algn="l" rtl="0"/>
            <a:r>
              <a:rPr lang="en-US" sz="2800" dirty="0"/>
              <a:t>Effect of COVID-19 on Mental</a:t>
            </a:r>
            <a:r>
              <a:rPr lang="en-US" sz="2800" b="1" dirty="0"/>
              <a:t> </a:t>
            </a:r>
            <a:r>
              <a:rPr lang="en-US" sz="2800" dirty="0" smtClean="0"/>
              <a:t>Health.</a:t>
            </a:r>
          </a:p>
          <a:p>
            <a:pPr algn="l" rtl="0"/>
            <a:r>
              <a:rPr lang="en-US" sz="2800" dirty="0" err="1" smtClean="0"/>
              <a:t>Covid</a:t>
            </a:r>
            <a:r>
              <a:rPr lang="en-US" sz="2800" dirty="0" smtClean="0"/>
              <a:t> Anxiety Syndrome Symptoms.  </a:t>
            </a:r>
          </a:p>
          <a:p>
            <a:pPr algn="l" rtl="0"/>
            <a:r>
              <a:rPr lang="en-US" sz="2800" dirty="0" smtClean="0"/>
              <a:t>Effect on Social Distancing.</a:t>
            </a:r>
          </a:p>
          <a:p>
            <a:pPr algn="l" rtl="0"/>
            <a:r>
              <a:rPr lang="en-US" sz="2800" smtClean="0"/>
              <a:t>Recommendations</a:t>
            </a:r>
            <a:r>
              <a:rPr lang="en-US" sz="2800" smtClean="0"/>
              <a:t>.</a:t>
            </a:r>
            <a:endParaRPr lang="en-US" sz="2800" dirty="0"/>
          </a:p>
          <a:p>
            <a:pPr algn="l" rtl="0"/>
            <a:endParaRPr lang="en-US" sz="2800" dirty="0" smtClean="0"/>
          </a:p>
        </p:txBody>
      </p:sp>
      <p:pic>
        <p:nvPicPr>
          <p:cNvPr id="5" name="Picture 2" descr="A cluster of COVID-19 in Beijing, People's Republic of China"/>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078" y="4570383"/>
            <a:ext cx="3387970" cy="2287617"/>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400397591"/>
      </p:ext>
    </p:extLst>
  </p:cSld>
  <p:clrMapOvr>
    <a:masterClrMapping/>
  </p:clrMapOvr>
  <mc:AlternateContent xmlns:mc="http://schemas.openxmlformats.org/markup-compatibility/2006" xmlns:p14="http://schemas.microsoft.com/office/powerpoint/2010/main">
    <mc:Choice Requires="p14">
      <p:transition spd="slow" p14:dur="1500" advTm="37785">
        <p:split orient="vert"/>
      </p:transition>
    </mc:Choice>
    <mc:Fallback xmlns="">
      <p:transition spd="slow" advTm="37785">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9466803" cy="643973"/>
          </a:xfrm>
        </p:spPr>
        <p:style>
          <a:lnRef idx="0">
            <a:schemeClr val="accent1"/>
          </a:lnRef>
          <a:fillRef idx="3">
            <a:schemeClr val="accent1"/>
          </a:fillRef>
          <a:effectRef idx="3">
            <a:schemeClr val="accent1"/>
          </a:effectRef>
          <a:fontRef idx="minor">
            <a:schemeClr val="lt1"/>
          </a:fontRef>
        </p:style>
        <p:txBody>
          <a:bodyPr/>
          <a:lstStyle/>
          <a:p>
            <a:r>
              <a:rPr lang="en-US" b="1" dirty="0" smtClean="0"/>
              <a:t>Definition:</a:t>
            </a:r>
            <a:endParaRPr lang="ar-SA" b="1" dirty="0"/>
          </a:p>
        </p:txBody>
      </p:sp>
      <p:pic>
        <p:nvPicPr>
          <p:cNvPr id="5" name="Picture 2" descr="A cluster of COVID-19 in Beijing, People's Republic of China"/>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0592" y="4670019"/>
            <a:ext cx="3249076" cy="2193833"/>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مجموعة 13"/>
          <p:cNvGrpSpPr/>
          <p:nvPr/>
        </p:nvGrpSpPr>
        <p:grpSpPr>
          <a:xfrm>
            <a:off x="5888483" y="1382107"/>
            <a:ext cx="6183662" cy="1387930"/>
            <a:chOff x="5888483" y="1382439"/>
            <a:chExt cx="6183662" cy="1387930"/>
          </a:xfrm>
        </p:grpSpPr>
        <p:sp>
          <p:nvSpPr>
            <p:cNvPr id="18" name="مستطيل مستدير الزوايا 17"/>
            <p:cNvSpPr/>
            <p:nvPr/>
          </p:nvSpPr>
          <p:spPr>
            <a:xfrm>
              <a:off x="5888483" y="1382439"/>
              <a:ext cx="6171245" cy="1387930"/>
            </a:xfrm>
            <a:prstGeom prst="roundRect">
              <a:avLst>
                <a:gd name="adj" fmla="val 1785"/>
              </a:avLst>
            </a:prstGeom>
            <a:solidFill>
              <a:srgbClr val="FFF6D9"/>
            </a:solidFill>
            <a:ln w="3175"/>
          </p:spPr>
          <p:style>
            <a:lnRef idx="2">
              <a:schemeClr val="accent1"/>
            </a:lnRef>
            <a:fillRef idx="1">
              <a:schemeClr val="lt1"/>
            </a:fillRef>
            <a:effectRef idx="0">
              <a:schemeClr val="accent1"/>
            </a:effectRef>
            <a:fontRef idx="minor">
              <a:schemeClr val="dk1"/>
            </a:fontRef>
          </p:style>
          <p:txBody>
            <a:bodyPr rtlCol="1" anchor="ctr"/>
            <a:lstStyle/>
            <a:p>
              <a:pPr algn="l"/>
              <a:endParaRPr lang="ar-SA" sz="2600" dirty="0"/>
            </a:p>
          </p:txBody>
        </p:sp>
        <p:sp>
          <p:nvSpPr>
            <p:cNvPr id="19" name="مربع نص 18"/>
            <p:cNvSpPr txBox="1"/>
            <p:nvPr/>
          </p:nvSpPr>
          <p:spPr>
            <a:xfrm>
              <a:off x="6059310" y="1454261"/>
              <a:ext cx="6012835" cy="1292662"/>
            </a:xfrm>
            <a:prstGeom prst="rect">
              <a:avLst/>
            </a:prstGeom>
            <a:noFill/>
          </p:spPr>
          <p:txBody>
            <a:bodyPr wrap="square" rtlCol="1">
              <a:spAutoFit/>
            </a:bodyPr>
            <a:lstStyle/>
            <a:p>
              <a:pPr algn="l" rtl="0"/>
              <a:r>
                <a:rPr lang="en-US" sz="2600" dirty="0"/>
                <a:t>is a new strain of coronavirus that has not been previously identified in humans</a:t>
              </a:r>
              <a:r>
                <a:rPr lang="en-US" sz="2600" dirty="0" smtClean="0"/>
                <a:t>.</a:t>
              </a:r>
              <a:endParaRPr lang="ar-SA" sz="2600" dirty="0"/>
            </a:p>
          </p:txBody>
        </p:sp>
      </p:grpSp>
      <p:grpSp>
        <p:nvGrpSpPr>
          <p:cNvPr id="28" name="مجموعة 27"/>
          <p:cNvGrpSpPr/>
          <p:nvPr/>
        </p:nvGrpSpPr>
        <p:grpSpPr>
          <a:xfrm>
            <a:off x="2589212" y="1386639"/>
            <a:ext cx="3387970" cy="750379"/>
            <a:chOff x="5922409" y="5600175"/>
            <a:chExt cx="2441448" cy="795528"/>
          </a:xfrm>
        </p:grpSpPr>
        <p:sp>
          <p:nvSpPr>
            <p:cNvPr id="29" name="مستطيل مستدير الزوايا 28"/>
            <p:cNvSpPr/>
            <p:nvPr/>
          </p:nvSpPr>
          <p:spPr>
            <a:xfrm>
              <a:off x="5922409" y="5600175"/>
              <a:ext cx="2441448" cy="795528"/>
            </a:xfrm>
            <a:prstGeom prst="roundRect">
              <a:avLst/>
            </a:prstGeom>
            <a:ln w="3175"/>
          </p:spPr>
          <p:style>
            <a:lnRef idx="2">
              <a:schemeClr val="accent2"/>
            </a:lnRef>
            <a:fillRef idx="1">
              <a:schemeClr val="lt1"/>
            </a:fillRef>
            <a:effectRef idx="0">
              <a:schemeClr val="accent2"/>
            </a:effectRef>
            <a:fontRef idx="minor">
              <a:schemeClr val="dk1"/>
            </a:fontRef>
          </p:style>
          <p:txBody>
            <a:bodyPr rtlCol="1" anchor="ctr"/>
            <a:lstStyle/>
            <a:p>
              <a:pPr algn="ctr" rtl="0"/>
              <a:endParaRPr lang="ar-SA" sz="2800" b="1" dirty="0">
                <a:solidFill>
                  <a:srgbClr val="C00000"/>
                </a:solidFill>
              </a:endParaRPr>
            </a:p>
          </p:txBody>
        </p:sp>
        <p:sp>
          <p:nvSpPr>
            <p:cNvPr id="30" name="مستطيل مستدير الزوايا 29"/>
            <p:cNvSpPr/>
            <p:nvPr/>
          </p:nvSpPr>
          <p:spPr>
            <a:xfrm>
              <a:off x="5985631" y="5655568"/>
              <a:ext cx="2322756" cy="674189"/>
            </a:xfrm>
            <a:prstGeom prst="roundRect">
              <a:avLst/>
            </a:prstGeom>
            <a:solidFill>
              <a:srgbClr val="FFC000"/>
            </a:solidFill>
            <a:ln w="3175"/>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r>
                <a:rPr lang="en-US" sz="2800" b="1" dirty="0">
                  <a:solidFill>
                    <a:srgbClr val="C00000"/>
                  </a:solidFill>
                </a:rPr>
                <a:t>Covid-19</a:t>
              </a:r>
              <a:endParaRPr lang="ar-SA" sz="2800" b="1" dirty="0">
                <a:solidFill>
                  <a:srgbClr val="C00000"/>
                </a:solidFill>
              </a:endParaRPr>
            </a:p>
          </p:txBody>
        </p:sp>
      </p:grpSp>
      <p:grpSp>
        <p:nvGrpSpPr>
          <p:cNvPr id="32" name="مجموعة 31"/>
          <p:cNvGrpSpPr/>
          <p:nvPr/>
        </p:nvGrpSpPr>
        <p:grpSpPr>
          <a:xfrm>
            <a:off x="5888483" y="2846946"/>
            <a:ext cx="6183662" cy="1387930"/>
            <a:chOff x="5888483" y="1382439"/>
            <a:chExt cx="6183662" cy="1387930"/>
          </a:xfrm>
        </p:grpSpPr>
        <p:sp>
          <p:nvSpPr>
            <p:cNvPr id="33" name="مستطيل مستدير الزوايا 32"/>
            <p:cNvSpPr/>
            <p:nvPr/>
          </p:nvSpPr>
          <p:spPr>
            <a:xfrm>
              <a:off x="5888483" y="1382439"/>
              <a:ext cx="6171245" cy="1387930"/>
            </a:xfrm>
            <a:prstGeom prst="roundRect">
              <a:avLst>
                <a:gd name="adj" fmla="val 1785"/>
              </a:avLst>
            </a:prstGeom>
            <a:solidFill>
              <a:srgbClr val="D8EEC0"/>
            </a:solidFill>
            <a:ln w="3175"/>
          </p:spPr>
          <p:style>
            <a:lnRef idx="2">
              <a:schemeClr val="accent1"/>
            </a:lnRef>
            <a:fillRef idx="1">
              <a:schemeClr val="lt1"/>
            </a:fillRef>
            <a:effectRef idx="0">
              <a:schemeClr val="accent1"/>
            </a:effectRef>
            <a:fontRef idx="minor">
              <a:schemeClr val="dk1"/>
            </a:fontRef>
          </p:style>
          <p:txBody>
            <a:bodyPr rtlCol="1" anchor="ctr"/>
            <a:lstStyle/>
            <a:p>
              <a:pPr algn="l"/>
              <a:endParaRPr lang="ar-SA" sz="2600" dirty="0"/>
            </a:p>
          </p:txBody>
        </p:sp>
        <p:sp>
          <p:nvSpPr>
            <p:cNvPr id="34" name="مربع نص 33"/>
            <p:cNvSpPr txBox="1"/>
            <p:nvPr/>
          </p:nvSpPr>
          <p:spPr>
            <a:xfrm>
              <a:off x="6059310" y="1454261"/>
              <a:ext cx="6012835" cy="1200329"/>
            </a:xfrm>
            <a:prstGeom prst="rect">
              <a:avLst/>
            </a:prstGeom>
            <a:noFill/>
          </p:spPr>
          <p:txBody>
            <a:bodyPr wrap="square" rtlCol="1">
              <a:spAutoFit/>
            </a:bodyPr>
            <a:lstStyle/>
            <a:p>
              <a:pPr algn="l" rtl="0"/>
              <a:r>
                <a:rPr lang="en-US" sz="2400" dirty="0" smtClean="0"/>
                <a:t>are </a:t>
              </a:r>
              <a:r>
                <a:rPr lang="en-US" sz="2400" dirty="0"/>
                <a:t>a large family of viruses that are known to cause illness ranging from the common cold to more severe </a:t>
              </a:r>
              <a:r>
                <a:rPr lang="en-US" sz="2400" dirty="0" smtClean="0"/>
                <a:t>diseases</a:t>
              </a:r>
              <a:r>
                <a:rPr lang="en-US" sz="2400" dirty="0"/>
                <a:t>. </a:t>
              </a:r>
            </a:p>
          </p:txBody>
        </p:sp>
      </p:grpSp>
      <p:grpSp>
        <p:nvGrpSpPr>
          <p:cNvPr id="35" name="مجموعة 34"/>
          <p:cNvGrpSpPr/>
          <p:nvPr/>
        </p:nvGrpSpPr>
        <p:grpSpPr>
          <a:xfrm>
            <a:off x="2589212" y="2851146"/>
            <a:ext cx="3387970" cy="750379"/>
            <a:chOff x="5922409" y="5600175"/>
            <a:chExt cx="2441448" cy="795528"/>
          </a:xfrm>
        </p:grpSpPr>
        <p:sp>
          <p:nvSpPr>
            <p:cNvPr id="36" name="مستطيل مستدير الزوايا 35"/>
            <p:cNvSpPr/>
            <p:nvPr/>
          </p:nvSpPr>
          <p:spPr>
            <a:xfrm>
              <a:off x="5922409" y="5600175"/>
              <a:ext cx="2441448" cy="795528"/>
            </a:xfrm>
            <a:prstGeom prst="roundRect">
              <a:avLst/>
            </a:prstGeom>
            <a:ln w="3175"/>
          </p:spPr>
          <p:style>
            <a:lnRef idx="2">
              <a:schemeClr val="accent2"/>
            </a:lnRef>
            <a:fillRef idx="1">
              <a:schemeClr val="lt1"/>
            </a:fillRef>
            <a:effectRef idx="0">
              <a:schemeClr val="accent2"/>
            </a:effectRef>
            <a:fontRef idx="minor">
              <a:schemeClr val="dk1"/>
            </a:fontRef>
          </p:style>
          <p:txBody>
            <a:bodyPr rtlCol="1" anchor="ctr"/>
            <a:lstStyle/>
            <a:p>
              <a:pPr algn="ctr" rtl="0"/>
              <a:endParaRPr lang="ar-SA" sz="2800" b="1" dirty="0">
                <a:solidFill>
                  <a:srgbClr val="C00000"/>
                </a:solidFill>
              </a:endParaRPr>
            </a:p>
          </p:txBody>
        </p:sp>
        <p:sp>
          <p:nvSpPr>
            <p:cNvPr id="37" name="مستطيل مستدير الزوايا 36"/>
            <p:cNvSpPr/>
            <p:nvPr/>
          </p:nvSpPr>
          <p:spPr>
            <a:xfrm>
              <a:off x="5985631" y="5655568"/>
              <a:ext cx="2322756" cy="674189"/>
            </a:xfrm>
            <a:prstGeom prst="roundRect">
              <a:avLst/>
            </a:prstGeom>
            <a:solidFill>
              <a:srgbClr val="92D050"/>
            </a:solidFill>
            <a:ln w="3175"/>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r>
                <a:rPr lang="en-US" sz="2800" b="1" dirty="0">
                  <a:solidFill>
                    <a:schemeClr val="tx1">
                      <a:lumMod val="95000"/>
                      <a:lumOff val="5000"/>
                    </a:schemeClr>
                  </a:solidFill>
                </a:rPr>
                <a:t>Coronaviruses</a:t>
              </a:r>
              <a:endParaRPr lang="ar-SA" sz="2800" b="1" dirty="0">
                <a:solidFill>
                  <a:schemeClr val="tx1">
                    <a:lumMod val="95000"/>
                    <a:lumOff val="5000"/>
                  </a:schemeClr>
                </a:solidFill>
              </a:endParaRPr>
            </a:p>
          </p:txBody>
        </p:sp>
      </p:grpSp>
      <p:grpSp>
        <p:nvGrpSpPr>
          <p:cNvPr id="44" name="مجموعة 43"/>
          <p:cNvGrpSpPr/>
          <p:nvPr/>
        </p:nvGrpSpPr>
        <p:grpSpPr>
          <a:xfrm>
            <a:off x="5876066" y="4282109"/>
            <a:ext cx="6183662" cy="1797771"/>
            <a:chOff x="5888483" y="1382438"/>
            <a:chExt cx="6183662" cy="1797771"/>
          </a:xfrm>
        </p:grpSpPr>
        <p:sp>
          <p:nvSpPr>
            <p:cNvPr id="45" name="مستطيل مستدير الزوايا 44"/>
            <p:cNvSpPr/>
            <p:nvPr/>
          </p:nvSpPr>
          <p:spPr>
            <a:xfrm>
              <a:off x="5888483" y="1382438"/>
              <a:ext cx="6171245" cy="1797771"/>
            </a:xfrm>
            <a:prstGeom prst="roundRect">
              <a:avLst>
                <a:gd name="adj" fmla="val 1785"/>
              </a:avLst>
            </a:prstGeom>
            <a:solidFill>
              <a:srgbClr val="DEC8EE"/>
            </a:solidFill>
            <a:ln w="3175"/>
          </p:spPr>
          <p:style>
            <a:lnRef idx="2">
              <a:schemeClr val="accent1"/>
            </a:lnRef>
            <a:fillRef idx="1">
              <a:schemeClr val="lt1"/>
            </a:fillRef>
            <a:effectRef idx="0">
              <a:schemeClr val="accent1"/>
            </a:effectRef>
            <a:fontRef idx="minor">
              <a:schemeClr val="dk1"/>
            </a:fontRef>
          </p:style>
          <p:txBody>
            <a:bodyPr rtlCol="1" anchor="ctr"/>
            <a:lstStyle/>
            <a:p>
              <a:pPr algn="l"/>
              <a:endParaRPr lang="ar-SA" sz="2600" dirty="0"/>
            </a:p>
          </p:txBody>
        </p:sp>
        <p:sp>
          <p:nvSpPr>
            <p:cNvPr id="46" name="مربع نص 45"/>
            <p:cNvSpPr txBox="1"/>
            <p:nvPr/>
          </p:nvSpPr>
          <p:spPr>
            <a:xfrm>
              <a:off x="6059310" y="1454261"/>
              <a:ext cx="6012835" cy="1569660"/>
            </a:xfrm>
            <a:prstGeom prst="rect">
              <a:avLst/>
            </a:prstGeom>
            <a:noFill/>
          </p:spPr>
          <p:txBody>
            <a:bodyPr wrap="square" rtlCol="1">
              <a:spAutoFit/>
            </a:bodyPr>
            <a:lstStyle/>
            <a:p>
              <a:pPr marL="342900" indent="-342900" algn="l" rtl="0">
                <a:buFont typeface="Wingdings" panose="05000000000000000000" pitchFamily="2" charset="2"/>
                <a:buChar char="Ø"/>
              </a:pPr>
              <a:r>
                <a:rPr lang="en-US" sz="2400" dirty="0"/>
                <a:t>Severe Acute Respiratory syndrome (SARS), and </a:t>
              </a:r>
              <a:endParaRPr lang="en-US" sz="2400" dirty="0" smtClean="0"/>
            </a:p>
            <a:p>
              <a:pPr marL="342900" indent="-342900" algn="l" rtl="0">
                <a:buFont typeface="Wingdings" panose="05000000000000000000" pitchFamily="2" charset="2"/>
                <a:buChar char="Ø"/>
              </a:pPr>
              <a:r>
                <a:rPr lang="en-US" sz="2400" dirty="0" smtClean="0"/>
                <a:t> </a:t>
              </a:r>
              <a:r>
                <a:rPr lang="en-US" sz="2400" dirty="0"/>
                <a:t>Middle East Respiratory Syndrome (MERS).</a:t>
              </a:r>
            </a:p>
          </p:txBody>
        </p:sp>
      </p:grpSp>
      <p:grpSp>
        <p:nvGrpSpPr>
          <p:cNvPr id="47" name="مجموعة 46"/>
          <p:cNvGrpSpPr/>
          <p:nvPr/>
        </p:nvGrpSpPr>
        <p:grpSpPr>
          <a:xfrm>
            <a:off x="2573996" y="4302429"/>
            <a:ext cx="3387970" cy="750379"/>
            <a:chOff x="5922409" y="5600175"/>
            <a:chExt cx="2441448" cy="795528"/>
          </a:xfrm>
        </p:grpSpPr>
        <p:sp>
          <p:nvSpPr>
            <p:cNvPr id="48" name="مستطيل مستدير الزوايا 47"/>
            <p:cNvSpPr/>
            <p:nvPr/>
          </p:nvSpPr>
          <p:spPr>
            <a:xfrm>
              <a:off x="5922409" y="5600175"/>
              <a:ext cx="2441448" cy="795528"/>
            </a:xfrm>
            <a:prstGeom prst="roundRect">
              <a:avLst/>
            </a:prstGeom>
            <a:ln w="3175"/>
          </p:spPr>
          <p:style>
            <a:lnRef idx="2">
              <a:schemeClr val="accent2"/>
            </a:lnRef>
            <a:fillRef idx="1">
              <a:schemeClr val="lt1"/>
            </a:fillRef>
            <a:effectRef idx="0">
              <a:schemeClr val="accent2"/>
            </a:effectRef>
            <a:fontRef idx="minor">
              <a:schemeClr val="dk1"/>
            </a:fontRef>
          </p:style>
          <p:txBody>
            <a:bodyPr rtlCol="1" anchor="ctr"/>
            <a:lstStyle/>
            <a:p>
              <a:pPr algn="ctr" rtl="0"/>
              <a:endParaRPr lang="ar-SA" sz="2800" b="1" dirty="0">
                <a:solidFill>
                  <a:srgbClr val="C00000"/>
                </a:solidFill>
              </a:endParaRPr>
            </a:p>
          </p:txBody>
        </p:sp>
        <p:sp>
          <p:nvSpPr>
            <p:cNvPr id="49" name="مستطيل مستدير الزوايا 48"/>
            <p:cNvSpPr/>
            <p:nvPr/>
          </p:nvSpPr>
          <p:spPr>
            <a:xfrm>
              <a:off x="5994079" y="5667996"/>
              <a:ext cx="2322756" cy="674189"/>
            </a:xfrm>
            <a:prstGeom prst="roundRect">
              <a:avLst/>
            </a:prstGeom>
            <a:solidFill>
              <a:srgbClr val="7030A0"/>
            </a:solidFill>
            <a:ln w="3175"/>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r>
                <a:rPr lang="en-US" sz="2800" b="1" dirty="0">
                  <a:solidFill>
                    <a:schemeClr val="bg1">
                      <a:lumMod val="95000"/>
                    </a:schemeClr>
                  </a:solidFill>
                </a:rPr>
                <a:t>Severe Diseases:</a:t>
              </a:r>
              <a:endParaRPr lang="ar-SA" sz="2800" b="1" dirty="0">
                <a:solidFill>
                  <a:schemeClr val="bg1">
                    <a:lumMod val="95000"/>
                  </a:schemeClr>
                </a:solidFill>
              </a:endParaRPr>
            </a:p>
          </p:txBody>
        </p:sp>
      </p:grpSp>
    </p:spTree>
    <p:custDataLst>
      <p:tags r:id="rId1"/>
    </p:custDataLst>
    <p:extLst>
      <p:ext uri="{BB962C8B-B14F-4D97-AF65-F5344CB8AC3E}">
        <p14:creationId xmlns:p14="http://schemas.microsoft.com/office/powerpoint/2010/main" val="1307501835"/>
      </p:ext>
    </p:extLst>
  </p:cSld>
  <p:clrMapOvr>
    <a:masterClrMapping/>
  </p:clrMapOvr>
  <mc:AlternateContent xmlns:mc="http://schemas.openxmlformats.org/markup-compatibility/2006" xmlns:p14="http://schemas.microsoft.com/office/powerpoint/2010/main">
    <mc:Choice Requires="p14">
      <p:transition spd="slow" p14:dur="1250" advTm="42583">
        <p14:switch dir="r"/>
      </p:transition>
    </mc:Choice>
    <mc:Fallback xmlns="">
      <p:transition spd="slow" advTm="4258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4"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fill="hold"/>
                                        <p:tgtEl>
                                          <p:spTgt spid="32"/>
                                        </p:tgtEl>
                                        <p:attrNameLst>
                                          <p:attrName>ppt_x</p:attrName>
                                        </p:attrNameLst>
                                      </p:cBhvr>
                                      <p:tavLst>
                                        <p:tav tm="0">
                                          <p:val>
                                            <p:strVal val="#ppt_x"/>
                                          </p:val>
                                        </p:tav>
                                        <p:tav tm="100000">
                                          <p:val>
                                            <p:strVal val="#ppt_x"/>
                                          </p:val>
                                        </p:tav>
                                      </p:tavLst>
                                    </p:anim>
                                    <p:anim calcmode="lin" valueType="num">
                                      <p:cBhvr additive="base">
                                        <p:cTn id="25"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additive="base">
                                        <p:cTn id="30" dur="500" fill="hold"/>
                                        <p:tgtEl>
                                          <p:spTgt spid="47"/>
                                        </p:tgtEl>
                                        <p:attrNameLst>
                                          <p:attrName>ppt_x</p:attrName>
                                        </p:attrNameLst>
                                      </p:cBhvr>
                                      <p:tavLst>
                                        <p:tav tm="0">
                                          <p:val>
                                            <p:strVal val="#ppt_x"/>
                                          </p:val>
                                        </p:tav>
                                        <p:tav tm="100000">
                                          <p:val>
                                            <p:strVal val="#ppt_x"/>
                                          </p:val>
                                        </p:tav>
                                      </p:tavLst>
                                    </p:anim>
                                    <p:anim calcmode="lin" valueType="num">
                                      <p:cBhvr additive="base">
                                        <p:cTn id="31" dur="500" fill="hold"/>
                                        <p:tgtEl>
                                          <p:spTgt spid="47"/>
                                        </p:tgtEl>
                                        <p:attrNameLst>
                                          <p:attrName>ppt_y</p:attrName>
                                        </p:attrNameLst>
                                      </p:cBhvr>
                                      <p:tavLst>
                                        <p:tav tm="0">
                                          <p:val>
                                            <p:strVal val="1+#ppt_h/2"/>
                                          </p:val>
                                        </p:tav>
                                        <p:tav tm="100000">
                                          <p:val>
                                            <p:strVal val="#ppt_y"/>
                                          </p:val>
                                        </p:tav>
                                      </p:tavLst>
                                    </p:anim>
                                  </p:childTnLst>
                                </p:cTn>
                              </p:par>
                            </p:childTnLst>
                          </p:cTn>
                        </p:par>
                        <p:par>
                          <p:cTn id="32" fill="hold">
                            <p:stCondLst>
                              <p:cond delay="500"/>
                            </p:stCondLst>
                            <p:childTnLst>
                              <p:par>
                                <p:cTn id="33" presetID="2" presetClass="entr" presetSubtype="4"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500" fill="hold"/>
                                        <p:tgtEl>
                                          <p:spTgt spid="44"/>
                                        </p:tgtEl>
                                        <p:attrNameLst>
                                          <p:attrName>ppt_x</p:attrName>
                                        </p:attrNameLst>
                                      </p:cBhvr>
                                      <p:tavLst>
                                        <p:tav tm="0">
                                          <p:val>
                                            <p:strVal val="#ppt_x"/>
                                          </p:val>
                                        </p:tav>
                                        <p:tav tm="100000">
                                          <p:val>
                                            <p:strVal val="#ppt_x"/>
                                          </p:val>
                                        </p:tav>
                                      </p:tavLst>
                                    </p:anim>
                                    <p:anim calcmode="lin" valueType="num">
                                      <p:cBhvr additive="base">
                                        <p:cTn id="36"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9466803" cy="643973"/>
          </a:xfrm>
        </p:spPr>
        <p:style>
          <a:lnRef idx="0">
            <a:schemeClr val="accent1"/>
          </a:lnRef>
          <a:fillRef idx="3">
            <a:schemeClr val="accent1"/>
          </a:fillRef>
          <a:effectRef idx="3">
            <a:schemeClr val="accent1"/>
          </a:effectRef>
          <a:fontRef idx="minor">
            <a:schemeClr val="lt1"/>
          </a:fontRef>
        </p:style>
        <p:txBody>
          <a:bodyPr/>
          <a:lstStyle/>
          <a:p>
            <a:r>
              <a:rPr lang="en-US" b="1" dirty="0" smtClean="0"/>
              <a:t>Effect of COVID-19 on Mental Health</a:t>
            </a:r>
            <a:endParaRPr lang="ar-SA" b="1" dirty="0"/>
          </a:p>
        </p:txBody>
      </p:sp>
      <p:sp>
        <p:nvSpPr>
          <p:cNvPr id="3" name="عنصر نائب للمحتوى 2"/>
          <p:cNvSpPr>
            <a:spLocks noGrp="1"/>
          </p:cNvSpPr>
          <p:nvPr>
            <p:ph idx="1"/>
          </p:nvPr>
        </p:nvSpPr>
        <p:spPr>
          <a:xfrm>
            <a:off x="2589212" y="1500996"/>
            <a:ext cx="9470516" cy="1233946"/>
          </a:xfrm>
        </p:spPr>
        <p:txBody>
          <a:bodyPr>
            <a:noAutofit/>
          </a:bodyPr>
          <a:lstStyle/>
          <a:p>
            <a:pPr algn="l" rtl="0"/>
            <a:r>
              <a:rPr lang="en-US" sz="2800" dirty="0" smtClean="0"/>
              <a:t>Adolescents are potentially at risk for negative psychological effect from COVID-19 social distancing</a:t>
            </a:r>
            <a:r>
              <a:rPr lang="en-US" sz="2400" dirty="0" smtClean="0"/>
              <a:t>.</a:t>
            </a:r>
          </a:p>
        </p:txBody>
      </p:sp>
      <p:pic>
        <p:nvPicPr>
          <p:cNvPr id="5" name="Picture 2" descr="A cluster of COVID-19 in Beijing, People's Republic of China"/>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078" y="4570383"/>
            <a:ext cx="3387970" cy="2287617"/>
          </a:xfrm>
          <a:prstGeom prst="rect">
            <a:avLst/>
          </a:prstGeom>
          <a:noFill/>
          <a:extLst>
            <a:ext uri="{909E8E84-426E-40DD-AFC4-6F175D3DCCD1}">
              <a14:hiddenFill xmlns:a14="http://schemas.microsoft.com/office/drawing/2010/main">
                <a:solidFill>
                  <a:srgbClr val="FFFFFF"/>
                </a:solidFill>
              </a14:hiddenFill>
            </a:ext>
          </a:extLst>
        </p:spPr>
      </p:pic>
      <p:sp>
        <p:nvSpPr>
          <p:cNvPr id="7" name="عنصر نائب للمحتوى 2"/>
          <p:cNvSpPr txBox="1">
            <a:spLocks/>
          </p:cNvSpPr>
          <p:nvPr/>
        </p:nvSpPr>
        <p:spPr>
          <a:xfrm>
            <a:off x="2589212" y="2878988"/>
            <a:ext cx="9470516" cy="1871749"/>
          </a:xfrm>
          <a:prstGeom prst="rect">
            <a:avLst/>
          </a:prstGeom>
        </p:spPr>
        <p:txBody>
          <a:bodyPr vert="horz" lIns="91440" tIns="45720" rIns="91440" bIns="45720" rtlCol="0">
            <a:no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r>
              <a:rPr lang="en-US" sz="2800" dirty="0" smtClean="0"/>
              <a:t>Adolescence is a period associated with increased risk for the development of many psychiatric disorders, such as anxiety and depression</a:t>
            </a:r>
          </a:p>
          <a:p>
            <a:pPr algn="l" rtl="0"/>
            <a:endParaRPr lang="en-US" sz="2800" dirty="0" smtClean="0"/>
          </a:p>
        </p:txBody>
      </p:sp>
    </p:spTree>
    <p:custDataLst>
      <p:tags r:id="rId1"/>
    </p:custDataLst>
    <p:extLst>
      <p:ext uri="{BB962C8B-B14F-4D97-AF65-F5344CB8AC3E}">
        <p14:creationId xmlns:p14="http://schemas.microsoft.com/office/powerpoint/2010/main" val="1988546162"/>
      </p:ext>
    </p:extLst>
  </p:cSld>
  <p:clrMapOvr>
    <a:masterClrMapping/>
  </p:clrMapOvr>
  <mc:AlternateContent xmlns:mc="http://schemas.openxmlformats.org/markup-compatibility/2006" xmlns:p14="http://schemas.microsoft.com/office/powerpoint/2010/main">
    <mc:Choice Requires="p14">
      <p:transition spd="slow" p14:dur="2500" advTm="79304">
        <p:checker/>
      </p:transition>
    </mc:Choice>
    <mc:Fallback xmlns="">
      <p:transition spd="slow" advTm="79304">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05772" y="426720"/>
            <a:ext cx="8915400" cy="3777622"/>
          </a:xfrm>
        </p:spPr>
        <p:txBody>
          <a:bodyPr>
            <a:noAutofit/>
          </a:bodyPr>
          <a:lstStyle/>
          <a:p>
            <a:pPr marL="0" indent="0" algn="l">
              <a:buNone/>
            </a:pPr>
            <a:r>
              <a:rPr lang="en-US" sz="2800" dirty="0"/>
              <a:t>Most of us were on high alert initially, experiencing fear and worry over the impact this virus may have. However, researchers have noticed that people were developing a particular set of traits on a larger scale. </a:t>
            </a:r>
          </a:p>
          <a:p>
            <a:pPr marL="0" indent="0" algn="l">
              <a:buNone/>
            </a:pPr>
            <a:r>
              <a:rPr lang="en-US" sz="2800" dirty="0"/>
              <a:t>Despite vaccines being distributed and an overall decrease in COVID prevalence, some people are starting to experience what experts call COVID-19 anxiety syndrome</a:t>
            </a:r>
            <a:r>
              <a:rPr lang="en-US" sz="2800" dirty="0" smtClean="0"/>
              <a:t>.</a:t>
            </a:r>
            <a:endParaRPr lang="en-US" sz="2800" dirty="0"/>
          </a:p>
          <a:p>
            <a:pPr marL="0" indent="0" algn="l">
              <a:buNone/>
            </a:pPr>
            <a:endParaRPr lang="ar-SA" sz="2800" dirty="0"/>
          </a:p>
        </p:txBody>
      </p:sp>
      <p:pic>
        <p:nvPicPr>
          <p:cNvPr id="4" name="صورة 3"/>
          <p:cNvPicPr>
            <a:picLocks noChangeAspect="1"/>
          </p:cNvPicPr>
          <p:nvPr/>
        </p:nvPicPr>
        <p:blipFill>
          <a:blip r:embed="rId3"/>
          <a:stretch>
            <a:fillRect/>
          </a:stretch>
        </p:blipFill>
        <p:spPr>
          <a:xfrm>
            <a:off x="337165" y="4571802"/>
            <a:ext cx="3389670" cy="2286198"/>
          </a:xfrm>
          <a:prstGeom prst="rect">
            <a:avLst/>
          </a:prstGeom>
        </p:spPr>
      </p:pic>
      <p:pic>
        <p:nvPicPr>
          <p:cNvPr id="5" name="صورة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02880" y="4411768"/>
            <a:ext cx="4389120" cy="2446232"/>
          </a:xfrm>
          <a:prstGeom prst="rect">
            <a:avLst/>
          </a:prstGeom>
        </p:spPr>
      </p:pic>
    </p:spTree>
    <p:custDataLst>
      <p:tags r:id="rId1"/>
    </p:custDataLst>
    <p:extLst>
      <p:ext uri="{BB962C8B-B14F-4D97-AF65-F5344CB8AC3E}">
        <p14:creationId xmlns:p14="http://schemas.microsoft.com/office/powerpoint/2010/main" val="2675516406"/>
      </p:ext>
    </p:extLst>
  </p:cSld>
  <p:clrMapOvr>
    <a:masterClrMapping/>
  </p:clrMapOvr>
  <mc:AlternateContent xmlns:mc="http://schemas.openxmlformats.org/markup-compatibility/2006" xmlns:p14="http://schemas.microsoft.com/office/powerpoint/2010/main">
    <mc:Choice Requires="p14">
      <p:transition spd="slow" p14:dur="1500" advTm="70923">
        <p:split orient="vert"/>
      </p:transition>
    </mc:Choice>
    <mc:Fallback xmlns="">
      <p:transition spd="slow" advTm="70923">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COVID anxiety syndrome symptom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5" name="AutoShape 4" descr="COVID anxiety syndrome symptom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6" name="صورة 5"/>
          <p:cNvPicPr>
            <a:picLocks noChangeAspect="1"/>
          </p:cNvPicPr>
          <p:nvPr/>
        </p:nvPicPr>
        <p:blipFill>
          <a:blip r:embed="rId4"/>
          <a:stretch>
            <a:fillRect/>
          </a:stretch>
        </p:blipFill>
        <p:spPr>
          <a:xfrm>
            <a:off x="3439063" y="548640"/>
            <a:ext cx="8273968" cy="56388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7" name="Picture 2" descr="A cluster of COVID-19 in Beijing, People's Republic of China"/>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078" y="4570383"/>
            <a:ext cx="3387970" cy="2287617"/>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072761436"/>
      </p:ext>
    </p:extLst>
  </p:cSld>
  <p:clrMapOvr>
    <a:masterClrMapping/>
  </p:clrMapOvr>
  <mc:AlternateContent xmlns:mc="http://schemas.openxmlformats.org/markup-compatibility/2006" xmlns:p14="http://schemas.microsoft.com/office/powerpoint/2010/main">
    <mc:Choice Requires="p14">
      <p:transition spd="slow" p14:dur="1600" advTm="110045">
        <p14:prism dir="r" isInverted="1"/>
      </p:transition>
    </mc:Choice>
    <mc:Fallback xmlns="">
      <p:transition spd="slow" advTm="11004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9466803" cy="643973"/>
          </a:xfrm>
        </p:spPr>
        <p:style>
          <a:lnRef idx="0">
            <a:schemeClr val="accent1"/>
          </a:lnRef>
          <a:fillRef idx="3">
            <a:schemeClr val="accent1"/>
          </a:fillRef>
          <a:effectRef idx="3">
            <a:schemeClr val="accent1"/>
          </a:effectRef>
          <a:fontRef idx="minor">
            <a:schemeClr val="lt1"/>
          </a:fontRef>
        </p:style>
        <p:txBody>
          <a:bodyPr/>
          <a:lstStyle/>
          <a:p>
            <a:r>
              <a:rPr lang="en-US" b="1" dirty="0" smtClean="0"/>
              <a:t>Research Study – Social Distancing</a:t>
            </a:r>
            <a:endParaRPr lang="ar-SA" b="1" dirty="0"/>
          </a:p>
        </p:txBody>
      </p:sp>
      <p:sp>
        <p:nvSpPr>
          <p:cNvPr id="3" name="عنصر نائب للمحتوى 2"/>
          <p:cNvSpPr>
            <a:spLocks noGrp="1"/>
          </p:cNvSpPr>
          <p:nvPr>
            <p:ph idx="1"/>
          </p:nvPr>
        </p:nvSpPr>
        <p:spPr>
          <a:xfrm>
            <a:off x="2589212" y="1500996"/>
            <a:ext cx="9470516" cy="547976"/>
          </a:xfrm>
        </p:spPr>
        <p:txBody>
          <a:bodyPr>
            <a:noAutofit/>
          </a:bodyPr>
          <a:lstStyle/>
          <a:p>
            <a:pPr algn="l" rtl="0"/>
            <a:r>
              <a:rPr lang="en-US" sz="2800" b="1" dirty="0" smtClean="0">
                <a:solidFill>
                  <a:srgbClr val="00B050"/>
                </a:solidFill>
              </a:rPr>
              <a:t>Participants:</a:t>
            </a:r>
            <a:r>
              <a:rPr lang="en-US" sz="2800" b="1" dirty="0" smtClean="0"/>
              <a:t> 657 </a:t>
            </a:r>
            <a:r>
              <a:rPr lang="en-US" sz="2800" dirty="0"/>
              <a:t>adolescents residing in the </a:t>
            </a:r>
            <a:r>
              <a:rPr lang="en-US" sz="2800" dirty="0" smtClean="0"/>
              <a:t>US.</a:t>
            </a:r>
          </a:p>
          <a:p>
            <a:pPr algn="l" rtl="0"/>
            <a:endParaRPr lang="en-US" sz="2800" dirty="0" smtClean="0"/>
          </a:p>
          <a:p>
            <a:pPr algn="l" rtl="0"/>
            <a:endParaRPr lang="en-US" sz="2600" dirty="0" smtClean="0"/>
          </a:p>
        </p:txBody>
      </p:sp>
      <p:pic>
        <p:nvPicPr>
          <p:cNvPr id="5" name="صورة 4"/>
          <p:cNvPicPr>
            <a:picLocks noChangeAspect="1"/>
          </p:cNvPicPr>
          <p:nvPr/>
        </p:nvPicPr>
        <p:blipFill rotWithShape="1">
          <a:blip r:embed="rId4"/>
          <a:srcRect l="13090" t="36889" r="51768" b="35490"/>
          <a:stretch/>
        </p:blipFill>
        <p:spPr>
          <a:xfrm>
            <a:off x="3092438" y="2531682"/>
            <a:ext cx="8464063" cy="3742007"/>
          </a:xfrm>
          <a:prstGeom prst="rect">
            <a:avLst/>
          </a:prstGeom>
        </p:spPr>
      </p:pic>
      <p:sp>
        <p:nvSpPr>
          <p:cNvPr id="6" name="مربع نص 5"/>
          <p:cNvSpPr txBox="1"/>
          <p:nvPr/>
        </p:nvSpPr>
        <p:spPr>
          <a:xfrm>
            <a:off x="3282459" y="6273689"/>
            <a:ext cx="8464063" cy="461665"/>
          </a:xfrm>
          <a:prstGeom prst="rect">
            <a:avLst/>
          </a:prstGeom>
          <a:noFill/>
        </p:spPr>
        <p:txBody>
          <a:bodyPr wrap="square" rtlCol="1">
            <a:spAutoFit/>
          </a:bodyPr>
          <a:lstStyle/>
          <a:p>
            <a:pPr algn="ctr"/>
            <a:r>
              <a:rPr lang="en-US" sz="2400" b="1" dirty="0">
                <a:solidFill>
                  <a:srgbClr val="C00000"/>
                </a:solidFill>
              </a:rPr>
              <a:t>Adolescents' </a:t>
            </a:r>
            <a:r>
              <a:rPr lang="en-US" sz="2400" b="1" dirty="0" smtClean="0">
                <a:solidFill>
                  <a:srgbClr val="C00000"/>
                </a:solidFill>
              </a:rPr>
              <a:t>Motivations </a:t>
            </a:r>
            <a:r>
              <a:rPr lang="en-US" sz="2400" b="1" dirty="0">
                <a:solidFill>
                  <a:srgbClr val="C00000"/>
                </a:solidFill>
              </a:rPr>
              <a:t>to </a:t>
            </a:r>
            <a:r>
              <a:rPr lang="en-US" sz="2400" b="1" dirty="0" smtClean="0">
                <a:solidFill>
                  <a:srgbClr val="C00000"/>
                </a:solidFill>
              </a:rPr>
              <a:t>Engage </a:t>
            </a:r>
            <a:r>
              <a:rPr lang="en-US" sz="2400" b="1" dirty="0">
                <a:solidFill>
                  <a:srgbClr val="C00000"/>
                </a:solidFill>
              </a:rPr>
              <a:t>in </a:t>
            </a:r>
            <a:r>
              <a:rPr lang="en-US" sz="2400" b="1" dirty="0" smtClean="0">
                <a:solidFill>
                  <a:srgbClr val="C00000"/>
                </a:solidFill>
              </a:rPr>
              <a:t>Social Distancing</a:t>
            </a:r>
            <a:endParaRPr lang="ar-SA" sz="2400" b="1" dirty="0">
              <a:solidFill>
                <a:srgbClr val="C00000"/>
              </a:solidFill>
            </a:endParaRPr>
          </a:p>
        </p:txBody>
      </p:sp>
      <p:pic>
        <p:nvPicPr>
          <p:cNvPr id="7" name="Picture 2" descr="A cluster of COVID-19 in Beijing, People's Republic of China"/>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078" y="4570383"/>
            <a:ext cx="3387970" cy="2287617"/>
          </a:xfrm>
          <a:prstGeom prst="rect">
            <a:avLst/>
          </a:prstGeom>
          <a:noFill/>
          <a:extLst>
            <a:ext uri="{909E8E84-426E-40DD-AFC4-6F175D3DCCD1}">
              <a14:hiddenFill xmlns:a14="http://schemas.microsoft.com/office/drawing/2010/main">
                <a:solidFill>
                  <a:srgbClr val="FFFFFF"/>
                </a:solidFill>
              </a14:hiddenFill>
            </a:ext>
          </a:extLst>
        </p:spPr>
      </p:pic>
      <p:sp>
        <p:nvSpPr>
          <p:cNvPr id="8" name="عنصر نائب للمحتوى 2"/>
          <p:cNvSpPr txBox="1">
            <a:spLocks/>
          </p:cNvSpPr>
          <p:nvPr/>
        </p:nvSpPr>
        <p:spPr>
          <a:xfrm>
            <a:off x="2589212" y="2011680"/>
            <a:ext cx="9470516" cy="570802"/>
          </a:xfrm>
          <a:prstGeom prst="rect">
            <a:avLst/>
          </a:prstGeom>
        </p:spPr>
        <p:txBody>
          <a:bodyPr vert="horz" lIns="91440" tIns="45720" rIns="91440" bIns="45720" rtlCol="0">
            <a:no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r>
              <a:rPr lang="en-US" sz="2800" b="1" dirty="0" smtClean="0">
                <a:solidFill>
                  <a:srgbClr val="00B050"/>
                </a:solidFill>
              </a:rPr>
              <a:t>Age:</a:t>
            </a:r>
            <a:r>
              <a:rPr lang="en-US" sz="2800" dirty="0" smtClean="0"/>
              <a:t> between the ages of </a:t>
            </a:r>
            <a:r>
              <a:rPr lang="en-US" sz="2800" b="1" dirty="0" smtClean="0"/>
              <a:t>13</a:t>
            </a:r>
            <a:r>
              <a:rPr lang="en-US" sz="2800" dirty="0" smtClean="0"/>
              <a:t> and </a:t>
            </a:r>
            <a:r>
              <a:rPr lang="en-US" sz="2800" b="1" dirty="0" smtClean="0"/>
              <a:t>18 </a:t>
            </a:r>
            <a:r>
              <a:rPr lang="en-US" sz="2800" dirty="0" smtClean="0"/>
              <a:t>years.</a:t>
            </a:r>
          </a:p>
          <a:p>
            <a:pPr algn="l" rtl="0"/>
            <a:endParaRPr lang="en-US" sz="2600" dirty="0" smtClean="0"/>
          </a:p>
        </p:txBody>
      </p:sp>
    </p:spTree>
    <p:custDataLst>
      <p:tags r:id="rId1"/>
    </p:custDataLst>
    <p:extLst>
      <p:ext uri="{BB962C8B-B14F-4D97-AF65-F5344CB8AC3E}">
        <p14:creationId xmlns:p14="http://schemas.microsoft.com/office/powerpoint/2010/main" val="1865734009"/>
      </p:ext>
    </p:extLst>
  </p:cSld>
  <p:clrMapOvr>
    <a:masterClrMapping/>
  </p:clrMapOvr>
  <mc:AlternateContent xmlns:mc="http://schemas.openxmlformats.org/markup-compatibility/2006" xmlns:p14="http://schemas.microsoft.com/office/powerpoint/2010/main">
    <mc:Choice Requires="p14">
      <p:transition spd="slow" p14:dur="1600" advTm="122830">
        <p:blinds dir="vert"/>
      </p:transition>
    </mc:Choice>
    <mc:Fallback xmlns="">
      <p:transition spd="slow" advTm="12283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par>
                          <p:cTn id="18" fill="hold">
                            <p:stCondLst>
                              <p:cond delay="500"/>
                            </p:stCondLst>
                            <p:childTnLst>
                              <p:par>
                                <p:cTn id="19" presetID="16" presetClass="entr" presetSubtype="2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inVertical)">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9466803" cy="643973"/>
          </a:xfrm>
        </p:spPr>
        <p:style>
          <a:lnRef idx="0">
            <a:schemeClr val="accent1"/>
          </a:lnRef>
          <a:fillRef idx="3">
            <a:schemeClr val="accent1"/>
          </a:fillRef>
          <a:effectRef idx="3">
            <a:schemeClr val="accent1"/>
          </a:effectRef>
          <a:fontRef idx="minor">
            <a:schemeClr val="lt1"/>
          </a:fontRef>
        </p:style>
        <p:txBody>
          <a:bodyPr/>
          <a:lstStyle/>
          <a:p>
            <a:r>
              <a:rPr lang="en-US" b="1" dirty="0" smtClean="0"/>
              <a:t>Recommendations</a:t>
            </a:r>
            <a:endParaRPr lang="ar-SA" b="1" dirty="0"/>
          </a:p>
        </p:txBody>
      </p:sp>
      <p:sp>
        <p:nvSpPr>
          <p:cNvPr id="3" name="عنصر نائب للمحتوى 2"/>
          <p:cNvSpPr>
            <a:spLocks noGrp="1"/>
          </p:cNvSpPr>
          <p:nvPr>
            <p:ph idx="1"/>
          </p:nvPr>
        </p:nvSpPr>
        <p:spPr>
          <a:xfrm>
            <a:off x="2589212" y="1500995"/>
            <a:ext cx="9470516" cy="1455565"/>
          </a:xfrm>
        </p:spPr>
        <p:txBody>
          <a:bodyPr>
            <a:noAutofit/>
          </a:bodyPr>
          <a:lstStyle/>
          <a:p>
            <a:pPr algn="l" rtl="0"/>
            <a:r>
              <a:rPr lang="en-US" sz="2800" dirty="0" smtClean="0"/>
              <a:t>It </a:t>
            </a:r>
            <a:r>
              <a:rPr lang="en-US" sz="2800" dirty="0"/>
              <a:t>is important that adolescents receive the physical and mental care </a:t>
            </a:r>
            <a:r>
              <a:rPr lang="en-US" sz="2800" dirty="0" smtClean="0"/>
              <a:t>they </a:t>
            </a:r>
            <a:r>
              <a:rPr lang="en-US" sz="2800" dirty="0"/>
              <a:t>need to develop, to grow, and to thrive. </a:t>
            </a:r>
            <a:endParaRPr lang="en-US" sz="2800" dirty="0" smtClean="0"/>
          </a:p>
        </p:txBody>
      </p:sp>
      <p:pic>
        <p:nvPicPr>
          <p:cNvPr id="5" name="Picture 2" descr="A cluster of COVID-19 in Beijing, People's Republic of China"/>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078" y="4570383"/>
            <a:ext cx="3387970" cy="2287617"/>
          </a:xfrm>
          <a:prstGeom prst="rect">
            <a:avLst/>
          </a:prstGeom>
          <a:noFill/>
          <a:extLst>
            <a:ext uri="{909E8E84-426E-40DD-AFC4-6F175D3DCCD1}">
              <a14:hiddenFill xmlns:a14="http://schemas.microsoft.com/office/drawing/2010/main">
                <a:solidFill>
                  <a:srgbClr val="FFFFFF"/>
                </a:solidFill>
              </a14:hiddenFill>
            </a:ext>
          </a:extLst>
        </p:spPr>
      </p:pic>
      <p:sp>
        <p:nvSpPr>
          <p:cNvPr id="6" name="عنصر نائب للمحتوى 2"/>
          <p:cNvSpPr txBox="1">
            <a:spLocks/>
          </p:cNvSpPr>
          <p:nvPr/>
        </p:nvSpPr>
        <p:spPr>
          <a:xfrm>
            <a:off x="2589212" y="2926081"/>
            <a:ext cx="9470516" cy="1463040"/>
          </a:xfrm>
          <a:prstGeom prst="rect">
            <a:avLst/>
          </a:prstGeom>
        </p:spPr>
        <p:txBody>
          <a:bodyPr vert="horz" lIns="91440" tIns="45720" rIns="91440" bIns="45720" rtlCol="0">
            <a:no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r>
              <a:rPr lang="en-US" sz="2800" dirty="0" smtClean="0"/>
              <a:t>It is important to seek and to use all of the available resources and therapies to help adolescents mediate the adjustments caused by the pandemic. </a:t>
            </a:r>
          </a:p>
        </p:txBody>
      </p:sp>
      <p:sp>
        <p:nvSpPr>
          <p:cNvPr id="7" name="عنصر نائب للمحتوى 2"/>
          <p:cNvSpPr txBox="1">
            <a:spLocks/>
          </p:cNvSpPr>
          <p:nvPr/>
        </p:nvSpPr>
        <p:spPr>
          <a:xfrm>
            <a:off x="2589212" y="4399280"/>
            <a:ext cx="9470516" cy="1158240"/>
          </a:xfrm>
          <a:prstGeom prst="rect">
            <a:avLst/>
          </a:prstGeom>
        </p:spPr>
        <p:txBody>
          <a:bodyPr vert="horz" lIns="91440" tIns="45720" rIns="91440" bIns="45720" rtlCol="0">
            <a:no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r>
              <a:rPr lang="en-US" sz="2800" dirty="0" smtClean="0"/>
              <a:t>More research is needed on the improvement of adolescent mental health during COVID-19.</a:t>
            </a:r>
            <a:endParaRPr lang="en-US" sz="2600" dirty="0" smtClean="0"/>
          </a:p>
        </p:txBody>
      </p:sp>
    </p:spTree>
    <p:custDataLst>
      <p:tags r:id="rId1"/>
    </p:custDataLst>
    <p:extLst>
      <p:ext uri="{BB962C8B-B14F-4D97-AF65-F5344CB8AC3E}">
        <p14:creationId xmlns:p14="http://schemas.microsoft.com/office/powerpoint/2010/main" val="376351127"/>
      </p:ext>
    </p:extLst>
  </p:cSld>
  <p:clrMapOvr>
    <a:masterClrMapping/>
  </p:clrMapOvr>
  <p:transition spd="slow" advTm="47659">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9466803" cy="643973"/>
          </a:xfrm>
        </p:spPr>
        <p:style>
          <a:lnRef idx="0">
            <a:schemeClr val="accent1"/>
          </a:lnRef>
          <a:fillRef idx="3">
            <a:schemeClr val="accent1"/>
          </a:fillRef>
          <a:effectRef idx="3">
            <a:schemeClr val="accent1"/>
          </a:effectRef>
          <a:fontRef idx="minor">
            <a:schemeClr val="lt1"/>
          </a:fontRef>
        </p:style>
        <p:txBody>
          <a:bodyPr/>
          <a:lstStyle/>
          <a:p>
            <a:r>
              <a:rPr lang="en-US" b="1" dirty="0" smtClean="0"/>
              <a:t>Conclusion</a:t>
            </a:r>
            <a:endParaRPr lang="ar-SA" b="1" dirty="0"/>
          </a:p>
        </p:txBody>
      </p:sp>
      <p:pic>
        <p:nvPicPr>
          <p:cNvPr id="1026" name="Picture 2" descr="A cluster of COVID-19 in Beijing, People's Republic of China"/>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078" y="4570383"/>
            <a:ext cx="3387970" cy="2287617"/>
          </a:xfrm>
          <a:prstGeom prst="rect">
            <a:avLst/>
          </a:prstGeom>
          <a:noFill/>
          <a:extLst>
            <a:ext uri="{909E8E84-426E-40DD-AFC4-6F175D3DCCD1}">
              <a14:hiddenFill xmlns:a14="http://schemas.microsoft.com/office/drawing/2010/main">
                <a:solidFill>
                  <a:srgbClr val="FFFFFF"/>
                </a:solidFill>
              </a14:hiddenFill>
            </a:ext>
          </a:extLst>
        </p:spPr>
      </p:pic>
      <p:sp>
        <p:nvSpPr>
          <p:cNvPr id="5" name="عنصر نائب للمحتوى 2"/>
          <p:cNvSpPr txBox="1">
            <a:spLocks/>
          </p:cNvSpPr>
          <p:nvPr/>
        </p:nvSpPr>
        <p:spPr>
          <a:xfrm>
            <a:off x="2609340" y="1695841"/>
            <a:ext cx="9470516" cy="908265"/>
          </a:xfrm>
          <a:prstGeom prst="rect">
            <a:avLst/>
          </a:prstGeom>
        </p:spPr>
        <p:txBody>
          <a:bodyPr vert="horz" lIns="91440" tIns="45720" rIns="91440" bIns="45720" rtlCol="0">
            <a:no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r>
              <a:rPr lang="en-US" sz="2400" dirty="0"/>
              <a:t> </a:t>
            </a:r>
            <a:r>
              <a:rPr lang="en-US" sz="2400" dirty="0" smtClean="0"/>
              <a:t>The COVID-19 pandemic has impacted adolescent mental health. </a:t>
            </a:r>
          </a:p>
        </p:txBody>
      </p:sp>
      <p:sp>
        <p:nvSpPr>
          <p:cNvPr id="6" name="عنصر نائب للمحتوى 2"/>
          <p:cNvSpPr txBox="1">
            <a:spLocks/>
          </p:cNvSpPr>
          <p:nvPr/>
        </p:nvSpPr>
        <p:spPr>
          <a:xfrm>
            <a:off x="2609340" y="2604106"/>
            <a:ext cx="9470516" cy="1657229"/>
          </a:xfrm>
          <a:prstGeom prst="rect">
            <a:avLst/>
          </a:prstGeom>
        </p:spPr>
        <p:txBody>
          <a:bodyPr vert="horz" lIns="91440" tIns="45720" rIns="91440" bIns="45720" rtlCol="0">
            <a:no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r>
              <a:rPr lang="en-US" sz="2400" dirty="0" smtClean="0"/>
              <a:t>Stressful life events, extended home confinement, worry, overuse of the internet and social media are factors that could influence the mental health of adolescents during this pandemic.</a:t>
            </a:r>
          </a:p>
        </p:txBody>
      </p:sp>
      <p:sp>
        <p:nvSpPr>
          <p:cNvPr id="7" name="عنصر نائب للمحتوى 2"/>
          <p:cNvSpPr txBox="1">
            <a:spLocks/>
          </p:cNvSpPr>
          <p:nvPr/>
        </p:nvSpPr>
        <p:spPr>
          <a:xfrm>
            <a:off x="2592925" y="4290198"/>
            <a:ext cx="9470516" cy="998027"/>
          </a:xfrm>
          <a:prstGeom prst="rect">
            <a:avLst/>
          </a:prstGeom>
        </p:spPr>
        <p:txBody>
          <a:bodyPr vert="horz" lIns="91440" tIns="45720" rIns="91440" bIns="45720" rtlCol="0">
            <a:no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r>
              <a:rPr lang="en-US" sz="2400" dirty="0" smtClean="0"/>
              <a:t>Adolescents from across the world face mental challenges due to COVID-19.</a:t>
            </a:r>
          </a:p>
        </p:txBody>
      </p:sp>
    </p:spTree>
    <p:custDataLst>
      <p:tags r:id="rId1"/>
    </p:custDataLst>
    <p:extLst>
      <p:ext uri="{BB962C8B-B14F-4D97-AF65-F5344CB8AC3E}">
        <p14:creationId xmlns:p14="http://schemas.microsoft.com/office/powerpoint/2010/main" val="3544113667"/>
      </p:ext>
    </p:extLst>
  </p:cSld>
  <p:clrMapOvr>
    <a:masterClrMapping/>
  </p:clrMapOvr>
  <p:transition spd="slow" advTm="46191">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3.1|6.2|6.9|2.7|3.9|0.5"/>
</p:tagLst>
</file>

<file path=ppt/tags/tag2.xml><?xml version="1.0" encoding="utf-8"?>
<p:tagLst xmlns:a="http://schemas.openxmlformats.org/drawingml/2006/main" xmlns:r="http://schemas.openxmlformats.org/officeDocument/2006/relationships" xmlns:p="http://schemas.openxmlformats.org/presentationml/2006/main">
  <p:tag name="TIMING" val="|0.3|0.5|40.6"/>
</p:tagLst>
</file>

<file path=ppt/tags/tag3.xml><?xml version="1.0" encoding="utf-8"?>
<p:tagLst xmlns:a="http://schemas.openxmlformats.org/drawingml/2006/main" xmlns:r="http://schemas.openxmlformats.org/officeDocument/2006/relationships" xmlns:p="http://schemas.openxmlformats.org/presentationml/2006/main">
  <p:tag name="TIMING" val="|2|0.8"/>
</p:tagLst>
</file>

<file path=ppt/tags/tag4.xml><?xml version="1.0" encoding="utf-8"?>
<p:tagLst xmlns:a="http://schemas.openxmlformats.org/drawingml/2006/main" xmlns:r="http://schemas.openxmlformats.org/officeDocument/2006/relationships" xmlns:p="http://schemas.openxmlformats.org/presentationml/2006/main">
  <p:tag name="TIMING" val="|2.5"/>
</p:tagLst>
</file>

<file path=ppt/tags/tag5.xml><?xml version="1.0" encoding="utf-8"?>
<p:tagLst xmlns:a="http://schemas.openxmlformats.org/drawingml/2006/main" xmlns:r="http://schemas.openxmlformats.org/officeDocument/2006/relationships" xmlns:p="http://schemas.openxmlformats.org/presentationml/2006/main">
  <p:tag name="TIMING" val="|22.7"/>
</p:tagLst>
</file>

<file path=ppt/tags/tag6.xml><?xml version="1.0" encoding="utf-8"?>
<p:tagLst xmlns:a="http://schemas.openxmlformats.org/drawingml/2006/main" xmlns:r="http://schemas.openxmlformats.org/officeDocument/2006/relationships" xmlns:p="http://schemas.openxmlformats.org/presentationml/2006/main">
  <p:tag name="TIMING" val="|15.3|2.7|1.4"/>
</p:tagLst>
</file>

<file path=ppt/tags/tag7.xml><?xml version="1.0" encoding="utf-8"?>
<p:tagLst xmlns:a="http://schemas.openxmlformats.org/drawingml/2006/main" xmlns:r="http://schemas.openxmlformats.org/officeDocument/2006/relationships" xmlns:p="http://schemas.openxmlformats.org/presentationml/2006/main">
  <p:tag name="TIMING" val="|0.8|0.8|1"/>
</p:tagLst>
</file>

<file path=ppt/tags/tag8.xml><?xml version="1.0" encoding="utf-8"?>
<p:tagLst xmlns:a="http://schemas.openxmlformats.org/drawingml/2006/main" xmlns:r="http://schemas.openxmlformats.org/officeDocument/2006/relationships" xmlns:p="http://schemas.openxmlformats.org/presentationml/2006/main">
  <p:tag name="TIMING" val="|0.2|0.9|1.3"/>
</p:tagLst>
</file>

<file path=ppt/theme/theme1.xml><?xml version="1.0" encoding="utf-8"?>
<a:theme xmlns:a="http://schemas.openxmlformats.org/drawingml/2006/main" name="Wisp">
  <a:themeElements>
    <a:clrScheme name="أزرق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938</TotalTime>
  <Words>618</Words>
  <Application>Microsoft Office PowerPoint</Application>
  <PresentationFormat>ملء الشاشة</PresentationFormat>
  <Paragraphs>72</Paragraphs>
  <Slides>12</Slides>
  <Notes>8</Notes>
  <HiddenSlides>0</HiddenSlides>
  <MMClips>0</MMClips>
  <ScaleCrop>false</ScaleCrop>
  <HeadingPairs>
    <vt:vector size="6" baseType="variant">
      <vt:variant>
        <vt:lpstr>الخطوط المستخدمة</vt:lpstr>
      </vt:variant>
      <vt:variant>
        <vt:i4>8</vt:i4>
      </vt:variant>
      <vt:variant>
        <vt:lpstr>نسق</vt:lpstr>
      </vt:variant>
      <vt:variant>
        <vt:i4>1</vt:i4>
      </vt:variant>
      <vt:variant>
        <vt:lpstr>عناوين الشرائح</vt:lpstr>
      </vt:variant>
      <vt:variant>
        <vt:i4>12</vt:i4>
      </vt:variant>
    </vt:vector>
  </HeadingPairs>
  <TitlesOfParts>
    <vt:vector size="21" baseType="lpstr">
      <vt:lpstr>Arial</vt:lpstr>
      <vt:lpstr>Calibri</vt:lpstr>
      <vt:lpstr>Century Gothic</vt:lpstr>
      <vt:lpstr>DecoType Naskh</vt:lpstr>
      <vt:lpstr>PT Bold Heading</vt:lpstr>
      <vt:lpstr>Tahoma</vt:lpstr>
      <vt:lpstr>Wingdings</vt:lpstr>
      <vt:lpstr>Wingdings 3</vt:lpstr>
      <vt:lpstr>Wisp</vt:lpstr>
      <vt:lpstr>الجامعـــة الليبيـــة الدوليــــة للعلـــوم الطبيــــة</vt:lpstr>
      <vt:lpstr>Objectives :</vt:lpstr>
      <vt:lpstr>Definition:</vt:lpstr>
      <vt:lpstr>Effect of COVID-19 on Mental Health</vt:lpstr>
      <vt:lpstr>عرض تقديمي في PowerPoint</vt:lpstr>
      <vt:lpstr>عرض تقديمي في PowerPoint</vt:lpstr>
      <vt:lpstr>Research Study – Social Distancing</vt:lpstr>
      <vt:lpstr>Recommendations</vt:lpstr>
      <vt:lpstr>Conclusion</vt:lpstr>
      <vt:lpstr>عرض تقديمي في PowerPoint</vt:lpstr>
      <vt:lpstr> Thank You…</vt:lpstr>
      <vt:lpstr>References:</vt:lpstr>
    </vt:vector>
  </TitlesOfParts>
  <Company>SACC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الجامعة الليبية الدولية للعلوم الطبية</dc:title>
  <dc:creator>Rania boujalawi</dc:creator>
  <cp:lastModifiedBy>Rania boujalawi</cp:lastModifiedBy>
  <cp:revision>164</cp:revision>
  <dcterms:created xsi:type="dcterms:W3CDTF">2022-05-11T17:26:52Z</dcterms:created>
  <dcterms:modified xsi:type="dcterms:W3CDTF">2022-06-04T11:56:15Z</dcterms:modified>
</cp:coreProperties>
</file>