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97" r:id="rId6"/>
    <p:sldId id="260" r:id="rId7"/>
    <p:sldId id="261" r:id="rId8"/>
    <p:sldId id="262" r:id="rId9"/>
    <p:sldId id="295" r:id="rId10"/>
    <p:sldId id="263" r:id="rId11"/>
    <p:sldId id="274" r:id="rId12"/>
    <p:sldId id="271" r:id="rId13"/>
    <p:sldId id="269" r:id="rId14"/>
    <p:sldId id="272" r:id="rId15"/>
    <p:sldId id="264" r:id="rId16"/>
    <p:sldId id="273" r:id="rId17"/>
    <p:sldId id="267" r:id="rId18"/>
    <p:sldId id="265" r:id="rId19"/>
    <p:sldId id="275" r:id="rId20"/>
    <p:sldId id="277" r:id="rId21"/>
    <p:sldId id="308" r:id="rId22"/>
    <p:sldId id="309" r:id="rId23"/>
    <p:sldId id="305" r:id="rId24"/>
    <p:sldId id="306" r:id="rId25"/>
    <p:sldId id="307" r:id="rId26"/>
    <p:sldId id="278" r:id="rId27"/>
    <p:sldId id="279" r:id="rId28"/>
    <p:sldId id="285" r:id="rId29"/>
    <p:sldId id="286" r:id="rId30"/>
    <p:sldId id="287" r:id="rId31"/>
    <p:sldId id="280" r:id="rId32"/>
    <p:sldId id="288" r:id="rId33"/>
    <p:sldId id="289" r:id="rId34"/>
    <p:sldId id="290" r:id="rId35"/>
    <p:sldId id="281" r:id="rId36"/>
    <p:sldId id="296" r:id="rId37"/>
    <p:sldId id="294" r:id="rId38"/>
    <p:sldId id="282" r:id="rId39"/>
    <p:sldId id="292" r:id="rId40"/>
    <p:sldId id="310" r:id="rId41"/>
    <p:sldId id="299" r:id="rId42"/>
    <p:sldId id="300" r:id="rId43"/>
    <p:sldId id="301" r:id="rId44"/>
    <p:sldId id="303" r:id="rId45"/>
    <p:sldId id="304" r:id="rId46"/>
    <p:sldId id="298" r:id="rId47"/>
  </p:sldIdLst>
  <p:sldSz cx="9144000" cy="6858000" type="screen4x3"/>
  <p:notesSz cx="6858000" cy="9144000"/>
  <p:defaultTextStyle>
    <a:defPPr>
      <a:defRPr lang="ar-LY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F46DEB9-5D5F-4690-84A3-D5E4931CD252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93496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6DEB9-5D5F-4690-84A3-D5E4931CD252}" type="slidenum">
              <a:rPr lang="ar-LY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574E00-ACBD-4749-8767-970FD6D15DF3}" type="slidenum">
              <a:rPr lang="ar-LY">
                <a:latin typeface="Arial" charset="0"/>
                <a:cs typeface="Arial" charset="0"/>
              </a:rPr>
              <a:pPr/>
              <a:t>12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EC5E37-DBC3-4FA7-A431-355E64B294F9}" type="slidenum">
              <a:rPr lang="ar-LY">
                <a:latin typeface="Arial" charset="0"/>
                <a:cs typeface="Arial" charset="0"/>
              </a:rPr>
              <a:pPr/>
              <a:t>13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7DFA22-6640-463C-BBB5-7C153C10ED37}" type="slidenum">
              <a:rPr lang="ar-LY">
                <a:latin typeface="Arial" charset="0"/>
                <a:cs typeface="Arial" charset="0"/>
              </a:rPr>
              <a:pPr/>
              <a:t>20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0B0232-0AB1-4916-A355-9457A56581BC}" type="slidenum">
              <a:rPr lang="ar-LY">
                <a:latin typeface="Arial" charset="0"/>
                <a:cs typeface="Arial" charset="0"/>
              </a:rPr>
              <a:pPr/>
              <a:t>28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F3A52F-2073-4005-A2C3-9A935BFB44F4}" type="slidenum">
              <a:rPr lang="ar-LY">
                <a:latin typeface="Arial" charset="0"/>
                <a:cs typeface="Arial" charset="0"/>
              </a:rPr>
              <a:pPr/>
              <a:t>30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C7D0D-3690-4072-B70A-E71F6DD7F663}" type="slidenum">
              <a:rPr lang="ar-LY">
                <a:latin typeface="Arial" charset="0"/>
                <a:cs typeface="Arial" charset="0"/>
              </a:rPr>
              <a:pPr/>
              <a:t>39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 sz="2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 sz="2400">
                <a:latin typeface="Times New Roman" pitchFamily="18" charset="0"/>
                <a:cs typeface="Arial" pitchFamily="34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5D77F8BB-7937-474C-9C90-1B122248AB8D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DE17B-C343-4DB2-B161-EF592C60F4AC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655C4-E8B0-4AA5-83E8-9A5A1C908DFC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44B0F-B443-4602-808A-D5074E90FA84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89F55-B692-46B0-887B-036A4D4C8317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774C4-4970-4C3A-B420-683B07EEB891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849A0-B000-4AB3-A4BC-4C545D617A25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19690-3316-48AE-B8A1-ABAC77BB499E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F2912-40C7-481C-B433-C0632003A45F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66752-BAE6-4941-8ED0-1898AE32CE56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9938D-D36C-428D-915C-BB87C8CA70B0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06F82-668C-472C-AB28-50DBD93C225D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60A0C-54AD-4D3D-AA03-B128DEBD473E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2296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10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0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297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10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0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29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B15D3D-CEFF-4EDE-81F0-07982B31DC27}" type="slidenum">
              <a:rPr lang="ar-LY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TRAUMATIC HEAD INJURY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Dr. Abdalla Benehmaid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 SKULL FRACTURES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algn="l" rtl="0" eaLnBrk="1" hangingPunct="1">
              <a:buFontTx/>
              <a:buNone/>
            </a:pPr>
            <a:r>
              <a:rPr lang="en-US" dirty="0" smtClean="0"/>
              <a:t>Simple/linear</a:t>
            </a:r>
          </a:p>
          <a:p>
            <a:pPr lvl="1" algn="l" rtl="0" eaLnBrk="1" hangingPunct="1">
              <a:buFontTx/>
              <a:buNone/>
            </a:pPr>
            <a:r>
              <a:rPr lang="en-US" dirty="0" smtClean="0"/>
              <a:t>Depressed / blow out fracture</a:t>
            </a:r>
          </a:p>
          <a:p>
            <a:pPr lvl="1" algn="l" rtl="0" eaLnBrk="1" hangingPunct="1">
              <a:buFontTx/>
              <a:buNone/>
            </a:pPr>
            <a:r>
              <a:rPr lang="en-US" dirty="0" smtClean="0"/>
              <a:t>Skull base fracture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نسخة عن head laceration14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77400" cy="698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00200" y="1455738"/>
          <a:ext cx="5681663" cy="4508500"/>
        </p:xfrm>
        <a:graphic>
          <a:graphicData uri="http://schemas.openxmlformats.org/presentationml/2006/ole">
            <p:oleObj spid="_x0000_s1027" name="Photo Editor Photo" r:id="rId4" imgW="2676899" imgH="212381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828800" y="692150"/>
          <a:ext cx="5486400" cy="5473700"/>
        </p:xfrm>
        <a:graphic>
          <a:graphicData uri="http://schemas.openxmlformats.org/presentationml/2006/ole">
            <p:oleObj spid="_x0000_s2051" name="Photo Editor Photo" r:id="rId4" imgW="3809524" imgH="380100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2209800" y="685800"/>
          <a:ext cx="4762500" cy="5553075"/>
        </p:xfrm>
        <a:graphic>
          <a:graphicData uri="http://schemas.openxmlformats.org/presentationml/2006/ole">
            <p:oleObj spid="_x0000_s3075" name="Photo Editor Photo" r:id="rId3" imgW="4761905" imgH="555238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752600" y="381000"/>
          <a:ext cx="5243513" cy="5638800"/>
        </p:xfrm>
        <a:graphic>
          <a:graphicData uri="http://schemas.openxmlformats.org/presentationml/2006/ole">
            <p:oleObj spid="_x0000_s6147" name="Photo Editor Photo" r:id="rId3" imgW="1771429" imgH="190526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2362200" y="1066800"/>
          <a:ext cx="4240213" cy="4927600"/>
        </p:xfrm>
        <a:graphic>
          <a:graphicData uri="http://schemas.openxmlformats.org/presentationml/2006/ole">
            <p:oleObj spid="_x0000_s4099" name="Photo Editor Photo" r:id="rId3" imgW="14146600" imgH="1643809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3200400" y="1752600"/>
          <a:ext cx="3189288" cy="3962400"/>
        </p:xfrm>
        <a:graphic>
          <a:graphicData uri="http://schemas.openxmlformats.org/presentationml/2006/ole">
            <p:oleObj spid="_x0000_s5123" name="Photo Editor Photo" r:id="rId3" imgW="980952" imgH="121937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717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822575" y="2362200"/>
          <a:ext cx="3724275" cy="3724275"/>
        </p:xfrm>
        <a:graphic>
          <a:graphicData uri="http://schemas.openxmlformats.org/presentationml/2006/ole">
            <p:oleObj spid="_x0000_s7171" name="Photo Editor Photo" r:id="rId3" imgW="4877481" imgH="487748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2589213"/>
            <a:ext cx="435610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Signs of skull base fracture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349500"/>
            <a:ext cx="3770313" cy="3724275"/>
          </a:xfrm>
        </p:spPr>
        <p:txBody>
          <a:bodyPr/>
          <a:lstStyle/>
          <a:p>
            <a:pPr algn="l" rtl="0" eaLnBrk="1" hangingPunct="1"/>
            <a:r>
              <a:rPr lang="en-US" sz="2400" dirty="0" err="1" smtClean="0">
                <a:solidFill>
                  <a:srgbClr val="FF0000"/>
                </a:solidFill>
              </a:rPr>
              <a:t>Peri</a:t>
            </a:r>
            <a:r>
              <a:rPr lang="en-US" sz="2400" dirty="0" smtClean="0">
                <a:solidFill>
                  <a:srgbClr val="FF0000"/>
                </a:solidFill>
              </a:rPr>
              <a:t> orbital hematoma</a:t>
            </a:r>
          </a:p>
          <a:p>
            <a:pPr algn="l" rtl="0" eaLnBrk="1" hangingPunct="1"/>
            <a:r>
              <a:rPr lang="en-US" sz="2400" dirty="0" smtClean="0">
                <a:solidFill>
                  <a:srgbClr val="FF0000"/>
                </a:solidFill>
              </a:rPr>
              <a:t>Black eye</a:t>
            </a:r>
          </a:p>
          <a:p>
            <a:pPr algn="l" rtl="0" eaLnBrk="1" hangingPunct="1"/>
            <a:r>
              <a:rPr lang="en-US" sz="2400" dirty="0" smtClean="0">
                <a:solidFill>
                  <a:srgbClr val="FF0000"/>
                </a:solidFill>
              </a:rPr>
              <a:t>Panda eye</a:t>
            </a:r>
          </a:p>
          <a:p>
            <a:pPr algn="l" rtl="0" eaLnBrk="1" hangingPunct="1"/>
            <a:r>
              <a:rPr lang="en-US" sz="2400" dirty="0" smtClean="0"/>
              <a:t>If bilateral Raccoon’s eye</a:t>
            </a:r>
          </a:p>
          <a:p>
            <a:pPr algn="l" rtl="0" eaLnBrk="1" hangingPunct="1"/>
            <a:r>
              <a:rPr lang="en-US" sz="2400" dirty="0" err="1" smtClean="0"/>
              <a:t>Otorrhea</a:t>
            </a:r>
            <a:endParaRPr lang="en-US" sz="2400" dirty="0" smtClean="0"/>
          </a:p>
          <a:p>
            <a:pPr algn="l" rtl="0" eaLnBrk="1" hangingPunct="1"/>
            <a:r>
              <a:rPr lang="en-US" sz="2400" dirty="0" err="1" smtClean="0"/>
              <a:t>Rhinorrhea</a:t>
            </a:r>
            <a:r>
              <a:rPr lang="en-US" sz="2400" dirty="0" smtClean="0"/>
              <a:t> 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en-US" sz="2000" smtClean="0"/>
          </a:p>
        </p:txBody>
      </p:sp>
      <p:sp>
        <p:nvSpPr>
          <p:cNvPr id="23558" name="Rectangle 8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0" eaLnBrk="1" hangingPunct="1"/>
            <a:r>
              <a:rPr lang="en-US" smtClean="0"/>
              <a:t>TYPES OF HEAD INJURY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Congenital: before or during birth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Acquired: After birth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	traumatic: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		Open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		Closed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	non traumatic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204864"/>
            <a:ext cx="4572000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Oval 4"/>
          <p:cNvSpPr>
            <a:spLocks noChangeArrowheads="1"/>
          </p:cNvSpPr>
          <p:nvPr/>
        </p:nvSpPr>
        <p:spPr bwMode="auto">
          <a:xfrm>
            <a:off x="6516216" y="4293096"/>
            <a:ext cx="1295400" cy="13716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 eaLnBrk="1" hangingPunct="1"/>
            <a:r>
              <a:rPr lang="en-US" sz="2400" dirty="0" smtClean="0"/>
              <a:t>Battle’s sign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Bing bong fracture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Depressed skull fracture of infant.</a:t>
            </a:r>
          </a:p>
          <a:p>
            <a:pPr algn="l" rtl="0"/>
            <a:r>
              <a:rPr lang="en-US" dirty="0" smtClean="0"/>
              <a:t>Birth trauma or postnatal blunt traumas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431650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19" name="Picture 3" descr="C:\Users\IT\Desktop\Glickman-case001-pingpongskullfractur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990600"/>
            <a:ext cx="4305300" cy="430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Treatment of depressed fracture</a:t>
            </a:r>
          </a:p>
          <a:p>
            <a:pPr algn="l" rtl="0"/>
            <a:r>
              <a:rPr lang="en-US" dirty="0" smtClean="0"/>
              <a:t>Surgical treatment if compressing underlying brain</a:t>
            </a:r>
          </a:p>
          <a:p>
            <a:pPr lvl="1" algn="l" rtl="0"/>
            <a:r>
              <a:rPr lang="en-US" dirty="0" smtClean="0"/>
              <a:t>Elevation</a:t>
            </a:r>
          </a:p>
          <a:p>
            <a:pPr lvl="1" algn="l" rtl="0"/>
            <a:r>
              <a:rPr lang="en-US" dirty="0" smtClean="0"/>
              <a:t>Craniotomy and reconstruction</a:t>
            </a:r>
          </a:p>
          <a:p>
            <a:pPr lvl="1" algn="l" rtl="0"/>
            <a:r>
              <a:rPr lang="en-US" dirty="0" smtClean="0"/>
              <a:t>Debridement</a:t>
            </a:r>
          </a:p>
          <a:p>
            <a:pPr lvl="1" algn="l" rtl="0"/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8370" name="Picture 2" descr="C:\Users\Abdo\Desktop\medcal\received_m_mid_1411821562293_6273e227736f4ed085_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628800"/>
            <a:ext cx="2373468" cy="2520280"/>
          </a:xfrm>
          <a:prstGeom prst="rect">
            <a:avLst/>
          </a:prstGeom>
          <a:noFill/>
        </p:spPr>
      </p:pic>
      <p:pic>
        <p:nvPicPr>
          <p:cNvPr id="58371" name="Picture 3" descr="C:\Users\Abdo\Desktop\medcal\received_m_mid_1411821551443_857d54e01b525a4a66_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700808"/>
            <a:ext cx="2395175" cy="2664296"/>
          </a:xfrm>
          <a:prstGeom prst="rect">
            <a:avLst/>
          </a:prstGeom>
          <a:noFill/>
        </p:spPr>
      </p:pic>
      <p:pic>
        <p:nvPicPr>
          <p:cNvPr id="58372" name="Picture 4" descr="C:\Users\Abdo\Desktop\medcal\received_m_mid_1411821501274_1061e6f37cedb10506_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628800"/>
            <a:ext cx="2609850" cy="2686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9394" name="Picture 2" descr="C:\Users\Abdo\Desktop\medcal\received_m_mid_1411821523379_d5d13fc3ee3ae59570_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72816"/>
            <a:ext cx="3366133" cy="3339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Intracranial hemorrhage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Epidural hematoma</a:t>
            </a:r>
          </a:p>
          <a:p>
            <a:pPr algn="l" rtl="0" eaLnBrk="1" hangingPunct="1"/>
            <a:r>
              <a:rPr lang="en-US" dirty="0" smtClean="0"/>
              <a:t>Subdural hematoma</a:t>
            </a:r>
          </a:p>
          <a:p>
            <a:pPr algn="l" rtl="0" eaLnBrk="1" hangingPunct="1"/>
            <a:r>
              <a:rPr lang="en-US" dirty="0" err="1" smtClean="0"/>
              <a:t>Subarachoid</a:t>
            </a:r>
            <a:r>
              <a:rPr lang="en-US" dirty="0" smtClean="0"/>
              <a:t> hemorrhage</a:t>
            </a:r>
          </a:p>
          <a:p>
            <a:pPr algn="l" rtl="0" eaLnBrk="1" hangingPunct="1"/>
            <a:r>
              <a:rPr lang="en-US" dirty="0" err="1" smtClean="0"/>
              <a:t>Intracerebral</a:t>
            </a:r>
            <a:r>
              <a:rPr lang="en-US" dirty="0" smtClean="0"/>
              <a:t> hemorrhage</a:t>
            </a:r>
          </a:p>
          <a:p>
            <a:pPr algn="l" rtl="0" eaLnBrk="1" hangingPunct="1"/>
            <a:r>
              <a:rPr lang="en-US" dirty="0" err="1" smtClean="0"/>
              <a:t>Intraventricular</a:t>
            </a:r>
            <a:r>
              <a:rPr lang="en-US" dirty="0" smtClean="0"/>
              <a:t> hemorrhage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EDH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Acute</a:t>
            </a:r>
          </a:p>
          <a:p>
            <a:pPr algn="l" rtl="0" eaLnBrk="1" hangingPunct="1"/>
            <a:r>
              <a:rPr lang="en-US" dirty="0" smtClean="0"/>
              <a:t>Usually arterial</a:t>
            </a:r>
          </a:p>
          <a:p>
            <a:pPr algn="l" rtl="0" eaLnBrk="1" hangingPunct="1"/>
            <a:r>
              <a:rPr lang="en-US" dirty="0" smtClean="0"/>
              <a:t>Biconvex or lens shaped</a:t>
            </a:r>
          </a:p>
          <a:p>
            <a:pPr algn="l" rtl="0" eaLnBrk="1" hangingPunct="1"/>
            <a:r>
              <a:rPr lang="en-US" dirty="0" smtClean="0"/>
              <a:t>Not </a:t>
            </a:r>
            <a:r>
              <a:rPr lang="en-US" smtClean="0"/>
              <a:t>crossing sutures</a:t>
            </a:r>
            <a:endParaRPr lang="en-US" dirty="0" smtClean="0"/>
          </a:p>
          <a:p>
            <a:pPr algn="l" rtl="0" eaLnBrk="1" hangingPunct="1"/>
            <a:r>
              <a:rPr lang="en-US" dirty="0" smtClean="0"/>
              <a:t>Operate if &gt; 1cm thickness, &gt; thickness of skull, radiological evidence of compression on brain tissue.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362200" y="914400"/>
          <a:ext cx="4451350" cy="5205413"/>
        </p:xfrm>
        <a:graphic>
          <a:graphicData uri="http://schemas.openxmlformats.org/presentationml/2006/ole">
            <p:oleObj spid="_x0000_s8195" name="Photo Editor Photo" r:id="rId4" imgW="3428571" imgH="400952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Operated by craniotomy, evacuation of the EDH, and hitching of the </a:t>
            </a:r>
            <a:r>
              <a:rPr lang="en-US" dirty="0" err="1" smtClean="0"/>
              <a:t>dural</a:t>
            </a:r>
            <a:r>
              <a:rPr lang="en-US" dirty="0" smtClean="0"/>
              <a:t> edges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Lucid interval.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Traumatic brain injury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Sudden damage to the brain tissues due to an external force.</a:t>
            </a:r>
          </a:p>
          <a:p>
            <a:pPr algn="l" rtl="0" eaLnBrk="1" hangingPunct="1"/>
            <a:r>
              <a:rPr lang="en-US" smtClean="0"/>
              <a:t>Two types</a:t>
            </a:r>
          </a:p>
          <a:p>
            <a:pPr lvl="1" algn="l" rtl="0" eaLnBrk="1" hangingPunct="1"/>
            <a:r>
              <a:rPr lang="en-US" smtClean="0"/>
              <a:t>Closed: head is forcibly collides with a solid object without penetration of the skull.</a:t>
            </a:r>
          </a:p>
          <a:p>
            <a:pPr lvl="1" algn="l" rtl="0" eaLnBrk="1" hangingPunct="1"/>
            <a:r>
              <a:rPr lang="en-US" smtClean="0"/>
              <a:t>Open: when an object (eg a bullet) fracture a skull, enters the brain and rips the brain tissue in its path.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2209800" y="1219200"/>
          <a:ext cx="5010150" cy="4757738"/>
        </p:xfrm>
        <a:graphic>
          <a:graphicData uri="http://schemas.openxmlformats.org/presentationml/2006/ole">
            <p:oleObj spid="_x0000_s9219" name="Photo Editor Photo" r:id="rId4" imgW="3772427" imgH="358095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Acute SDH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Usually venous</a:t>
            </a:r>
          </a:p>
          <a:p>
            <a:pPr algn="l" rtl="0" eaLnBrk="1" hangingPunct="1"/>
            <a:r>
              <a:rPr lang="en-US" dirty="0" smtClean="0"/>
              <a:t>More diffuse than EDH</a:t>
            </a:r>
          </a:p>
          <a:p>
            <a:pPr algn="l" rtl="0" eaLnBrk="1" hangingPunct="1"/>
            <a:r>
              <a:rPr lang="en-US" dirty="0" smtClean="0"/>
              <a:t>Crescent shaped</a:t>
            </a:r>
          </a:p>
          <a:p>
            <a:pPr algn="l" rtl="0" eaLnBrk="1" hangingPunct="1"/>
            <a:r>
              <a:rPr lang="en-US" dirty="0" smtClean="0"/>
              <a:t>Cross sutures</a:t>
            </a:r>
          </a:p>
          <a:p>
            <a:pPr algn="l" rtl="0" eaLnBrk="1" hangingPunct="1"/>
            <a:r>
              <a:rPr lang="en-US" dirty="0" smtClean="0"/>
              <a:t>Poor prognosis </a:t>
            </a:r>
            <a:r>
              <a:rPr lang="en-US" dirty="0" smtClean="0"/>
              <a:t>compared to </a:t>
            </a:r>
            <a:r>
              <a:rPr lang="en-US" dirty="0" smtClean="0"/>
              <a:t>EDH</a:t>
            </a:r>
          </a:p>
          <a:p>
            <a:pPr algn="l" rtl="0" eaLnBrk="1" hangingPunct="1"/>
            <a:r>
              <a:rPr lang="en-US" dirty="0" smtClean="0"/>
              <a:t>Needs more aggressive management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765175"/>
            <a:ext cx="4621213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Operated by </a:t>
            </a:r>
            <a:r>
              <a:rPr lang="en-US" dirty="0" err="1" smtClean="0"/>
              <a:t>hemicraniectomy</a:t>
            </a:r>
            <a:r>
              <a:rPr lang="en-US" dirty="0" smtClean="0"/>
              <a:t> and </a:t>
            </a:r>
            <a:r>
              <a:rPr lang="en-US" dirty="0" err="1" smtClean="0"/>
              <a:t>dural</a:t>
            </a:r>
            <a:r>
              <a:rPr lang="en-US" dirty="0" smtClean="0"/>
              <a:t> widening procedure.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0" y="838200"/>
          <a:ext cx="4451350" cy="5205413"/>
        </p:xfrm>
        <a:graphic>
          <a:graphicData uri="http://schemas.openxmlformats.org/presentationml/2006/ole">
            <p:oleObj spid="_x0000_s10243" name="Photo Editor Photo" r:id="rId3" imgW="3428571" imgH="4009524" progId="">
              <p:embed/>
            </p:oleObj>
          </a:graphicData>
        </a:graphic>
      </p:graphicFrame>
      <p:pic>
        <p:nvPicPr>
          <p:cNvPr id="10243" name="Picture 4" descr="C:\Users\Abdo\Desktop\downlo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214438"/>
            <a:ext cx="4357687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Chronic SDH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Elderly population</a:t>
            </a:r>
          </a:p>
          <a:p>
            <a:pPr algn="l" rtl="0" eaLnBrk="1" hangingPunct="1"/>
            <a:r>
              <a:rPr lang="en-US" smtClean="0"/>
              <a:t>Mechanism</a:t>
            </a:r>
          </a:p>
          <a:p>
            <a:pPr algn="l" rtl="0" eaLnBrk="1" hangingPunct="1"/>
            <a:r>
              <a:rPr lang="en-US" smtClean="0"/>
              <a:t>Minor trauma</a:t>
            </a:r>
          </a:p>
          <a:p>
            <a:pPr algn="l" rtl="0" eaLnBrk="1" hangingPunct="1"/>
            <a:r>
              <a:rPr lang="en-US" smtClean="0"/>
              <a:t>Good prognosis</a:t>
            </a:r>
          </a:p>
          <a:p>
            <a:pPr algn="l" rtl="0" eaLnBrk="1" hangingPunct="1"/>
            <a:endParaRPr lang="en-US" smtClean="0"/>
          </a:p>
        </p:txBody>
      </p:sp>
      <p:pic>
        <p:nvPicPr>
          <p:cNvPr id="29700" name="Picture 4" descr="C:\Users\Abdo\Desktop\download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1714500"/>
            <a:ext cx="41275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Simple burr holes and drainage.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Subarachniod Hemorrhage</a:t>
            </a:r>
          </a:p>
        </p:txBody>
      </p:sp>
      <p:sp>
        <p:nvSpPr>
          <p:cNvPr id="30723" name="Text Placeholder 10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Presence suggests severity of trauma</a:t>
            </a:r>
          </a:p>
          <a:p>
            <a:pPr algn="l" rtl="0" eaLnBrk="1" hangingPunct="1"/>
            <a:r>
              <a:rPr lang="en-US" dirty="0" smtClean="0"/>
              <a:t>Blood follows </a:t>
            </a:r>
            <a:r>
              <a:rPr lang="en-US" dirty="0" err="1" smtClean="0"/>
              <a:t>sulci</a:t>
            </a:r>
            <a:r>
              <a:rPr lang="en-US" dirty="0" smtClean="0"/>
              <a:t> and fissures</a:t>
            </a:r>
          </a:p>
          <a:p>
            <a:pPr algn="l" rtl="0" eaLnBrk="1" hangingPunct="1"/>
            <a:endParaRPr lang="en-US" dirty="0" smtClean="0"/>
          </a:p>
        </p:txBody>
      </p:sp>
      <p:pic>
        <p:nvPicPr>
          <p:cNvPr id="30724" name="Picture 2" descr="C:\Users\Abdo\Desktop\download (2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81525" y="2786063"/>
            <a:ext cx="4562475" cy="2713037"/>
          </a:xfrm>
          <a:noFill/>
        </p:spPr>
      </p:pic>
      <p:sp>
        <p:nvSpPr>
          <p:cNvPr id="30725" name="Content Placeholder 11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Traumatic ICH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Could be present at time of trauma or presented as delayed ICH hours to days after trauma.</a:t>
            </a:r>
          </a:p>
          <a:p>
            <a:pPr algn="l" rtl="0" eaLnBrk="1" hangingPunct="1"/>
            <a:r>
              <a:rPr lang="en-US" dirty="0" smtClean="0"/>
              <a:t>Patient needs close observation and intensive therapy</a:t>
            </a:r>
          </a:p>
          <a:p>
            <a:pPr algn="l" rtl="0" eaLnBrk="1" hangingPunct="1"/>
            <a:r>
              <a:rPr lang="en-US" dirty="0" smtClean="0"/>
              <a:t>Small without mass effect no surgical intervention </a:t>
            </a:r>
          </a:p>
          <a:p>
            <a:pPr algn="l" rtl="0" eaLnBrk="1" hangingPunct="1"/>
            <a:r>
              <a:rPr lang="en-US" dirty="0" smtClean="0"/>
              <a:t>Large ICH needs evacuation.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916113" y="381000"/>
          <a:ext cx="5178425" cy="5943600"/>
        </p:xfrm>
        <a:graphic>
          <a:graphicData uri="http://schemas.openxmlformats.org/presentationml/2006/ole">
            <p:oleObj spid="_x0000_s11267" name="Photo Editor Photo" r:id="rId4" imgW="2000000" imgH="229523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Two classes of TBI</a:t>
            </a:r>
            <a:br>
              <a:rPr lang="en-US" sz="3200" dirty="0" smtClean="0"/>
            </a:br>
            <a:endParaRPr lang="en-US" sz="3200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 eaLnBrk="1" hangingPunct="1"/>
            <a:r>
              <a:rPr lang="en-US" sz="2400" dirty="0" smtClean="0"/>
              <a:t>Primary</a:t>
            </a:r>
          </a:p>
          <a:p>
            <a:pPr algn="l" rtl="0" eaLnBrk="1" hangingPunct="1"/>
            <a:r>
              <a:rPr lang="en-US" sz="2400" dirty="0" smtClean="0"/>
              <a:t>At the time of impact</a:t>
            </a:r>
          </a:p>
          <a:p>
            <a:pPr lvl="1" algn="l" rtl="0" eaLnBrk="1" hangingPunct="1"/>
            <a:r>
              <a:rPr lang="en-US" sz="2000" dirty="0" smtClean="0"/>
              <a:t>Skull fracture</a:t>
            </a:r>
          </a:p>
          <a:p>
            <a:pPr lvl="1" algn="l" rtl="0" eaLnBrk="1" hangingPunct="1"/>
            <a:r>
              <a:rPr lang="en-US" sz="2000" dirty="0" smtClean="0"/>
              <a:t>Brain contusion</a:t>
            </a:r>
          </a:p>
          <a:p>
            <a:pPr lvl="1" algn="l" rtl="0" eaLnBrk="1" hangingPunct="1"/>
            <a:r>
              <a:rPr lang="en-US" sz="2000" dirty="0" smtClean="0"/>
              <a:t>ICH</a:t>
            </a:r>
          </a:p>
          <a:p>
            <a:pPr lvl="1" algn="l" rtl="0" eaLnBrk="1" hangingPunct="1"/>
            <a:r>
              <a:rPr lang="en-US" sz="2000" dirty="0" smtClean="0"/>
              <a:t>DAI</a:t>
            </a:r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l" rtl="0" eaLnBrk="1" hangingPunct="1"/>
            <a:r>
              <a:rPr lang="en-US" sz="2400" dirty="0" smtClean="0"/>
              <a:t>Secondary</a:t>
            </a:r>
          </a:p>
          <a:p>
            <a:pPr algn="l" rtl="0" eaLnBrk="1" hangingPunct="1"/>
            <a:r>
              <a:rPr lang="en-US" sz="2400" dirty="0" smtClean="0"/>
              <a:t>Minutes to days</a:t>
            </a:r>
          </a:p>
          <a:p>
            <a:pPr lvl="1" algn="l" rtl="0" eaLnBrk="1" hangingPunct="1"/>
            <a:r>
              <a:rPr lang="en-US" sz="2000" dirty="0" smtClean="0"/>
              <a:t>Brain </a:t>
            </a:r>
            <a:r>
              <a:rPr lang="en-US" sz="2000" dirty="0" err="1" smtClean="0"/>
              <a:t>oedema</a:t>
            </a:r>
            <a:endParaRPr lang="en-US" sz="2000" dirty="0" smtClean="0"/>
          </a:p>
          <a:p>
            <a:pPr lvl="1" algn="l" rtl="0" eaLnBrk="1" hangingPunct="1"/>
            <a:r>
              <a:rPr lang="en-US" sz="2000" dirty="0" smtClean="0"/>
              <a:t>Increased ICP</a:t>
            </a:r>
          </a:p>
          <a:p>
            <a:pPr lvl="1" algn="l" rtl="0" eaLnBrk="1" hangingPunct="1"/>
            <a:r>
              <a:rPr lang="en-US" sz="2000" dirty="0" smtClean="0"/>
              <a:t>Infection</a:t>
            </a:r>
          </a:p>
          <a:p>
            <a:pPr lvl="1" algn="l" rtl="0" eaLnBrk="1" hangingPunct="1"/>
            <a:r>
              <a:rPr lang="en-US" sz="2000" dirty="0" smtClean="0"/>
              <a:t>Epilepsy</a:t>
            </a:r>
          </a:p>
          <a:p>
            <a:pPr lvl="1" algn="l" rtl="0" eaLnBrk="1" hangingPunct="1"/>
            <a:r>
              <a:rPr lang="en-US" sz="2000" dirty="0" smtClean="0"/>
              <a:t>Hypoxemia</a:t>
            </a:r>
          </a:p>
          <a:p>
            <a:pPr lvl="1" algn="l" rtl="0" eaLnBrk="1" hangingPunct="1"/>
            <a:r>
              <a:rPr lang="en-US" sz="2000" dirty="0" smtClean="0"/>
              <a:t>High or low BP</a:t>
            </a:r>
          </a:p>
          <a:p>
            <a:pPr lvl="1" algn="l" rtl="0" eaLnBrk="1" hangingPunct="1"/>
            <a:r>
              <a:rPr lang="en-US" sz="2000" dirty="0" smtClean="0"/>
              <a:t>Brain anoxia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4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err="1" smtClean="0"/>
              <a:t>Intraventricular</a:t>
            </a:r>
            <a:r>
              <a:rPr lang="en-US" dirty="0" smtClean="0"/>
              <a:t> </a:t>
            </a:r>
            <a:r>
              <a:rPr lang="en-US" dirty="0" err="1" smtClean="0"/>
              <a:t>hge</a:t>
            </a:r>
            <a:endParaRPr lang="en-US" dirty="0"/>
          </a:p>
        </p:txBody>
      </p:sp>
      <p:sp>
        <p:nvSpPr>
          <p:cNvPr id="47" name="Text Placeholder 46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Risk for post traumatic hydrocephalus</a:t>
            </a:r>
          </a:p>
          <a:p>
            <a:pPr algn="l" rtl="0"/>
            <a:r>
              <a:rPr lang="en-US" dirty="0" smtClean="0"/>
              <a:t>Treat with external ventricular drain</a:t>
            </a:r>
            <a:endParaRPr lang="en-US" dirty="0"/>
          </a:p>
        </p:txBody>
      </p:sp>
      <p:pic>
        <p:nvPicPr>
          <p:cNvPr id="61524" name="Picture 84" descr="C:\Users\IT\Downloads\intraventricular-haemorrhage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3931" y="2362200"/>
            <a:ext cx="3724275" cy="3724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of TBI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ABC with </a:t>
            </a:r>
          </a:p>
          <a:p>
            <a:pPr algn="l" rtl="0"/>
            <a:r>
              <a:rPr lang="en-US" dirty="0" smtClean="0"/>
              <a:t>spine stabilization (associated spine injury)</a:t>
            </a:r>
          </a:p>
          <a:p>
            <a:pPr algn="l" rtl="0"/>
            <a:r>
              <a:rPr lang="en-US" dirty="0" smtClean="0"/>
              <a:t>Prevent secondary brain injury</a:t>
            </a:r>
          </a:p>
          <a:p>
            <a:pPr lvl="1" algn="l" rtl="0"/>
            <a:r>
              <a:rPr lang="en-US" dirty="0" smtClean="0"/>
              <a:t>Lower high ICP</a:t>
            </a:r>
          </a:p>
          <a:p>
            <a:pPr lvl="1" algn="l" rtl="0"/>
            <a:r>
              <a:rPr lang="en-US" dirty="0" smtClean="0"/>
              <a:t>Replace blood loss and improve oxygenation</a:t>
            </a:r>
          </a:p>
          <a:p>
            <a:pPr lvl="1" algn="l" rtl="0"/>
            <a:r>
              <a:rPr lang="en-US" dirty="0" smtClean="0"/>
              <a:t>IV antibiotics if open TBI</a:t>
            </a:r>
          </a:p>
          <a:p>
            <a:pPr algn="l" rtl="0"/>
            <a:r>
              <a:rPr lang="en-US" dirty="0" smtClean="0"/>
              <a:t>operation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Lowering ICP</a:t>
            </a:r>
          </a:p>
          <a:p>
            <a:pPr lvl="1" algn="l" rtl="0"/>
            <a:r>
              <a:rPr lang="en-US" dirty="0" smtClean="0"/>
              <a:t>Head bed elevation 30 degrees</a:t>
            </a:r>
          </a:p>
          <a:p>
            <a:pPr lvl="1" algn="l" rtl="0"/>
            <a:r>
              <a:rPr lang="en-US" dirty="0" smtClean="0"/>
              <a:t>Remove any neck compression</a:t>
            </a:r>
          </a:p>
          <a:p>
            <a:pPr lvl="1" algn="l" rtl="0"/>
            <a:r>
              <a:rPr lang="en-US" dirty="0" smtClean="0"/>
              <a:t>ICP monitoring</a:t>
            </a:r>
          </a:p>
          <a:p>
            <a:pPr lvl="1" algn="l" rtl="0"/>
            <a:r>
              <a:rPr lang="en-US" dirty="0" err="1" smtClean="0"/>
              <a:t>Mannitol</a:t>
            </a:r>
            <a:r>
              <a:rPr lang="en-US" dirty="0" smtClean="0"/>
              <a:t> or hypertonic saline</a:t>
            </a:r>
          </a:p>
          <a:p>
            <a:pPr lvl="1" algn="l" rtl="0"/>
            <a:r>
              <a:rPr lang="en-US" dirty="0" smtClean="0"/>
              <a:t>GA</a:t>
            </a:r>
          </a:p>
          <a:p>
            <a:pPr lvl="1" algn="l" rtl="0"/>
            <a:r>
              <a:rPr lang="en-US" dirty="0" smtClean="0"/>
              <a:t>Intermittent short hyperventilation</a:t>
            </a:r>
          </a:p>
          <a:p>
            <a:pPr lvl="1" algn="l" rtl="0"/>
            <a:r>
              <a:rPr lang="en-US" dirty="0" smtClean="0"/>
              <a:t>Surgery (</a:t>
            </a:r>
            <a:r>
              <a:rPr lang="en-US" dirty="0" err="1" smtClean="0"/>
              <a:t>hemicraniectomy</a:t>
            </a:r>
            <a:r>
              <a:rPr lang="en-US" dirty="0" smtClean="0"/>
              <a:t>)</a:t>
            </a:r>
          </a:p>
          <a:p>
            <a:pPr lvl="1"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Abdo\Desktop\medcal\received_m_mid_1411821679990_3aa49ea0f550668d09_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168352" cy="5632626"/>
          </a:xfrm>
          <a:prstGeom prst="rect">
            <a:avLst/>
          </a:prstGeom>
          <a:noFill/>
        </p:spPr>
      </p:pic>
      <p:pic>
        <p:nvPicPr>
          <p:cNvPr id="60420" name="Picture 4" descr="C:\Users\Abdo\Desktop\medcal\received_m_mid_1411821580519_9ff9fd064d2ced7b83_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908720"/>
            <a:ext cx="3791123" cy="4381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3" descr="C:\Users\Abdo\Desktop\icp monit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08720"/>
            <a:ext cx="6768752" cy="4606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Aim is to control ICP and not exceeding  20 mm </a:t>
            </a:r>
            <a:r>
              <a:rPr lang="en-US" dirty="0" err="1" smtClean="0"/>
              <a:t>gh</a:t>
            </a:r>
            <a:endParaRPr lang="en-US" dirty="0" smtClean="0"/>
          </a:p>
          <a:p>
            <a:pPr algn="l" rtl="0"/>
            <a:r>
              <a:rPr lang="en-US" dirty="0" smtClean="0"/>
              <a:t>Steroids are obsolete.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Brain edema in TBI is </a:t>
            </a:r>
            <a:r>
              <a:rPr lang="en-US" dirty="0"/>
              <a:t>called Cytotoxic </a:t>
            </a:r>
            <a:r>
              <a:rPr lang="en-US" dirty="0" smtClean="0"/>
              <a:t>edema and is not responding to steroids</a:t>
            </a:r>
          </a:p>
          <a:p>
            <a:pPr algn="l" rtl="0"/>
            <a:r>
              <a:rPr lang="en-US" dirty="0" err="1" smtClean="0"/>
              <a:t>Vasogenic</a:t>
            </a:r>
            <a:r>
              <a:rPr lang="en-US" dirty="0" smtClean="0"/>
              <a:t> brain edema is caused by brain tumors and is well responding to steroids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Severity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Mild: GCS 14-15, headache, amnesia</a:t>
            </a:r>
          </a:p>
          <a:p>
            <a:pPr algn="l" rtl="0" eaLnBrk="1" hangingPunct="1"/>
            <a:r>
              <a:rPr lang="en-US" smtClean="0"/>
              <a:t>Moderate: concussion, amnesia, vomiting, seizures, GCS 9-13</a:t>
            </a:r>
          </a:p>
          <a:p>
            <a:pPr algn="l" rtl="0" eaLnBrk="1" hangingPunct="1"/>
            <a:r>
              <a:rPr lang="en-US" smtClean="0"/>
              <a:t>Severe: GCS 8 or less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Pathophysiology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Scalp laceration           skull fracture     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   heamatoma from torn blood vessels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		scalp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		subgaleal hematoma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		epidural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		subdural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mtClean="0"/>
              <a:t>		intra cerebral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Contusions (bruising) </a:t>
            </a:r>
          </a:p>
          <a:p>
            <a:pPr lvl="1" algn="l" rtl="0" eaLnBrk="1" hangingPunct="1"/>
            <a:r>
              <a:rPr lang="en-US" smtClean="0"/>
              <a:t>At site of impaction (coup)</a:t>
            </a:r>
          </a:p>
          <a:p>
            <a:pPr lvl="1" algn="l" rtl="0" eaLnBrk="1" hangingPunct="1"/>
            <a:r>
              <a:rPr lang="en-US" smtClean="0"/>
              <a:t>Opposite site of the brain (countrecoup)</a:t>
            </a:r>
          </a:p>
          <a:p>
            <a:pPr lvl="1" algn="l" rtl="0" eaLnBrk="1" hangingPunct="1"/>
            <a:endParaRPr lang="en-US" smtClean="0"/>
          </a:p>
          <a:p>
            <a:pPr algn="l" rtl="0" eaLnBrk="1" hangingPunct="1"/>
            <a:r>
              <a:rPr lang="en-US" smtClean="0"/>
              <a:t>Major damage is produced by rotational and lateral motion of the brain within the skull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Abdo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196752"/>
            <a:ext cx="5530250" cy="3761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L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L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385</TotalTime>
  <Words>523</Words>
  <Application>Microsoft Office PowerPoint</Application>
  <PresentationFormat>On-screen Show (4:3)</PresentationFormat>
  <Paragraphs>134</Paragraphs>
  <Slides>46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Capsules</vt:lpstr>
      <vt:lpstr>Photo Editor Photo</vt:lpstr>
      <vt:lpstr>TRAUMATIC HEAD INJURY</vt:lpstr>
      <vt:lpstr>TYPES OF HEAD INJURY</vt:lpstr>
      <vt:lpstr>Traumatic brain injury</vt:lpstr>
      <vt:lpstr>Two classes of TBI </vt:lpstr>
      <vt:lpstr>Slide 5</vt:lpstr>
      <vt:lpstr>Severity</vt:lpstr>
      <vt:lpstr>Pathophysiology</vt:lpstr>
      <vt:lpstr>Slide 8</vt:lpstr>
      <vt:lpstr>Slide 9</vt:lpstr>
      <vt:lpstr> SKULL FRACTURES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Signs of skull base fracture</vt:lpstr>
      <vt:lpstr>Slide 20</vt:lpstr>
      <vt:lpstr>Bing bong fracture</vt:lpstr>
      <vt:lpstr>Slide 22</vt:lpstr>
      <vt:lpstr>Slide 23</vt:lpstr>
      <vt:lpstr>Slide 24</vt:lpstr>
      <vt:lpstr>Slide 25</vt:lpstr>
      <vt:lpstr>Intracranial hemorrhage</vt:lpstr>
      <vt:lpstr>EDH</vt:lpstr>
      <vt:lpstr>Slide 28</vt:lpstr>
      <vt:lpstr>Slide 29</vt:lpstr>
      <vt:lpstr>Slide 30</vt:lpstr>
      <vt:lpstr>Acute SDH</vt:lpstr>
      <vt:lpstr>Slide 32</vt:lpstr>
      <vt:lpstr>Slide 33</vt:lpstr>
      <vt:lpstr>Slide 34</vt:lpstr>
      <vt:lpstr>Chronic SDH</vt:lpstr>
      <vt:lpstr>Slide 36</vt:lpstr>
      <vt:lpstr>Subarachniod Hemorrhage</vt:lpstr>
      <vt:lpstr>Traumatic ICH</vt:lpstr>
      <vt:lpstr>Slide 39</vt:lpstr>
      <vt:lpstr>Intraventricular hge</vt:lpstr>
      <vt:lpstr>Management of TBI</vt:lpstr>
      <vt:lpstr>Slide 42</vt:lpstr>
      <vt:lpstr>Slide 43</vt:lpstr>
      <vt:lpstr>Slide 44</vt:lpstr>
      <vt:lpstr>Slide 45</vt:lpstr>
      <vt:lpstr>THANK YOU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TRAUMATIC HEAD INJURY</dc:title>
  <dc:creator>Abdo</dc:creator>
  <cp:lastModifiedBy>IT</cp:lastModifiedBy>
  <cp:revision>34</cp:revision>
  <dcterms:created xsi:type="dcterms:W3CDTF">2011-03-05T21:29:46Z</dcterms:created>
  <dcterms:modified xsi:type="dcterms:W3CDTF">2018-12-15T08:50:17Z</dcterms:modified>
</cp:coreProperties>
</file>