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3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71BBC-6B75-41D8-9DBB-CBA9CE2EA8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A0252E-6213-460C-9ADA-A51AEF89BB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3FD7A-37C5-4F07-A66D-F22E59CE9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8E392-ABC3-4A64-9519-F671E55D3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29FB0-B68E-4190-8563-515B0EA44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99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2105A-C891-43FC-8037-6EE73C3CB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F68FE9-5E19-4584-A785-0E5E975F1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1108E-0BF4-4298-B639-85AD89CDC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ABD67-D4B0-46A9-A683-138915194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91314-BCC1-42DA-9F41-8BCF07CC5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23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9FEB00-ED90-475A-8738-C9D2EA6DF1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2DEF6C-DCAF-4908-B7EB-DA67DA4BB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4A176-2C8F-4555-B1D5-98AA7BC0D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C8423-7B82-4344-846C-CC6F6B10F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1B3FB-AB27-4844-9DD4-017E63A6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92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0C3D1-1F94-46BD-B24E-23A9925F9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B4FDC-7339-4549-8526-474E724A3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D2D69-B20D-411D-9FC4-8C32DEEA3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B4231-2AA3-4533-8B4F-E4636547B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1977B3-B806-43A9-9908-0DE346D45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328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6AB19-084F-408C-B110-657D0169B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334959-6628-4CA0-B688-6F1A17516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792DD-EC0B-419A-B45C-BA0E35C7E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0811E-78CD-48A7-B3B6-9CFF9C234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2A675-7ECB-43E6-AD4E-EA28924D7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202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48A9C-E125-4D6C-8AB0-2CB666F2E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367731-02A2-4AE6-A572-CC09974FC8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1392D-8044-4E34-953C-2A87687F3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622FD-AA07-4E1B-9E39-0129BE2F3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C18ED6-2693-4E88-98F0-16D9EA592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936A9B-CF95-4455-B1FE-02D401B41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662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9C6C8-703E-4731-B063-05F202D74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8A933C-E533-4723-8E52-21407F8AA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4EBEEB-B271-4B96-86E1-FE8749A41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F681E6-DF5E-4B2B-BCEF-8995F4004B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2C552E-B00A-42F6-9687-74E31DF2D4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7B0FB6-6946-4116-BDE9-D3D850B3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29C53B-B5AE-4799-A4B5-AF5308843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C6ECC7-B249-47EA-ABC8-8F8FA4B15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401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723CA-4B44-43EA-815D-003419741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9DD81C-465C-4D77-817F-FC71B9790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333BB-AC00-4319-87D6-10B98F57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1AC10A-9FBC-4265-9395-0C412FAB6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35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82D0A4-EC24-4E48-8B93-6226E08AC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F7B832-AD34-4225-917B-F5C2FF5A0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E2897-7211-47BB-AB7C-4D9CBDFA1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319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8AC67-64DF-4140-BA92-369706D21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A70CE-FED0-4ED0-B6A4-857550CD4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4A91A1-4A39-4081-96A1-1801026E5D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A47F64-A84B-485D-B918-423216381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687E09-489E-44E1-8282-131CA77F6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10FB7C-4E75-49BE-A19F-9606533F7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9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A833E-0580-450C-803B-27C521A8D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4F92C2-2A26-4139-B4A6-C1B2904356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F22CC-D1B8-41F1-9B20-FE91802C8A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C4662A-C843-45C7-8CCA-A6E6A5D30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1084CA-BADB-4AD3-AC8C-FB32A465B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942C-EE7F-4BA6-A80F-CD792BB5F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85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851034-2A6C-415E-8BAD-E7231256D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7D66BF-1728-4121-839D-75AEE87C6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6E93C-F255-4469-8114-6A368D7BEC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653E3-AFE4-435E-99EF-AF25686BA5A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CBD4D-09BD-410C-A649-33580A0F76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98429-4895-4FB1-BF0F-920F816CC1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21D23-3867-419D-9513-0F7576EF7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05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y.com/academy/lesson/benefits-of-integrated-marketing-communication.html" TargetMode="External"/><Relationship Id="rId2" Type="http://schemas.openxmlformats.org/officeDocument/2006/relationships/hyperlink" Target="https://www.slideshare.net/ajc4040405/chapter-6-integrating-marketing-communications-to-build-brand-equity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99designs.com/blog/marketing-advertising/digital-marketing-vs-traditional-marketing/" TargetMode="External"/><Relationship Id="rId4" Type="http://schemas.openxmlformats.org/officeDocument/2006/relationships/hyperlink" Target="https://www.fastcompany.com/3048493/the-top-10-business-rivalries-in-history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5 Fundamental Shifts That Are Shaping Search &amp; Digital Marketing">
            <a:extLst>
              <a:ext uri="{FF2B5EF4-FFF2-40B4-BE49-F238E27FC236}">
                <a16:creationId xmlns:a16="http://schemas.microsoft.com/office/drawing/2014/main" id="{5AF9DE02-7791-4186-8ED2-E5CBB8B1FF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1653" y="-323166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317D28F-53A7-45EF-A460-3AF449A3B3DF}"/>
              </a:ext>
            </a:extLst>
          </p:cNvPr>
          <p:cNvSpPr txBox="1"/>
          <p:nvPr/>
        </p:nvSpPr>
        <p:spPr>
          <a:xfrm>
            <a:off x="497541" y="2782669"/>
            <a:ext cx="11196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Integrated Marketing Communication- (Brand Equity)</a:t>
            </a: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56310F-EE5F-4FF3-8C30-F0944A1D9CD1}"/>
              </a:ext>
            </a:extLst>
          </p:cNvPr>
          <p:cNvSpPr txBox="1"/>
          <p:nvPr/>
        </p:nvSpPr>
        <p:spPr>
          <a:xfrm>
            <a:off x="497541" y="6328209"/>
            <a:ext cx="11196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By </a:t>
            </a:r>
            <a:r>
              <a:rPr lang="en-GB" b="1" dirty="0" err="1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Ghudai</a:t>
            </a:r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 </a:t>
            </a:r>
            <a:r>
              <a:rPr lang="en-GB" b="1" dirty="0" err="1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Dreza</a:t>
            </a:r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 (2830)                                                           9</a:t>
            </a:r>
            <a:r>
              <a:rPr lang="en-GB" b="1" baseline="30000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th</a:t>
            </a:r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 of November 2022</a:t>
            </a:r>
            <a:endParaRPr lang="en-GB" sz="12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F5D387-0857-455F-A4AC-1DAE628E2694}"/>
              </a:ext>
            </a:extLst>
          </p:cNvPr>
          <p:cNvSpPr txBox="1"/>
          <p:nvPr/>
        </p:nvSpPr>
        <p:spPr>
          <a:xfrm>
            <a:off x="-4249088" y="1543233"/>
            <a:ext cx="3110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ELEMENTS OF IMC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B3F869-193D-4E18-B3E8-868318F9B021}"/>
              </a:ext>
            </a:extLst>
          </p:cNvPr>
          <p:cNvSpPr txBox="1"/>
          <p:nvPr/>
        </p:nvSpPr>
        <p:spPr>
          <a:xfrm>
            <a:off x="-4249092" y="3265486"/>
            <a:ext cx="4141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DIFFERENCE BETWEEN DIGIRAL AND TRADITIONAL MARKETING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052DD1-BFC7-4C6C-9CFA-10BB9FF5C0ED}"/>
              </a:ext>
            </a:extLst>
          </p:cNvPr>
          <p:cNvSpPr txBox="1"/>
          <p:nvPr/>
        </p:nvSpPr>
        <p:spPr>
          <a:xfrm>
            <a:off x="-4249093" y="4625125"/>
            <a:ext cx="3110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REFERENCES AND CONCLUSION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4B15D5-1992-4D31-BA28-1E958CF2B2EC}"/>
              </a:ext>
            </a:extLst>
          </p:cNvPr>
          <p:cNvSpPr txBox="1"/>
          <p:nvPr/>
        </p:nvSpPr>
        <p:spPr>
          <a:xfrm>
            <a:off x="-6367063" y="183594"/>
            <a:ext cx="813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Tables of Content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 txBox="1">
            <a:spLocks/>
          </p:cNvSpPr>
          <p:nvPr/>
        </p:nvSpPr>
        <p:spPr>
          <a:xfrm>
            <a:off x="3210999" y="229747"/>
            <a:ext cx="4630569" cy="2491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1800" b="1" dirty="0" smtClean="0">
                <a:solidFill>
                  <a:schemeClr val="bg2"/>
                </a:solidFill>
              </a:rPr>
              <a:t>Libyan International Medical University</a:t>
            </a:r>
            <a:r>
              <a:rPr lang="en-US" sz="1100" b="1" dirty="0" smtClean="0">
                <a:solidFill>
                  <a:schemeClr val="bg2"/>
                </a:solidFill>
              </a:rPr>
              <a:t> </a:t>
            </a:r>
            <a:endParaRPr lang="en-US" sz="1100" b="1" dirty="0">
              <a:solidFill>
                <a:schemeClr val="bg2"/>
              </a:solidFill>
            </a:endParaRPr>
          </a:p>
        </p:txBody>
      </p:sp>
      <p:pic>
        <p:nvPicPr>
          <p:cNvPr id="13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2E59736B-DDD0-1AA7-C856-BEF288E3C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9321" y="-1797"/>
            <a:ext cx="1157031" cy="999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5" descr="Logo&#10;&#10;Description automatically generated">
            <a:extLst>
              <a:ext uri="{FF2B5EF4-FFF2-40B4-BE49-F238E27FC236}">
                <a16:creationId xmlns:a16="http://schemas.microsoft.com/office/drawing/2014/main" id="{4E1B0756-A7B8-2DDB-C319-9E0A45A9F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72" y="-1797"/>
            <a:ext cx="1249136" cy="1248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3878428" y="462532"/>
            <a:ext cx="3467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Faculty of Business Administration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97805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on't Let Digital Marketing Mistakes Derail Your Business">
            <a:extLst>
              <a:ext uri="{FF2B5EF4-FFF2-40B4-BE49-F238E27FC236}">
                <a16:creationId xmlns:a16="http://schemas.microsoft.com/office/drawing/2014/main" id="{F44A84F0-D681-427F-8515-CFB16A79A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EA325C-0A92-4735-B3FC-6E82C99DC274}"/>
              </a:ext>
            </a:extLst>
          </p:cNvPr>
          <p:cNvSpPr txBox="1"/>
          <p:nvPr/>
        </p:nvSpPr>
        <p:spPr>
          <a:xfrm>
            <a:off x="2030489" y="986848"/>
            <a:ext cx="813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Examples of Digital Marketing Platforms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F91665-564E-4792-9842-58CF0814859C}"/>
              </a:ext>
            </a:extLst>
          </p:cNvPr>
          <p:cNvSpPr txBox="1"/>
          <p:nvPr/>
        </p:nvSpPr>
        <p:spPr>
          <a:xfrm>
            <a:off x="1554950" y="1997196"/>
            <a:ext cx="9822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Social Media Advertisements </a:t>
            </a:r>
          </a:p>
          <a:p>
            <a:pPr marL="457200" indent="-4572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Website Advertisements </a:t>
            </a:r>
          </a:p>
          <a:p>
            <a:pPr marL="457200" indent="-4572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Email Advertisements</a:t>
            </a:r>
          </a:p>
          <a:p>
            <a:pPr marL="457200" indent="-4572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SEO (Search Engine Optimisation)</a:t>
            </a:r>
          </a:p>
          <a:p>
            <a:pPr marL="457200" indent="-4572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Affiliated Marketing</a:t>
            </a:r>
          </a:p>
        </p:txBody>
      </p:sp>
    </p:spTree>
    <p:extLst>
      <p:ext uri="{BB962C8B-B14F-4D97-AF65-F5344CB8AC3E}">
        <p14:creationId xmlns:p14="http://schemas.microsoft.com/office/powerpoint/2010/main" val="15026208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on't Let Digital Marketing Mistakes Derail Your Business">
            <a:extLst>
              <a:ext uri="{FF2B5EF4-FFF2-40B4-BE49-F238E27FC236}">
                <a16:creationId xmlns:a16="http://schemas.microsoft.com/office/drawing/2014/main" id="{F44A84F0-D681-427F-8515-CFB16A79A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EA325C-0A92-4735-B3FC-6E82C99DC274}"/>
              </a:ext>
            </a:extLst>
          </p:cNvPr>
          <p:cNvSpPr txBox="1"/>
          <p:nvPr/>
        </p:nvSpPr>
        <p:spPr>
          <a:xfrm>
            <a:off x="2030489" y="922316"/>
            <a:ext cx="813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Benefits of IMC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F91665-564E-4792-9842-58CF0814859C}"/>
              </a:ext>
            </a:extLst>
          </p:cNvPr>
          <p:cNvSpPr txBox="1"/>
          <p:nvPr/>
        </p:nvSpPr>
        <p:spPr>
          <a:xfrm>
            <a:off x="1554950" y="1826866"/>
            <a:ext cx="98228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There are numerous benefits to Integrated Marketing Communication, and some of those are the following:</a:t>
            </a:r>
          </a:p>
          <a:p>
            <a:pPr defTabSz="457200"/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342900" indent="-3429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Brand Reinforcement</a:t>
            </a:r>
          </a:p>
          <a:p>
            <a:pPr marL="342900" indent="-3429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342900" indent="-3429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Competitive Advantage</a:t>
            </a:r>
          </a:p>
          <a:p>
            <a:pPr marL="342900" indent="-3429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342900" indent="-3429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Cost Effectiveness</a:t>
            </a:r>
          </a:p>
          <a:p>
            <a:pPr marL="342900" indent="-3429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342900" indent="-3429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Expanding Reach for Targeted Audiences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F6CB92-5996-4F04-B0E9-12AA8CBC92FA}"/>
              </a:ext>
            </a:extLst>
          </p:cNvPr>
          <p:cNvSpPr txBox="1"/>
          <p:nvPr/>
        </p:nvSpPr>
        <p:spPr>
          <a:xfrm>
            <a:off x="1195102" y="-651773"/>
            <a:ext cx="813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CONCLUSION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BB67C0-03E8-47B3-8B6E-CFA7AB4A26FD}"/>
              </a:ext>
            </a:extLst>
          </p:cNvPr>
          <p:cNvSpPr txBox="1"/>
          <p:nvPr/>
        </p:nvSpPr>
        <p:spPr>
          <a:xfrm>
            <a:off x="2129698" y="7116219"/>
            <a:ext cx="8673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Companies, as well as, Brands choose to use IMC (Integrated Marketing Communication) for purposes of reaching out to wider, and much focused targeted audiences. </a:t>
            </a:r>
          </a:p>
        </p:txBody>
      </p:sp>
      <p:pic>
        <p:nvPicPr>
          <p:cNvPr id="9" name="Picture 4" descr="Animated Clipart For Powerpoint, Transparent PNG Clipart Images Free  Download - ClipartMax">
            <a:extLst>
              <a:ext uri="{FF2B5EF4-FFF2-40B4-BE49-F238E27FC236}">
                <a16:creationId xmlns:a16="http://schemas.microsoft.com/office/drawing/2014/main" id="{3A21DA52-B4E2-4F5B-B4B6-2171DD5A19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grayscl/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44" b="89286" l="6667" r="92667">
                        <a14:foregroundMark x1="92667" y1="19505" x2="91333" y2="18132"/>
                        <a14:foregroundMark x1="68000" y1="6044" x2="68000" y2="6044"/>
                        <a14:foregroundMark x1="26000" y1="35714" x2="26000" y2="35714"/>
                        <a14:foregroundMark x1="22667" y1="34615" x2="23333" y2="38736"/>
                        <a14:foregroundMark x1="14667" y1="64835" x2="16667" y2="60989"/>
                        <a14:foregroundMark x1="15000" y1="78571" x2="13667" y2="75549"/>
                        <a14:foregroundMark x1="33000" y1="82418" x2="29667" y2="71978"/>
                        <a14:foregroundMark x1="6667" y1="43132" x2="7667" y2="38187"/>
                        <a14:foregroundMark x1="14667" y1="30495" x2="14667" y2="30495"/>
                        <a14:foregroundMark x1="13000" y1="30495" x2="13000" y2="30495"/>
                        <a14:foregroundMark x1="15667" y1="71978" x2="15667" y2="71978"/>
                        <a14:backgroundMark x1="64667" y1="19231" x2="64667" y2="19231"/>
                        <a14:backgroundMark x1="73667" y1="46703" x2="72333" y2="45604"/>
                        <a14:backgroundMark x1="67667" y1="45604" x2="67667" y2="45604"/>
                        <a14:backgroundMark x1="40667" y1="76374" x2="40667" y2="76374"/>
                        <a14:backgroundMark x1="40333" y1="31868" x2="40333" y2="31868"/>
                        <a14:backgroundMark x1="45667" y1="31044" x2="45667" y2="31044"/>
                        <a14:backgroundMark x1="22000" y1="67582" x2="22000" y2="67582"/>
                        <a14:backgroundMark x1="21000" y1="69505" x2="21000" y2="69505"/>
                        <a14:backgroundMark x1="20667" y1="67857" x2="20667" y2="67857"/>
                        <a14:backgroundMark x1="20667" y1="67857" x2="20667" y2="6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-5721" r="-7725" b="1"/>
          <a:stretch/>
        </p:blipFill>
        <p:spPr bwMode="auto">
          <a:xfrm>
            <a:off x="12486171" y="-170330"/>
            <a:ext cx="3078256" cy="366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3342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nimated Clipart For Powerpoint, Transparent PNG Clipart Images Free  Download - ClipartMax">
            <a:extLst>
              <a:ext uri="{FF2B5EF4-FFF2-40B4-BE49-F238E27FC236}">
                <a16:creationId xmlns:a16="http://schemas.microsoft.com/office/drawing/2014/main" id="{4FC853C6-0B7B-4F32-AABF-CC8A850492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grayscl/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44" b="89286" l="6667" r="92667">
                        <a14:foregroundMark x1="92667" y1="19505" x2="91333" y2="18132"/>
                        <a14:foregroundMark x1="68000" y1="6044" x2="68000" y2="6044"/>
                        <a14:foregroundMark x1="26000" y1="35714" x2="26000" y2="35714"/>
                        <a14:foregroundMark x1="22667" y1="34615" x2="23333" y2="38736"/>
                        <a14:foregroundMark x1="14667" y1="64835" x2="16667" y2="60989"/>
                        <a14:foregroundMark x1="15000" y1="78571" x2="13667" y2="75549"/>
                        <a14:foregroundMark x1="33000" y1="82418" x2="29667" y2="71978"/>
                        <a14:foregroundMark x1="6667" y1="43132" x2="7667" y2="38187"/>
                        <a14:foregroundMark x1="14667" y1="30495" x2="14667" y2="30495"/>
                        <a14:foregroundMark x1="13000" y1="30495" x2="13000" y2="30495"/>
                        <a14:foregroundMark x1="15667" y1="71978" x2="15667" y2="71978"/>
                        <a14:backgroundMark x1="64667" y1="19231" x2="64667" y2="19231"/>
                        <a14:backgroundMark x1="73667" y1="46703" x2="72333" y2="45604"/>
                        <a14:backgroundMark x1="67667" y1="45604" x2="67667" y2="45604"/>
                        <a14:backgroundMark x1="40667" y1="76374" x2="40667" y2="76374"/>
                        <a14:backgroundMark x1="40333" y1="31868" x2="40333" y2="31868"/>
                        <a14:backgroundMark x1="45667" y1="31044" x2="45667" y2="31044"/>
                        <a14:backgroundMark x1="22000" y1="67582" x2="22000" y2="67582"/>
                        <a14:backgroundMark x1="21000" y1="69505" x2="21000" y2="69505"/>
                        <a14:backgroundMark x1="20667" y1="67857" x2="20667" y2="67857"/>
                        <a14:backgroundMark x1="20667" y1="67857" x2="20667" y2="6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-5721" r="-7725" b="1"/>
          <a:stretch/>
        </p:blipFill>
        <p:spPr bwMode="auto">
          <a:xfrm>
            <a:off x="8989936" y="-80683"/>
            <a:ext cx="3078256" cy="366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EA325C-0A92-4735-B3FC-6E82C99DC274}"/>
              </a:ext>
            </a:extLst>
          </p:cNvPr>
          <p:cNvSpPr txBox="1"/>
          <p:nvPr/>
        </p:nvSpPr>
        <p:spPr>
          <a:xfrm>
            <a:off x="1855694" y="2370168"/>
            <a:ext cx="813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CONCLUSION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96C490-9375-420A-8B4E-BAE5A645C6CF}"/>
              </a:ext>
            </a:extLst>
          </p:cNvPr>
          <p:cNvSpPr txBox="1"/>
          <p:nvPr/>
        </p:nvSpPr>
        <p:spPr>
          <a:xfrm>
            <a:off x="1855694" y="3155325"/>
            <a:ext cx="8673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Companies, as well as, Brands choose to use IMC (Integrated Marketing Communication) for purposes of reaching out to wider, and much focused targeted audiences. </a:t>
            </a:r>
          </a:p>
        </p:txBody>
      </p:sp>
    </p:spTree>
    <p:extLst>
      <p:ext uri="{BB962C8B-B14F-4D97-AF65-F5344CB8AC3E}">
        <p14:creationId xmlns:p14="http://schemas.microsoft.com/office/powerpoint/2010/main" val="2173089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B17BA34-7094-4D24-B21A-A40A7DF5C5D2}"/>
              </a:ext>
            </a:extLst>
          </p:cNvPr>
          <p:cNvSpPr txBox="1"/>
          <p:nvPr/>
        </p:nvSpPr>
        <p:spPr>
          <a:xfrm>
            <a:off x="2030489" y="747434"/>
            <a:ext cx="813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References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5447A6-7DBF-4AD2-9E82-42B61F4260AA}"/>
              </a:ext>
            </a:extLst>
          </p:cNvPr>
          <p:cNvSpPr txBox="1"/>
          <p:nvPr/>
        </p:nvSpPr>
        <p:spPr>
          <a:xfrm>
            <a:off x="1184567" y="2001639"/>
            <a:ext cx="982286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buAutoNum type="arabicPeriod"/>
            </a:pP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Chaudhry Follow Banker and Teacher, J. (n.d.). </a:t>
            </a:r>
            <a:r>
              <a:rPr lang="en-GB" sz="1600" i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 6 </a:t>
            </a: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((integrating marketing communications to build brand equity)) Retrieved November 20, 2022, from </a:t>
            </a: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https://www.slideshare.net/ajc4040405/chapter-6-integrating-marketing-communications-to-build-brand-equity</a:t>
            </a:r>
            <a:endParaRPr lang="en-GB" sz="16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457200">
              <a:buFontTx/>
              <a:buAutoNum type="arabicPeriod"/>
            </a:pP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Hendricks, B. (2022, April 1). </a:t>
            </a:r>
            <a:r>
              <a:rPr lang="en-GB" sz="1600" i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benefits-of-integrated-marketing-communication</a:t>
            </a: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Study.com | Take Online Courses. Earn College Credit. Research Schools, Degrees &amp; Careers. Retrieved November 20, 2022, from </a:t>
            </a: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https://study.com/academy/lesson/benefits-of-integrated-marketing-communication.html</a:t>
            </a:r>
            <a:endParaRPr lang="en-GB" sz="16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457200">
              <a:buFontTx/>
              <a:buAutoNum type="arabicPeriod"/>
            </a:pP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HARRIS, A. I. N. S. L. E. Y. (2015, August 15). </a:t>
            </a:r>
            <a:r>
              <a:rPr lang="en-GB" sz="1600" i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Top 10 Business Rivalries in history - fast company</a:t>
            </a: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Top-10-business-rivalries. Retrieved November 20, 2022, from </a:t>
            </a: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https://www.fastcompany.com/3048493/the-top-10-business-rivalries-in-history</a:t>
            </a:r>
            <a:endParaRPr lang="en-GB" sz="16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457200">
              <a:buFontTx/>
              <a:buAutoNum type="arabicPeriod"/>
            </a:pP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Bailey, J. (n.d.). </a:t>
            </a:r>
            <a:r>
              <a:rPr lang="en-GB" sz="1600" i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Marketing vs. traditional marketing Explained</a:t>
            </a: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What is the difference between Traditional Marketing and Digital </a:t>
            </a:r>
            <a:r>
              <a:rPr lang="en-GB" sz="16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Marketingthul</a:t>
            </a: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Retrieved November 20, 2022, from </a:t>
            </a:r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https://99designs.com/blog/marketing-advertising/digital-marketing-vs-traditional-marketing/</a:t>
            </a:r>
            <a:endParaRPr lang="en-GB" sz="16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endParaRPr lang="en-GB" sz="16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457200">
              <a:buFontTx/>
              <a:buAutoNum type="arabicPeriod"/>
            </a:pPr>
            <a:endParaRPr lang="en-GB" sz="16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457200">
              <a:buFontTx/>
              <a:buAutoNum type="arabicPeriod"/>
            </a:pPr>
            <a:endParaRPr lang="en-GB" sz="16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457200">
              <a:buFontTx/>
              <a:buAutoNum type="arabicPeriod"/>
            </a:pPr>
            <a:endParaRPr lang="en-GB" sz="1600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defTabSz="457200">
              <a:buAutoNum type="arabicPeriod"/>
            </a:pPr>
            <a:endParaRPr lang="en-GB" sz="16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457200">
              <a:buAutoNum type="arabicPeriod"/>
            </a:pPr>
            <a:endParaRPr lang="en-GB" sz="16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44289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B17BA34-7094-4D24-B21A-A40A7DF5C5D2}"/>
              </a:ext>
            </a:extLst>
          </p:cNvPr>
          <p:cNvSpPr txBox="1"/>
          <p:nvPr/>
        </p:nvSpPr>
        <p:spPr>
          <a:xfrm>
            <a:off x="1824301" y="2551837"/>
            <a:ext cx="81310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defTabSz="457200"/>
            <a:r>
              <a:rPr lang="en-GB" sz="54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THANK YOU FOR </a:t>
            </a:r>
          </a:p>
          <a:p>
            <a:pPr lvl="1" algn="ctr" defTabSz="457200"/>
            <a:r>
              <a:rPr lang="en-GB" sz="54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LISTENING</a:t>
            </a:r>
          </a:p>
        </p:txBody>
      </p:sp>
    </p:spTree>
    <p:extLst>
      <p:ext uri="{BB962C8B-B14F-4D97-AF65-F5344CB8AC3E}">
        <p14:creationId xmlns:p14="http://schemas.microsoft.com/office/powerpoint/2010/main" val="37137464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igital Marketing: More than just a trend | The Star">
            <a:extLst>
              <a:ext uri="{FF2B5EF4-FFF2-40B4-BE49-F238E27FC236}">
                <a16:creationId xmlns:a16="http://schemas.microsoft.com/office/drawing/2014/main" id="{8F7F52CF-AECB-49FC-BAA1-4486BEA49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431" y="0"/>
            <a:ext cx="9609137" cy="685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213289-D521-4329-BA8C-D2093AC4EDEF}"/>
              </a:ext>
            </a:extLst>
          </p:cNvPr>
          <p:cNvSpPr txBox="1"/>
          <p:nvPr/>
        </p:nvSpPr>
        <p:spPr>
          <a:xfrm>
            <a:off x="2030488" y="443521"/>
            <a:ext cx="813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Tables of Content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1417D2-4A4E-41E5-8B2B-B88B9B9119CB}"/>
              </a:ext>
            </a:extLst>
          </p:cNvPr>
          <p:cNvSpPr txBox="1"/>
          <p:nvPr/>
        </p:nvSpPr>
        <p:spPr>
          <a:xfrm>
            <a:off x="2429421" y="1832482"/>
            <a:ext cx="3110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ELEMENTS OF IMC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A22BB0-E55A-4E8A-A8A4-1D9F208E7D25}"/>
              </a:ext>
            </a:extLst>
          </p:cNvPr>
          <p:cNvSpPr txBox="1"/>
          <p:nvPr/>
        </p:nvSpPr>
        <p:spPr>
          <a:xfrm>
            <a:off x="2429418" y="2903771"/>
            <a:ext cx="4733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INFORMATION PROCESS MODEL OF COMMUNICATION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1E2C74-8466-4994-8838-9423DDA5D81F}"/>
              </a:ext>
            </a:extLst>
          </p:cNvPr>
          <p:cNvSpPr txBox="1"/>
          <p:nvPr/>
        </p:nvSpPr>
        <p:spPr>
          <a:xfrm>
            <a:off x="2429417" y="3554735"/>
            <a:ext cx="4141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DIFFERENCE BETWEEN DIGIRAL AND TRADITIONAL MARKETING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1CC4B7-CD4F-4456-AB69-48E4C3CB8B66}"/>
              </a:ext>
            </a:extLst>
          </p:cNvPr>
          <p:cNvSpPr txBox="1"/>
          <p:nvPr/>
        </p:nvSpPr>
        <p:spPr>
          <a:xfrm>
            <a:off x="2429418" y="4549146"/>
            <a:ext cx="3110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BENEFITS OF IMC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7F0003-E0BD-434E-A8F0-7E3545CD77E4}"/>
              </a:ext>
            </a:extLst>
          </p:cNvPr>
          <p:cNvSpPr txBox="1"/>
          <p:nvPr/>
        </p:nvSpPr>
        <p:spPr>
          <a:xfrm>
            <a:off x="2429416" y="4914374"/>
            <a:ext cx="3110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REFERENCES AND CONCLUSION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5BFCA4-6E49-4B4A-9F16-FB2513150926}"/>
              </a:ext>
            </a:extLst>
          </p:cNvPr>
          <p:cNvSpPr txBox="1"/>
          <p:nvPr/>
        </p:nvSpPr>
        <p:spPr>
          <a:xfrm>
            <a:off x="2429417" y="1463150"/>
            <a:ext cx="3110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INTRODUCTION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16B0C3-EE46-48B3-A8C7-EED5FB475E1A}"/>
              </a:ext>
            </a:extLst>
          </p:cNvPr>
          <p:cNvSpPr txBox="1"/>
          <p:nvPr/>
        </p:nvSpPr>
        <p:spPr>
          <a:xfrm>
            <a:off x="748554" y="-1025123"/>
            <a:ext cx="11196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Integrated Marketing Communication- (Brand Equity)</a:t>
            </a: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449180-FEF5-40DC-BEF1-B8066D233178}"/>
              </a:ext>
            </a:extLst>
          </p:cNvPr>
          <p:cNvSpPr txBox="1"/>
          <p:nvPr/>
        </p:nvSpPr>
        <p:spPr>
          <a:xfrm>
            <a:off x="-5896690" y="443521"/>
            <a:ext cx="813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2286451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on't Let Digital Marketing Mistakes Derail Your Business">
            <a:extLst>
              <a:ext uri="{FF2B5EF4-FFF2-40B4-BE49-F238E27FC236}">
                <a16:creationId xmlns:a16="http://schemas.microsoft.com/office/drawing/2014/main" id="{B788A3F6-51F5-4079-95BD-E49F18BE7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213289-D521-4329-BA8C-D2093AC4EDEF}"/>
              </a:ext>
            </a:extLst>
          </p:cNvPr>
          <p:cNvSpPr txBox="1"/>
          <p:nvPr/>
        </p:nvSpPr>
        <p:spPr>
          <a:xfrm>
            <a:off x="2030489" y="829642"/>
            <a:ext cx="813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Introduction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93B48E-9EB7-451F-BF49-76F40ECF1BB7}"/>
              </a:ext>
            </a:extLst>
          </p:cNvPr>
          <p:cNvSpPr txBox="1"/>
          <p:nvPr/>
        </p:nvSpPr>
        <p:spPr>
          <a:xfrm>
            <a:off x="2164960" y="2305615"/>
            <a:ext cx="81310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Integrated marketing communication is the process of unifying a brands messaging system to make it consistent with all the used media platforms, that either the business or brand uses to reach out for their targeted audience.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9E3E6B-D01C-4AF4-B7B7-6066A62DFE71}"/>
              </a:ext>
            </a:extLst>
          </p:cNvPr>
          <p:cNvSpPr txBox="1"/>
          <p:nvPr/>
        </p:nvSpPr>
        <p:spPr>
          <a:xfrm>
            <a:off x="12706006" y="1475973"/>
            <a:ext cx="9822866" cy="3109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IMC has five distinct elements that are used with accordance to marketing communication: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Public Relations 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Social Media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Audience Analytic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Business Development Principles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Advertising </a:t>
            </a:r>
          </a:p>
        </p:txBody>
      </p:sp>
    </p:spTree>
    <p:extLst>
      <p:ext uri="{BB962C8B-B14F-4D97-AF65-F5344CB8AC3E}">
        <p14:creationId xmlns:p14="http://schemas.microsoft.com/office/powerpoint/2010/main" val="1903626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on't Let Digital Marketing Mistakes Derail Your Business">
            <a:extLst>
              <a:ext uri="{FF2B5EF4-FFF2-40B4-BE49-F238E27FC236}">
                <a16:creationId xmlns:a16="http://schemas.microsoft.com/office/drawing/2014/main" id="{B788A3F6-51F5-4079-95BD-E49F18BE7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213289-D521-4329-BA8C-D2093AC4EDEF}"/>
              </a:ext>
            </a:extLst>
          </p:cNvPr>
          <p:cNvSpPr txBox="1"/>
          <p:nvPr/>
        </p:nvSpPr>
        <p:spPr>
          <a:xfrm>
            <a:off x="2030489" y="847571"/>
            <a:ext cx="813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Elements of IMC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93B48E-9EB7-451F-BF49-76F40ECF1BB7}"/>
              </a:ext>
            </a:extLst>
          </p:cNvPr>
          <p:cNvSpPr txBox="1"/>
          <p:nvPr/>
        </p:nvSpPr>
        <p:spPr>
          <a:xfrm>
            <a:off x="1184567" y="1874176"/>
            <a:ext cx="9822866" cy="3109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IMC has five distinct elements that are used with accordance to marketing communication: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Public Relations 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Social Media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Audience Analytic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Business Development Principles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Advertising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BF2E70-22D4-4BE2-9414-B41AC6155B64}"/>
              </a:ext>
            </a:extLst>
          </p:cNvPr>
          <p:cNvSpPr txBox="1"/>
          <p:nvPr/>
        </p:nvSpPr>
        <p:spPr>
          <a:xfrm>
            <a:off x="12287521" y="847571"/>
            <a:ext cx="8131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How can marketing contribute to a brands equity?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8D36A5-0794-42EB-9675-51C5687E0456}"/>
              </a:ext>
            </a:extLst>
          </p:cNvPr>
          <p:cNvSpPr txBox="1"/>
          <p:nvPr/>
        </p:nvSpPr>
        <p:spPr>
          <a:xfrm>
            <a:off x="-10149490" y="1493902"/>
            <a:ext cx="98228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Identity (Building Brand Awareness)</a:t>
            </a:r>
          </a:p>
          <a:p>
            <a:pPr marL="457200" indent="-457200" defTabSz="457200">
              <a:buFontTx/>
              <a:buChar char="-"/>
            </a:pPr>
            <a:endParaRPr lang="en-GB" sz="28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Meaning (Communicating what the brand is about and what it stands for)</a:t>
            </a:r>
          </a:p>
          <a:p>
            <a:pPr defTabSz="457200"/>
            <a:endParaRPr lang="en-GB" sz="28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Response (Changing how the customer thinks and feels about the brand)</a:t>
            </a:r>
          </a:p>
          <a:p>
            <a:pPr defTabSz="457200"/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 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Relationship (Building stronger and deeper bonds with the customer, that is purely based on trust and loyalty)</a:t>
            </a:r>
            <a:endParaRPr lang="en-GB" sz="20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0501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on't Let Digital Marketing Mistakes Derail Your Business">
            <a:extLst>
              <a:ext uri="{FF2B5EF4-FFF2-40B4-BE49-F238E27FC236}">
                <a16:creationId xmlns:a16="http://schemas.microsoft.com/office/drawing/2014/main" id="{B788A3F6-51F5-4079-95BD-E49F18BE7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EA325C-0A92-4735-B3FC-6E82C99DC274}"/>
              </a:ext>
            </a:extLst>
          </p:cNvPr>
          <p:cNvSpPr txBox="1"/>
          <p:nvPr/>
        </p:nvSpPr>
        <p:spPr>
          <a:xfrm>
            <a:off x="2030489" y="680062"/>
            <a:ext cx="8131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How can marketing contribute to a brands equity?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651A1E-C4E2-42FB-9BA2-4B8514BA791C}"/>
              </a:ext>
            </a:extLst>
          </p:cNvPr>
          <p:cNvSpPr txBox="1"/>
          <p:nvPr/>
        </p:nvSpPr>
        <p:spPr>
          <a:xfrm>
            <a:off x="1537020" y="1880391"/>
            <a:ext cx="98228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Identity (Building Brand Awareness)</a:t>
            </a:r>
          </a:p>
          <a:p>
            <a:pPr marL="457200" indent="-457200" defTabSz="457200">
              <a:buFontTx/>
              <a:buChar char="-"/>
            </a:pPr>
            <a:endParaRPr lang="en-GB" sz="28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Meaning (Communicating what the brand is about and what it stands for)</a:t>
            </a:r>
          </a:p>
          <a:p>
            <a:pPr defTabSz="457200"/>
            <a:endParaRPr lang="en-GB" sz="28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Response (Changing how the customer thinks and feels about the brand)</a:t>
            </a:r>
          </a:p>
          <a:p>
            <a:pPr defTabSz="457200"/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 </a:t>
            </a:r>
          </a:p>
          <a:p>
            <a:pPr marL="457200" indent="-457200" defTabSz="457200">
              <a:buFontTx/>
              <a:buChar char="-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Relationship (Building stronger and deeper bonds with the customer, that is purely based on trust and loyalty)</a:t>
            </a:r>
            <a:endParaRPr lang="en-GB" sz="20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7" name="Picture 2" descr="Integrating Marketing Communication to Build Brand Equity | Erica Adriana">
            <a:extLst>
              <a:ext uri="{FF2B5EF4-FFF2-40B4-BE49-F238E27FC236}">
                <a16:creationId xmlns:a16="http://schemas.microsoft.com/office/drawing/2014/main" id="{AEC2392E-6D09-4B20-A95F-6BC2BE138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78" y="7172789"/>
            <a:ext cx="5314950" cy="3131203"/>
          </a:xfrm>
          <a:prstGeom prst="flowChartAlternateProcess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4600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ntegrating Marketing Communication to Build Brand Equity | Erica Adriana">
            <a:extLst>
              <a:ext uri="{FF2B5EF4-FFF2-40B4-BE49-F238E27FC236}">
                <a16:creationId xmlns:a16="http://schemas.microsoft.com/office/drawing/2014/main" id="{DB6FD553-910C-4903-854C-49E520765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495" y="2152341"/>
            <a:ext cx="5314950" cy="3131203"/>
          </a:xfrm>
          <a:prstGeom prst="flowChartAlternateProcess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EA325C-0A92-4735-B3FC-6E82C99DC274}"/>
              </a:ext>
            </a:extLst>
          </p:cNvPr>
          <p:cNvSpPr txBox="1"/>
          <p:nvPr/>
        </p:nvSpPr>
        <p:spPr>
          <a:xfrm>
            <a:off x="1698794" y="294351"/>
            <a:ext cx="8131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Information Processing Model of Communication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31D01D-A0FF-40DC-8B86-75AD99378BCB}"/>
              </a:ext>
            </a:extLst>
          </p:cNvPr>
          <p:cNvSpPr txBox="1"/>
          <p:nvPr/>
        </p:nvSpPr>
        <p:spPr>
          <a:xfrm>
            <a:off x="367555" y="2810001"/>
            <a:ext cx="69386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Thi</a:t>
            </a:r>
            <a:r>
              <a:rPr lang="en-GB" sz="2800" b="1" i="0" dirty="0">
                <a:solidFill>
                  <a:schemeClr val="bg1">
                    <a:lumMod val="85000"/>
                  </a:schemeClr>
                </a:solidFill>
                <a:effectLst/>
                <a:latin typeface="Baskerville Old Face" panose="02020602080505020303" pitchFamily="18" charset="0"/>
              </a:rPr>
              <a:t>s model assumes that the receiver- in a persuasive communicating situation </a:t>
            </a: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such as</a:t>
            </a:r>
            <a:r>
              <a:rPr lang="en-GB" sz="2800" b="1" i="0" dirty="0">
                <a:solidFill>
                  <a:schemeClr val="bg1">
                    <a:lumMod val="85000"/>
                  </a:schemeClr>
                </a:solidFill>
                <a:effectLst/>
                <a:latin typeface="Baskerville Old Face" panose="02020602080505020303" pitchFamily="18" charset="0"/>
              </a:rPr>
              <a:t> advertising- is an information processor or problem solver.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96250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DEA325C-0A92-4735-B3FC-6E82C99DC274}"/>
              </a:ext>
            </a:extLst>
          </p:cNvPr>
          <p:cNvSpPr txBox="1"/>
          <p:nvPr/>
        </p:nvSpPr>
        <p:spPr>
          <a:xfrm>
            <a:off x="1779476" y="456208"/>
            <a:ext cx="8131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Information Processing Model of Communication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A56803-1A1F-476E-A3AB-346926BEFCC1}"/>
              </a:ext>
            </a:extLst>
          </p:cNvPr>
          <p:cNvSpPr txBox="1"/>
          <p:nvPr/>
        </p:nvSpPr>
        <p:spPr>
          <a:xfrm>
            <a:off x="739586" y="1969809"/>
            <a:ext cx="1103555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defTabSz="457200">
              <a:buFontTx/>
              <a:buChar char="-"/>
            </a:pPr>
            <a:r>
              <a:rPr lang="en-GB" sz="2400" b="1" u="sng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Exposure</a:t>
            </a: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 is the process of strategically extending your brands message to the consumer. And advertising is a vital part in this psychologically systemised process.</a:t>
            </a:r>
          </a:p>
          <a:p>
            <a:pPr marL="457200" indent="-457200" defTabSz="457200">
              <a:buFontTx/>
              <a:buChar char="-"/>
            </a:pPr>
            <a:r>
              <a:rPr lang="en-GB" sz="2400" b="1" u="sng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Attention</a:t>
            </a: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 is being able to understand, as well as, notice the behaviour taken by the brands managers, to reach out for the consumer.</a:t>
            </a:r>
          </a:p>
          <a:p>
            <a:pPr marL="457200" indent="-457200" defTabSz="457200">
              <a:buFontTx/>
              <a:buChar char="-"/>
            </a:pPr>
            <a:r>
              <a:rPr lang="en-GB" sz="2400" b="1" u="sng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Comprehension</a:t>
            </a: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 is when a consumer develops an understanding for things or objects that are associated with the brand itself.</a:t>
            </a:r>
          </a:p>
          <a:p>
            <a:pPr marL="457200" indent="-457200" defTabSz="457200">
              <a:buFontTx/>
              <a:buChar char="-"/>
            </a:pPr>
            <a:r>
              <a:rPr lang="en-GB" sz="2400" b="1" u="sng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Yiel</a:t>
            </a: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d means the consumer ‘gives-in’ to the brands intended message, hence they become favourable towards it.</a:t>
            </a:r>
          </a:p>
          <a:p>
            <a:pPr marL="457200" indent="-457200" defTabSz="457200">
              <a:buFontTx/>
              <a:buChar char="-"/>
            </a:pPr>
            <a:r>
              <a:rPr lang="en-GB" sz="2400" b="1" u="sng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Intentions</a:t>
            </a: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 are to plan an act for the desired manner of the communication.</a:t>
            </a:r>
          </a:p>
          <a:p>
            <a:pPr marL="457200" indent="-457200" defTabSz="457200">
              <a:buFontTx/>
              <a:buChar char="-"/>
            </a:pPr>
            <a:r>
              <a:rPr lang="en-GB" sz="2400" b="1" u="sng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Behaviour</a:t>
            </a: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 the consumer start to act upon the communicating behaviour exerted e.g. going to buy these new Nike trainers.</a:t>
            </a:r>
          </a:p>
          <a:p>
            <a:pPr marL="457200" indent="-4572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endParaRPr lang="en-GB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F8A9E7-F104-45B1-A747-D1B46E90FCC8}"/>
              </a:ext>
            </a:extLst>
          </p:cNvPr>
          <p:cNvSpPr txBox="1"/>
          <p:nvPr/>
        </p:nvSpPr>
        <p:spPr>
          <a:xfrm>
            <a:off x="1501586" y="-1339556"/>
            <a:ext cx="8131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What’s The Difference Between Digital and Traditional Marketing?</a:t>
            </a:r>
          </a:p>
        </p:txBody>
      </p:sp>
    </p:spTree>
    <p:extLst>
      <p:ext uri="{BB962C8B-B14F-4D97-AF65-F5344CB8AC3E}">
        <p14:creationId xmlns:p14="http://schemas.microsoft.com/office/powerpoint/2010/main" val="36542294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on't Let Digital Marketing Mistakes Derail Your Business">
            <a:extLst>
              <a:ext uri="{FF2B5EF4-FFF2-40B4-BE49-F238E27FC236}">
                <a16:creationId xmlns:a16="http://schemas.microsoft.com/office/drawing/2014/main" id="{F44A84F0-D681-427F-8515-CFB16A79A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EA325C-0A92-4735-B3FC-6E82C99DC274}"/>
              </a:ext>
            </a:extLst>
          </p:cNvPr>
          <p:cNvSpPr txBox="1"/>
          <p:nvPr/>
        </p:nvSpPr>
        <p:spPr>
          <a:xfrm>
            <a:off x="2129101" y="796867"/>
            <a:ext cx="8131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What’s The Difference Between Digital and Traditional Marketing?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9049B1-8BBB-42B7-808E-36363E902DF7}"/>
              </a:ext>
            </a:extLst>
          </p:cNvPr>
          <p:cNvSpPr txBox="1"/>
          <p:nvPr/>
        </p:nvSpPr>
        <p:spPr>
          <a:xfrm>
            <a:off x="1759315" y="2305616"/>
            <a:ext cx="86733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The difference between digital marketing and traditional marketing, is that one uses traditional platforms and channels which are sometimes displayed as a one-way process. Whereas, the other use’s digital media channels to reach out for their targeted audience. And which also associates with a two-way process. </a:t>
            </a:r>
          </a:p>
        </p:txBody>
      </p:sp>
    </p:spTree>
    <p:extLst>
      <p:ext uri="{BB962C8B-B14F-4D97-AF65-F5344CB8AC3E}">
        <p14:creationId xmlns:p14="http://schemas.microsoft.com/office/powerpoint/2010/main" val="109946105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chemeClr val="tx1">
                <a:lumMod val="60000"/>
              </a:schemeClr>
            </a:gs>
            <a:gs pos="100000">
              <a:schemeClr val="accent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on't Let Digital Marketing Mistakes Derail Your Business">
            <a:extLst>
              <a:ext uri="{FF2B5EF4-FFF2-40B4-BE49-F238E27FC236}">
                <a16:creationId xmlns:a16="http://schemas.microsoft.com/office/drawing/2014/main" id="{F44A84F0-D681-427F-8515-CFB16A79A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EA325C-0A92-4735-B3FC-6E82C99DC274}"/>
              </a:ext>
            </a:extLst>
          </p:cNvPr>
          <p:cNvSpPr txBox="1"/>
          <p:nvPr/>
        </p:nvSpPr>
        <p:spPr>
          <a:xfrm>
            <a:off x="2030489" y="844319"/>
            <a:ext cx="8131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defTabSz="457200"/>
            <a:r>
              <a:rPr lang="en-GB" sz="36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Examples of Traditional Marketing Platforms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F91665-564E-4792-9842-58CF0814859C}"/>
              </a:ext>
            </a:extLst>
          </p:cNvPr>
          <p:cNvSpPr txBox="1"/>
          <p:nvPr/>
        </p:nvSpPr>
        <p:spPr>
          <a:xfrm>
            <a:off x="1554950" y="1997196"/>
            <a:ext cx="9822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Radio Advertisements </a:t>
            </a:r>
          </a:p>
          <a:p>
            <a:pPr marL="457200" indent="-4572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TV Advertisements </a:t>
            </a:r>
          </a:p>
          <a:p>
            <a:pPr marL="457200" indent="-4572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Billboards</a:t>
            </a:r>
          </a:p>
          <a:p>
            <a:pPr marL="457200" indent="-4572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Printed Media (Newspapers, Magazines, Leaflets (Flyers) etc…)</a:t>
            </a:r>
          </a:p>
          <a:p>
            <a:pPr marL="457200" indent="-457200" defTabSz="457200">
              <a:buFontTx/>
              <a:buChar char="-"/>
            </a:pPr>
            <a:endParaRPr lang="en-GB" sz="2400" b="1" dirty="0">
              <a:solidFill>
                <a:schemeClr val="bg1">
                  <a:lumMod val="85000"/>
                </a:schemeClr>
              </a:solidFill>
              <a:latin typeface="Baskerville Old Face" panose="02020602080505020303" pitchFamily="18" charset="0"/>
            </a:endParaRPr>
          </a:p>
          <a:p>
            <a:pPr marL="457200" indent="-457200" defTabSz="457200">
              <a:buFontTx/>
              <a:buChar char="-"/>
            </a:pPr>
            <a:r>
              <a:rPr lang="en-GB" sz="2400" b="1" dirty="0">
                <a:solidFill>
                  <a:schemeClr val="bg1">
                    <a:lumMod val="85000"/>
                  </a:schemeClr>
                </a:solidFill>
                <a:latin typeface="Baskerville Old Face" panose="02020602080505020303" pitchFamily="18" charset="0"/>
              </a:rPr>
              <a:t>Mail Advertisements</a:t>
            </a:r>
          </a:p>
        </p:txBody>
      </p:sp>
    </p:spTree>
    <p:extLst>
      <p:ext uri="{BB962C8B-B14F-4D97-AF65-F5344CB8AC3E}">
        <p14:creationId xmlns:p14="http://schemas.microsoft.com/office/powerpoint/2010/main" val="32213232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791</Words>
  <Application>Microsoft Office PowerPoint</Application>
  <PresentationFormat>Widescreen</PresentationFormat>
  <Paragraphs>106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Baskerville Old Face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Ghadu</dc:creator>
  <cp:lastModifiedBy>Maher Fattouh</cp:lastModifiedBy>
  <cp:revision>10</cp:revision>
  <dcterms:created xsi:type="dcterms:W3CDTF">2022-11-09T19:29:18Z</dcterms:created>
  <dcterms:modified xsi:type="dcterms:W3CDTF">2023-03-30T07:41:39Z</dcterms:modified>
</cp:coreProperties>
</file>