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9377600" cy="32918400"/>
  <p:notesSz cx="6858000" cy="9144000"/>
  <p:custDataLst>
    <p:tags r:id="rId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800"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800"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800"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800"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3800"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sz="3800"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sz="3800"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sz="3800"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0368">
          <p15:clr>
            <a:srgbClr val="A4A3A4"/>
          </p15:clr>
        </p15:guide>
        <p15:guide id="2" pos="155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080"/>
    <a:srgbClr val="DDDDDD"/>
    <a:srgbClr val="336600"/>
    <a:srgbClr val="669900"/>
    <a:srgbClr val="87C5CB"/>
    <a:srgbClr val="5BFFFF"/>
    <a:srgbClr val="808000"/>
    <a:srgbClr val="D1F0E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20" d="100"/>
          <a:sy n="20" d="100"/>
        </p:scale>
        <p:origin x="-2364" y="-558"/>
      </p:cViewPr>
      <p:guideLst>
        <p:guide orient="horz" pos="10368"/>
        <p:guide pos="1555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>
              <a:defRPr sz="1200"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>
              <a:defRPr sz="1200"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44E7D1EB-ADFF-41D6-9B54-30F87FB0F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8055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kern="1200" smtId="4294967295"/>
            </a:defPPr>
            <a:lvl1pPr eaLnBrk="0" hangingPunct="0">
              <a:defRPr sz="38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38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38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38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38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/>
            <a:fld id="{21660846-F926-46FE-87A3-392A710435CD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kern="1200" smtId="4294967295"/>
            </a:defPPr>
          </a:lstStyle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3638" y="10226675"/>
            <a:ext cx="41970325" cy="7054850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7275" y="18653125"/>
            <a:ext cx="34563050" cy="8413750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5527386-70C9-4ED7-805A-35F62FD64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406011645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1587890B-2FB7-4342-92C0-8A36087E7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18418639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799712" y="1317625"/>
            <a:ext cx="11109325" cy="28089225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8563" y="1317625"/>
            <a:ext cx="33178750" cy="28089225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6AF6BBA-F400-49EF-A180-F7A0B72630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25586288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63" y="1317625"/>
            <a:ext cx="44440475" cy="5486400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68563" y="7680325"/>
            <a:ext cx="22144038" cy="21726525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24765000" y="7680325"/>
            <a:ext cx="22144038" cy="21726525"/>
          </a:xfrm>
        </p:spPr>
        <p:txBody>
          <a:bodyPr/>
          <a:lstStyle>
            <a:defPPr>
              <a:defRPr kern="1200" smtId="4294967295"/>
            </a:defPPr>
          </a:lstStyle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BF05D87-2D15-43C6-B363-2D021A440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1704059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2EF04BB1-6204-48F5-B6CC-C811A1050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6696175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0488" y="21153438"/>
            <a:ext cx="41970325" cy="6537325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0488" y="13952538"/>
            <a:ext cx="41970325" cy="7200900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19940DB-90DC-4BA4-9CA8-44792502EC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7676085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8563" y="7680325"/>
            <a:ext cx="22144038" cy="21726525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65000" y="7680325"/>
            <a:ext cx="22144038" cy="21726525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090B5204-53D2-4807-872E-526DCEFEAF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418222232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63" y="7369175"/>
            <a:ext cx="21817012" cy="307022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8563" y="10439400"/>
            <a:ext cx="21817012" cy="18965862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82500" y="7369175"/>
            <a:ext cx="21826538" cy="3070225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082500" y="10439400"/>
            <a:ext cx="21826538" cy="18965862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02B44B14-A1D9-4979-9429-93A71AB68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71761405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34863D62-3816-40D9-81C6-997A8F1B7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262482370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BC711F8A-93F5-41FA-A698-9A59C2D66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9586509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63" y="1311275"/>
            <a:ext cx="16244888" cy="5576888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5588" y="1311275"/>
            <a:ext cx="27603450" cy="28093988"/>
          </a:xfrm>
        </p:spPr>
        <p:txBody>
          <a:bodyPr/>
          <a:lstStyle>
            <a:defPPr>
              <a:defRPr kern="1200" smtId="4294967295"/>
            </a:defPPr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68563" y="6888163"/>
            <a:ext cx="16244888" cy="22517100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9522D6F4-D4CB-4AFD-9C30-D167297D5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335380015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988" y="23042562"/>
            <a:ext cx="29625925" cy="2720975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678988" y="2941638"/>
            <a:ext cx="29625925" cy="19750088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8988" y="25763538"/>
            <a:ext cx="29625925" cy="3862387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121032AA-B824-4244-9B7B-6F0B1854A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5="http://schemas.microsoft.com/office/powerpoint/2012/main" xmlns:p14="http://schemas.microsoft.com/office/powerpoint/2010/main" val="145037881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8563" y="1317625"/>
            <a:ext cx="444404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p14="http://schemas.microsoft.com/office/powerpoint/2010/main" xmlns:p15="http://schemas.microsoft.com/office/powerpoint/2012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p14="http://schemas.microsoft.com/office/powerpoint/2010/main" xmlns:p15="http://schemas.microsoft.com/office/powerpoint/2012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70207" tIns="235104" rIns="470207" bIns="235104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68563" y="7680325"/>
            <a:ext cx="44440475" cy="2172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p14="http://schemas.microsoft.com/office/powerpoint/2010/main" xmlns:p15="http://schemas.microsoft.com/office/powerpoint/2012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p14="http://schemas.microsoft.com/office/powerpoint/2010/main" xmlns:p15="http://schemas.microsoft.com/office/powerpoint/2012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70207" tIns="235104" rIns="470207" bIns="235104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68563" y="29978350"/>
            <a:ext cx="11522075" cy="22860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470207" tIns="235104" rIns="470207" bIns="235104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>
              <a:defRPr sz="7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870362" y="29978350"/>
            <a:ext cx="15636875" cy="22860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470207" tIns="235104" rIns="470207" bIns="235104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ctr">
              <a:defRPr sz="7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386962" y="29978350"/>
            <a:ext cx="11522075" cy="22860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470207" tIns="235104" rIns="470207" bIns="235104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>
              <a:defRPr sz="7100" smtClean="0">
                <a:latin typeface="Arial" pitchFamily="34" charset="0"/>
              </a:defRPr>
            </a:lvl1pPr>
          </a:lstStyle>
          <a:p>
            <a:pPr>
              <a:defRPr/>
            </a:pPr>
            <a:fld id="{0960EBA7-0FCF-4CCA-9FF2-A1E38F699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New picture"/>
          <p:cNvPicPr/>
          <p:nvPr/>
        </p:nvPicPr>
        <p:blipFill dpi="0">
          <a:blip r:embed="rId14"/>
          <a:stretch>
            <a:fillRect/>
          </a:stretch>
        </p:blipFill>
        <p:spPr>
          <a:xfrm rot="16200000">
            <a:off x="-11506200" y="16459200"/>
            <a:ext cx="14274800" cy="4368800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 dpi="0">
          <a:blip r:embed="rId14"/>
          <a:stretch>
            <a:fillRect/>
          </a:stretch>
        </p:blipFill>
        <p:spPr>
          <a:xfrm rot="5400000">
            <a:off x="46609000" y="16459200"/>
            <a:ext cx="14274800" cy="4368800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 dpi="0">
          <a:blip r:embed="rId15"/>
          <a:stretch>
            <a:fillRect/>
          </a:stretch>
        </p:blipFill>
        <p:spPr>
          <a:xfrm>
            <a:off x="9404350" y="33426400"/>
            <a:ext cx="30568900" cy="154940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9404350" y="33997900"/>
            <a:ext cx="246888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l"/>
            <a:r>
              <a:rPr sz="4880" smtId="4294967295">
                <a:solidFill>
                  <a:srgbClr val="808080"/>
                </a:solidFill>
              </a:rPr>
              <a:t>Template ID: junglegreens  Size: 54x36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defPPr>
        <a:defRPr kern="1200" smtId="4294967295"/>
      </a:defPPr>
      <a:lvl1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2pPr>
      <a:lvl3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3pPr>
      <a:lvl4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4pPr>
      <a:lvl5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5pPr>
      <a:lvl6pPr marL="4572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6pPr>
      <a:lvl7pPr marL="9144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7pPr>
      <a:lvl8pPr marL="13716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8pPr>
      <a:lvl9pPr marL="18288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/>
        </a:defRPr>
      </a:lvl9pPr>
    </p:titleStyle>
    <p:bodyStyle>
      <a:defPPr>
        <a:defRPr kern="1200" smtId="4294967295"/>
      </a:defPPr>
      <a:lvl1pPr marL="1762125" indent="-1762125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6500">
          <a:solidFill>
            <a:schemeClr val="tx1"/>
          </a:solidFill>
          <a:latin typeface="+mn-lt"/>
          <a:ea typeface="+mn-ea"/>
          <a:cs typeface="+mn-cs"/>
        </a:defRPr>
      </a:lvl1pPr>
      <a:lvl2pPr marL="3822700" indent="-1471613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4400">
          <a:solidFill>
            <a:schemeClr val="tx1"/>
          </a:solidFill>
          <a:latin typeface="+mn-lt"/>
        </a:defRPr>
      </a:lvl2pPr>
      <a:lvl3pPr marL="5875338" indent="-1171575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2400">
          <a:solidFill>
            <a:schemeClr val="tx1"/>
          </a:solidFill>
          <a:latin typeface="+mn-lt"/>
        </a:defRPr>
      </a:lvl3pPr>
      <a:lvl4pPr marL="8228013" indent="-1173163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0300">
          <a:solidFill>
            <a:schemeClr val="tx1"/>
          </a:solidFill>
          <a:latin typeface="+mn-lt"/>
        </a:defRPr>
      </a:lvl4pPr>
      <a:lvl5pPr marL="10582275" indent="-1176338" algn="l" defTabSz="4703763" rtl="0" eaLnBrk="0" fontAlgn="base" hangingPunct="0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5pPr>
      <a:lvl6pPr marL="11039475" indent="-1176338" algn="l" defTabSz="4703763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6pPr>
      <a:lvl7pPr marL="11496675" indent="-1176338" algn="l" defTabSz="4703763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7pPr>
      <a:lvl8pPr marL="11953875" indent="-1176338" algn="l" defTabSz="4703763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8pPr>
      <a:lvl9pPr marL="12411075" indent="-1176338" algn="l" defTabSz="4703763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 bwMode="auto">
          <a:xfrm>
            <a:off x="0" y="0"/>
            <a:ext cx="49377600" cy="329184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  <a:alpha val="61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/>
        </p:spPr>
        <p:txBody>
          <a:bodyPr vert="horz" wrap="square" lIns="91440" tIns="45720" rIns="91440" bIns="45720" rtlCol="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 smtClean="0">
                <a:latin typeface="Baskerville Old Face" pitchFamily="18" charset="0"/>
              </a:rPr>
              <a:t>Lower Incisors of an Individual with Rampant Decay</a:t>
            </a:r>
            <a:endParaRPr lang="en-US" sz="3200" dirty="0">
              <a:latin typeface="Baskerville Old Face" pitchFamily="18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0" y="1"/>
            <a:ext cx="49377600" cy="6886508"/>
            <a:chOff x="2746935" y="5006975"/>
            <a:chExt cx="39503350" cy="3698488"/>
          </a:xfrm>
        </p:grpSpPr>
        <p:sp>
          <p:nvSpPr>
            <p:cNvPr id="34" name="Rectangle 13"/>
            <p:cNvSpPr txBox="1">
              <a:spLocks noChangeArrowheads="1"/>
            </p:cNvSpPr>
            <p:nvPr/>
          </p:nvSpPr>
          <p:spPr bwMode="auto">
            <a:xfrm>
              <a:off x="2746935" y="5006975"/>
              <a:ext cx="39503350" cy="3657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0325" cap="flat">
              <a:solidFill>
                <a:schemeClr val="accent1">
                  <a:lumMod val="75000"/>
                </a:schemeClr>
              </a:solidFill>
              <a:miter lim="800000"/>
            </a:ln>
          </p:spPr>
          <p:txBody>
            <a:bodyPr vert="horz" wrap="square" lIns="376203" tIns="188102" rIns="376203" bIns="188102" anchor="ctr" anchorCtr="0" compatLnSpc="1">
              <a:prstTxWarp prst="textNoShape">
                <a:avLst/>
              </a:prstTxWarp>
            </a:bodyPr>
            <a:lstStyle>
              <a:defPPr>
                <a:defRPr kern="1200" smtId="4294967295"/>
              </a:defPPr>
              <a:lvl1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2pPr>
              <a:lvl3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3pPr>
              <a:lvl4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4pPr>
              <a:lvl5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5pPr>
              <a:lvl6pPr marL="4572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6pPr>
              <a:lvl7pPr marL="9144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7pPr>
              <a:lvl8pPr marL="13716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8pPr>
              <a:lvl9pPr marL="18288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9pPr>
            </a:lstStyle>
            <a:p>
              <a:pPr eaLnBrk="1" hangingPunct="1"/>
              <a:endParaRPr lang="en-US" sz="4800" i="1" smtClean="0">
                <a:solidFill>
                  <a:schemeClr val="bg1"/>
                </a:solidFill>
                <a:latin typeface="Lucida Grande" pitchFamily="2" charset="0"/>
              </a:endParaRPr>
            </a:p>
          </p:txBody>
        </p:sp>
        <p:sp>
          <p:nvSpPr>
            <p:cNvPr id="35" name="Rectangle 13"/>
            <p:cNvSpPr txBox="1">
              <a:spLocks noChangeArrowheads="1"/>
            </p:cNvSpPr>
            <p:nvPr/>
          </p:nvSpPr>
          <p:spPr bwMode="auto">
            <a:xfrm>
              <a:off x="2746935" y="5006975"/>
              <a:ext cx="39503350" cy="3698488"/>
            </a:xfrm>
            <a:prstGeom prst="rect">
              <a:avLst/>
            </a:prstGeom>
            <a:solidFill>
              <a:srgbClr val="00576E">
                <a:alpha val="40000"/>
              </a:srgbClr>
            </a:solidFill>
            <a:ln w="60325" cap="flat">
              <a:noFill/>
              <a:miter lim="800000"/>
            </a:ln>
          </p:spPr>
          <p:txBody>
            <a:bodyPr vert="horz" wrap="square" lIns="376203" tIns="188102" rIns="376203" bIns="188102" anchor="ctr" anchorCtr="0" compatLnSpc="1">
              <a:prstTxWarp prst="textNoShape">
                <a:avLst/>
              </a:prstTxWarp>
            </a:bodyPr>
            <a:lstStyle>
              <a:defPPr>
                <a:defRPr kern="1200" smtId="4294967295"/>
              </a:defPPr>
              <a:lvl1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2pPr>
              <a:lvl3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3pPr>
              <a:lvl4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4pPr>
              <a:lvl5pPr algn="ctr" defTabSz="3762375" rtl="0" eaLnBrk="0" fontAlgn="base" hangingPunct="0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5pPr>
              <a:lvl6pPr marL="4572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6pPr>
              <a:lvl7pPr marL="9144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7pPr>
              <a:lvl8pPr marL="13716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8pPr>
              <a:lvl9pPr marL="1828800" algn="ctr" defTabSz="3762375" rtl="0" fontAlgn="base">
                <a:spcBef>
                  <a:spcPct val="0"/>
                </a:spcBef>
                <a:spcAft>
                  <a:spcPct val="0"/>
                </a:spcAft>
                <a:defRPr sz="18200">
                  <a:solidFill>
                    <a:schemeClr val="tx2"/>
                  </a:solidFill>
                  <a:latin typeface="Arial"/>
                </a:defRPr>
              </a:lvl9pPr>
            </a:lstStyle>
            <a:p>
              <a:pPr eaLnBrk="1" hangingPunct="1"/>
              <a:endParaRPr lang="en-US" sz="6000" i="1" dirty="0" smtClean="0">
                <a:solidFill>
                  <a:schemeClr val="bg1"/>
                </a:solidFill>
                <a:latin typeface="Lucida Grande" pitchFamily="2" charset="0"/>
              </a:endParaRPr>
            </a:p>
          </p:txBody>
        </p:sp>
      </p:grpSp>
      <p:sp>
        <p:nvSpPr>
          <p:cNvPr id="2052" name="Rectangle 19"/>
          <p:cNvSpPr>
            <a:spLocks noChangeArrowheads="1"/>
          </p:cNvSpPr>
          <p:nvPr/>
        </p:nvSpPr>
        <p:spPr bwMode="auto">
          <a:xfrm>
            <a:off x="18045066" y="7529450"/>
            <a:ext cx="13858972" cy="13573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</a:ln>
        </p:spPr>
        <p:txBody>
          <a:bodyPr wrap="none" lIns="171433" tIns="85716" rIns="171433" bIns="85716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Discussion</a:t>
            </a:r>
            <a:endParaRPr lang="en-US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1" name="Text Box 40"/>
          <p:cNvSpPr txBox="1">
            <a:spLocks noChangeArrowheads="1"/>
          </p:cNvSpPr>
          <p:nvPr/>
        </p:nvSpPr>
        <p:spPr bwMode="auto">
          <a:xfrm>
            <a:off x="685800" y="9296400"/>
            <a:ext cx="15224125" cy="94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p14="http://schemas.microsoft.com/office/powerpoint/2010/main" xmlns:p15="http://schemas.microsoft.com/office/powerpoint/2012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p14="http://schemas.microsoft.com/office/powerpoint/2010/main" xmlns:p15="http://schemas.microsoft.com/office/powerpoint/2012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71433" tIns="85716" rIns="171433" bIns="85716"/>
          <a:lstStyle>
            <a:defPPr>
              <a:defRPr kern="1200" smtId="4294967295"/>
            </a:defPPr>
            <a:lvl1pPr defTabSz="4703763" eaLnBrk="0" hangingPunct="0">
              <a:defRPr sz="38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0300" b="1" dirty="0"/>
          </a:p>
        </p:txBody>
      </p:sp>
      <p:sp>
        <p:nvSpPr>
          <p:cNvPr id="40" name="Text Box 32"/>
          <p:cNvSpPr txBox="1">
            <a:spLocks noChangeArrowheads="1"/>
          </p:cNvSpPr>
          <p:nvPr/>
        </p:nvSpPr>
        <p:spPr bwMode="auto">
          <a:xfrm>
            <a:off x="730250" y="21205825"/>
            <a:ext cx="13411200" cy="1827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p14="http://schemas.microsoft.com/office/powerpoint/2010/main" xmlns:p15="http://schemas.microsoft.com/office/powerpoint/2012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p14="http://schemas.microsoft.com/office/powerpoint/2010/main" xmlns:p15="http://schemas.microsoft.com/office/powerpoint/2012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71433" tIns="85716" rIns="171433" bIns="85716">
            <a:spAutoFit/>
          </a:bodyPr>
          <a:lstStyle>
            <a:defPPr>
              <a:defRPr kern="1200" smtId="4294967295"/>
            </a:defPPr>
            <a:lvl1pPr defTabSz="4703763" eaLnBrk="0" hangingPunct="0">
              <a:defRPr sz="3800">
                <a:solidFill>
                  <a:schemeClr val="tx1"/>
                </a:solidFill>
                <a:latin typeface="Arial"/>
              </a:defRPr>
            </a:lvl1pPr>
            <a:lvl2pPr marL="85725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4300" b="1" dirty="0"/>
          </a:p>
          <a:p>
            <a:pPr eaLnBrk="1" hangingPunct="1">
              <a:spcBef>
                <a:spcPct val="50000"/>
              </a:spcBef>
            </a:pPr>
            <a:endParaRPr lang="en-US" sz="4300" b="1" dirty="0"/>
          </a:p>
        </p:txBody>
      </p:sp>
      <p:sp>
        <p:nvSpPr>
          <p:cNvPr id="41" name="Text Box 36"/>
          <p:cNvSpPr txBox="1">
            <a:spLocks noChangeArrowheads="1"/>
          </p:cNvSpPr>
          <p:nvPr/>
        </p:nvSpPr>
        <p:spPr bwMode="auto">
          <a:xfrm>
            <a:off x="33054925" y="9296400"/>
            <a:ext cx="13993969" cy="6790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p14="http://schemas.microsoft.com/office/powerpoint/2010/main" xmlns:p15="http://schemas.microsoft.com/office/powerpoint/2012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p14="http://schemas.microsoft.com/office/powerpoint/2010/main" xmlns:p15="http://schemas.microsoft.com/office/powerpoint/2012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71433" tIns="85716" rIns="171433" bIns="85716">
            <a:spAutoFit/>
          </a:bodyPr>
          <a:lstStyle>
            <a:defPPr>
              <a:defRPr kern="1200" smtId="4294967295"/>
            </a:defPPr>
            <a:lvl1pPr defTabSz="4703763" eaLnBrk="0" hangingPunct="0">
              <a:defRPr sz="3800">
                <a:solidFill>
                  <a:schemeClr val="tx1"/>
                </a:solidFill>
                <a:latin typeface="Arial"/>
              </a:defRPr>
            </a:lvl1pPr>
            <a:lvl2pPr marL="85725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38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4300" b="1" dirty="0" smtClean="0"/>
          </a:p>
          <a:p>
            <a:pPr eaLnBrk="1" hangingPunct="1">
              <a:spcBef>
                <a:spcPct val="50000"/>
              </a:spcBef>
            </a:pPr>
            <a:endParaRPr lang="en-US" sz="4300" b="1" dirty="0" smtClean="0"/>
          </a:p>
          <a:p>
            <a:pPr eaLnBrk="1" hangingPunct="1">
              <a:spcBef>
                <a:spcPct val="50000"/>
              </a:spcBef>
            </a:pPr>
            <a:r>
              <a:rPr lang="en-US" sz="4300" b="1" dirty="0" smtClean="0"/>
              <a:t> </a:t>
            </a:r>
          </a:p>
          <a:p>
            <a:pPr eaLnBrk="1" hangingPunct="1">
              <a:spcBef>
                <a:spcPct val="50000"/>
              </a:spcBef>
            </a:pPr>
            <a:endParaRPr lang="en-US" sz="4300" b="1" dirty="0" smtClean="0"/>
          </a:p>
          <a:p>
            <a:pPr eaLnBrk="1" hangingPunct="1">
              <a:spcBef>
                <a:spcPct val="50000"/>
              </a:spcBef>
            </a:pPr>
            <a:endParaRPr lang="en-US" sz="4300" b="1" dirty="0" smtClean="0"/>
          </a:p>
          <a:p>
            <a:pPr eaLnBrk="1" hangingPunct="1">
              <a:spcBef>
                <a:spcPct val="50000"/>
              </a:spcBef>
            </a:pPr>
            <a:endParaRPr lang="en-US" sz="4300" b="1" dirty="0" smtClean="0"/>
          </a:p>
          <a:p>
            <a:pPr eaLnBrk="1" hangingPunct="1">
              <a:spcBef>
                <a:spcPct val="50000"/>
              </a:spcBef>
            </a:pPr>
            <a:endParaRPr lang="en-US" sz="43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328574" y="10101218"/>
            <a:ext cx="11358642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Rampant caries is a suddenly appearing, rapidly burrowing type of caries resulting in early pulp involvement, in which more than 10 new lesions appear every year on healthy teeth surfaces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EG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85830" y="17102142"/>
            <a:ext cx="10787138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 smtClean="0"/>
          </a:p>
          <a:p>
            <a:endParaRPr lang="ar-EG" dirty="0"/>
          </a:p>
        </p:txBody>
      </p:sp>
      <p:sp>
        <p:nvSpPr>
          <p:cNvPr id="39" name="TextBox 38"/>
          <p:cNvSpPr txBox="1"/>
          <p:nvPr/>
        </p:nvSpPr>
        <p:spPr>
          <a:xfrm>
            <a:off x="1257136" y="23603000"/>
            <a:ext cx="13716096" cy="32835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Nursing bottle rampant caries.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Adolescent rampant caries.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Xerostomia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-induced rampant caries</a:t>
            </a:r>
            <a:endParaRPr lang="ar-EG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042954" y="16673514"/>
            <a:ext cx="12144460" cy="24314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r-EG" dirty="0"/>
          </a:p>
        </p:txBody>
      </p:sp>
      <p:pic>
        <p:nvPicPr>
          <p:cNvPr id="51" name="Picture 50" descr="4018594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508" y="14387498"/>
            <a:ext cx="13644658" cy="4643470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7902190" y="10315532"/>
            <a:ext cx="13858972" cy="189898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Nursing bottle rampant caries is very common in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infants.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nfants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sleep with the nipple of the nursing bottle, containing milk and sugar 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sugar containing liquid provides an excellent culture medium for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acidogenic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microorganisms. 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During sleep the salivary flow is decreased. ,The clearance of the liquid from the oral cavity is very much slowed, resulting in rampant caries.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Adolescent rampant caries – When rampant caries occurs in adolescent age, it is called adolescent rampant caries. During adolescence, some children habitually take chocolates, toffees and biscuits in their mouth and go to sleep.</a:t>
            </a:r>
          </a:p>
          <a:p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Xerostomia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-induced rampant caries the result from decrease in the secretion of the saliva due to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hypofunction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of salivary gland .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30818" y="17316456"/>
            <a:ext cx="1135864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TextBox 53"/>
          <p:cNvSpPr txBox="1"/>
          <p:nvPr/>
        </p:nvSpPr>
        <p:spPr>
          <a:xfrm>
            <a:off x="34332930" y="17959398"/>
            <a:ext cx="11644394" cy="52014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rampanat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caries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result quickly  in the pulp and have 3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types.</a:t>
            </a: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Nursing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bottle rampant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caries is the most common type and it is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rarely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 adult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Xerostomia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-induced rampant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caries  result from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decrease in the secretion of the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saliva.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مربع نص 22"/>
          <p:cNvSpPr txBox="1"/>
          <p:nvPr/>
        </p:nvSpPr>
        <p:spPr>
          <a:xfrm>
            <a:off x="1471450" y="19316720"/>
            <a:ext cx="13073154" cy="141577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>
                <a:latin typeface="Baskerville Old Face" pitchFamily="18" charset="0"/>
              </a:rPr>
              <a:t>Lower Incisors of an Individual with Rampant Decay</a:t>
            </a:r>
          </a:p>
          <a:p>
            <a:endParaRPr lang="ar-LY" dirty="0"/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34404368" y="7529450"/>
            <a:ext cx="14001848" cy="150019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</a:ln>
        </p:spPr>
        <p:txBody>
          <a:bodyPr wrap="none" lIns="171433" tIns="85716" rIns="171433" bIns="85716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Treatment</a:t>
            </a:r>
            <a:endParaRPr lang="en-US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19"/>
          <p:cNvSpPr>
            <a:spLocks noChangeArrowheads="1"/>
          </p:cNvSpPr>
          <p:nvPr/>
        </p:nvSpPr>
        <p:spPr bwMode="auto">
          <a:xfrm>
            <a:off x="899946" y="21602736"/>
            <a:ext cx="13858972" cy="13573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</a:ln>
        </p:spPr>
        <p:txBody>
          <a:bodyPr wrap="none" lIns="171433" tIns="85716" rIns="171433" bIns="85716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Rampant Caries</a:t>
            </a:r>
            <a:endParaRPr lang="en-US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19"/>
          <p:cNvSpPr>
            <a:spLocks noChangeArrowheads="1"/>
          </p:cNvSpPr>
          <p:nvPr/>
        </p:nvSpPr>
        <p:spPr bwMode="auto">
          <a:xfrm>
            <a:off x="828508" y="7529450"/>
            <a:ext cx="13858972" cy="13573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</a:ln>
        </p:spPr>
        <p:txBody>
          <a:bodyPr wrap="none" lIns="171433" tIns="85716" rIns="171433" bIns="85716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34261492" y="15673382"/>
            <a:ext cx="13858972" cy="13573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</a:ln>
        </p:spPr>
        <p:txBody>
          <a:bodyPr wrap="none" lIns="171433" tIns="85716" rIns="171433" bIns="85716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261492" y="24960322"/>
            <a:ext cx="13858972" cy="13573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</a:ln>
        </p:spPr>
        <p:txBody>
          <a:bodyPr wrap="none" lIns="171433" tIns="85716" rIns="171433" bIns="85716" anchor="ctr"/>
          <a:lstStyle>
            <a:defPPr>
              <a:defRPr kern="1200" smtId="4294967295"/>
            </a:defPPr>
          </a:lstStyle>
          <a:p>
            <a:pPr algn="ctr" defTabSz="4703763"/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Picture 1" descr="شعار الجامعة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632" y="1314344"/>
            <a:ext cx="550072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 preferRelativeResize="0"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905490" y="1242906"/>
            <a:ext cx="582916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مربع نص 42"/>
          <p:cNvSpPr txBox="1"/>
          <p:nvPr/>
        </p:nvSpPr>
        <p:spPr>
          <a:xfrm>
            <a:off x="11115580" y="1"/>
            <a:ext cx="26360622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4703763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Libyan International Medical University </a:t>
            </a:r>
          </a:p>
          <a:p>
            <a:pPr algn="ctr" defTabSz="4703763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Faculty Of Basic Medical Science</a:t>
            </a:r>
          </a:p>
          <a:p>
            <a:pPr algn="ctr" defTabSz="4703763"/>
            <a:endParaRPr lang="en-US" sz="9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703763"/>
            <a:r>
              <a:rPr lang="en-US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14758918" y="4600492"/>
            <a:ext cx="1864531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defTabSz="4703763"/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By: </a:t>
            </a:r>
            <a:r>
              <a:rPr lang="en-US" sz="7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Amina</a:t>
            </a: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A. </a:t>
            </a:r>
            <a:r>
              <a:rPr lang="en-US" sz="7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Kweri</a:t>
            </a: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72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year Dentistry</a:t>
            </a:r>
            <a:endParaRPr lang="en-US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مربع نص 47"/>
          <p:cNvSpPr txBox="1"/>
          <p:nvPr/>
        </p:nvSpPr>
        <p:spPr>
          <a:xfrm flipH="1">
            <a:off x="20331082" y="2814542"/>
            <a:ext cx="1750231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defTabSz="4703763"/>
            <a:r>
              <a:rPr lang="en-US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Rampant Caries</a:t>
            </a:r>
          </a:p>
        </p:txBody>
      </p:sp>
      <p:sp>
        <p:nvSpPr>
          <p:cNvPr id="56" name="مربع نص 55"/>
          <p:cNvSpPr txBox="1"/>
          <p:nvPr/>
        </p:nvSpPr>
        <p:spPr>
          <a:xfrm>
            <a:off x="34190054" y="26889148"/>
            <a:ext cx="13144592" cy="49859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eaLnBrk="1" hangingPunct="1">
              <a:buFontTx/>
              <a:buAutoNum type="arabicPeriod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 Chandra S, Chandra S, Chandra G. In: Textbook of Operative Dentistry. 1st ed. New Delhi: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Jaypee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Brothers; 2007. Clinical aspects of dental caries; p. 37.</a:t>
            </a:r>
          </a:p>
          <a:p>
            <a:pPr eaLnBrk="1" hangingPunct="1">
              <a:buFontTx/>
              <a:buAutoNum type="arabicPeriod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Shafer WG, Hine MK, Levy BM. In: A textbook of Oral Pathology. 4th ed. Philadelphia: W.B. Saunders Co; 1983. Dental Caries; pp. 433–4.</a:t>
            </a:r>
          </a:p>
          <a:p>
            <a:pPr eaLnBrk="1" hangingPunct="1">
              <a:buFontTx/>
              <a:buAutoNum type="arabicPeriod"/>
            </a:pPr>
            <a:endParaRPr lang="en-US" sz="4000" dirty="0" smtClean="0">
              <a:latin typeface="Baskerville Old Face" pitchFamily="18" charset="0"/>
            </a:endParaRPr>
          </a:p>
          <a:p>
            <a:endParaRPr lang="ar-LY" dirty="0"/>
          </a:p>
        </p:txBody>
      </p:sp>
      <p:sp>
        <p:nvSpPr>
          <p:cNvPr id="57" name="مربع نص 56"/>
          <p:cNvSpPr txBox="1"/>
          <p:nvPr/>
        </p:nvSpPr>
        <p:spPr>
          <a:xfrm>
            <a:off x="34618682" y="9529714"/>
            <a:ext cx="11644394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Provisional restorations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Diet </a:t>
            </a:r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assessmet</a:t>
            </a:r>
            <a:endParaRPr lang="en-US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Oral hygiene instruction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Home and professional fluoride treatment</a:t>
            </a:r>
            <a:endParaRPr lang="ar-LY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5.10.08"/>
  <p:tag name="AS_TITLE" val="Aspose.Slides for .NET 4.0"/>
  <p:tag name="AS_VERSION" val="15.8.1.0"/>
</p:tagLst>
</file>

<file path=ppt/theme/theme1.xml><?xml version="1.0" encoding="utf-8"?>
<a:theme xmlns:a="http://schemas.openxmlformats.org/drawingml/2006/main" name="Default Design">
  <a:themeElements>
    <a:clrScheme name="Custom 12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E99797"/>
      </a:accent1>
      <a:accent2>
        <a:srgbClr val="B0CCB0"/>
      </a:accent2>
      <a:accent3>
        <a:srgbClr val="A8CDD7"/>
      </a:accent3>
      <a:accent4>
        <a:srgbClr val="C0BEAF"/>
      </a:accent4>
      <a:accent5>
        <a:srgbClr val="903638"/>
      </a:accent5>
      <a:accent6>
        <a:srgbClr val="E8B7B7"/>
      </a:accent6>
      <a:hlink>
        <a:srgbClr val="DB5353"/>
      </a:hlink>
      <a:folHlink>
        <a:srgbClr val="903638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r="http://schemas.openxmlformats.org/officeDocument/2006/relationships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r="http://schemas.openxmlformats.org/officeDocument/2006/relationships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2624</TotalTime>
  <Words>280</Words>
  <Application>Aspose.Slides for .NET</Application>
  <PresentationFormat>مخصص</PresentationFormat>
  <Paragraphs>51</Paragraphs>
  <Slides>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Default Design</vt:lpstr>
      <vt:lpstr>الشريحة 1</vt:lpstr>
    </vt:vector>
  </TitlesOfParts>
  <Company>Graphicsland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research poster template</dc:title>
  <dc:subject>Example Of A Sample Research Poster</dc:subject>
  <dc:creator>Graphicsland/MakeSigns.com</dc:creator>
  <cp:keywords>scientific, research, template, custom, poster, presentation, symposium, printing, PowerPoint, create, design, example, sample, download</cp:keywords>
  <dc:description>These templates are offered for free to help your create a poster ranging from nursing research posters to psychology research posters.</dc:description>
  <cp:lastModifiedBy>home</cp:lastModifiedBy>
  <cp:revision>55</cp:revision>
  <dcterms:modified xsi:type="dcterms:W3CDTF">2009-09-21T03:25:43Z</dcterms:modified>
  <cp:category>scientific poster template</cp:category>
</cp:coreProperties>
</file>