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2" r:id="rId3"/>
    <p:sldId id="271" r:id="rId4"/>
    <p:sldId id="278" r:id="rId5"/>
    <p:sldId id="279" r:id="rId6"/>
    <p:sldId id="277" r:id="rId7"/>
    <p:sldId id="275" r:id="rId8"/>
    <p:sldId id="268" r:id="rId9"/>
    <p:sldId id="263" r:id="rId10"/>
  </p:sldIdLst>
  <p:sldSz cx="12192000" cy="6858000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19EC1E1-8F23-514C-8E92-86E60EAF012F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30AE8C6-5A3C-9541-A032-70D85FDEAA0A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4935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51F2B60-D537-FA47-9488-5F432238CA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71B25535-D87A-0F45-A53F-671844BDB4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E4F24489-7590-0040-AC5E-87E00BE7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5AEB72B9-6D4D-2B45-A45E-7EC7F554A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71BCCB0D-B813-FE43-BD35-D4AEFF824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97737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EE0AC8D-D3E8-B542-863D-954970FC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8CEBADB3-9DD5-7C43-BB84-A1D4D1AC9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95C8AC73-2633-0147-8380-952A0F9F1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837E4543-6EB6-5740-9EC1-ADA54C990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C3E019C5-9958-4B46-A148-BED490140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04292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9178D6DC-8896-2F42-8469-9E88AA0913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3EE94A51-D3F2-BB4E-8E94-F94D216B2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E0BAD5B-D3B1-DC4E-A66D-16749AA33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3AE5B90B-4F45-F84E-BA04-EF7AE1C95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88F9A925-329B-8F45-A5EF-46F827190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28369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0B86A43-C10A-F04F-9527-4BC643FA9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41578CA-F8CF-2E44-95EF-5EFCDB8C0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63E589E9-9120-7245-86BA-9E9DCEC85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08C50DF1-E5CA-B24C-8543-11B39C2AB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7797F7F8-073B-BC47-8C0E-F64566FD1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11734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E212218-623C-0F47-8EA8-89D0787BC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C6F36321-8C8E-6B44-8BAB-6B4E415CC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E02CD78C-9592-A840-875B-6B365AE20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6F845C31-7528-7249-89A6-4FCB642AE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4C16D77B-BC9B-2646-8E05-9D7D6D6E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93232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AEE5BAE-45EA-1E4A-9D8E-D82C0E428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BB7BFEB-0281-FE43-9473-E31B1D7FB5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13BA2E55-78D1-864F-9150-8546532F0C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0196FC98-85FC-EC42-9EF0-C02713DD9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4ADBBA5F-510C-7149-907A-3DE737A6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73F56F8E-454F-014E-A545-45A2203C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24233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2597994-6A1C-FE4A-8EC6-5A252608A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D86812B0-4303-FF47-8169-73F1C1D9D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6CB1BFFE-05C9-D84E-B249-E71B7B9E1D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D11F2020-8C19-BC48-B6B5-430527074C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A162C43F-2F8F-3840-9EBB-AA50E0D5DD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3C23AA2B-63D7-1346-877D-FCB964FD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E43E307A-2FD2-FD4D-AD7E-9B2F22B8E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AB91117D-1AE4-C04B-A050-C918A52BA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03026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BC2D5E5-B391-044A-9D8C-298AB283C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2D13D177-0A6A-8246-BA05-FFDBE4E8D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E59C3F7E-6729-FF42-857B-C8759A8C2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11491230-4180-A24B-AF0F-FF44F6DEC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5608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BE340F63-1C28-5D45-BF4E-1F454F742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275804F0-085E-D247-8B3B-5BFA345EA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D3CB0798-275A-7E41-8A0F-40EA8C24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84183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AB46EB8-AD26-2542-A15C-455E9DEE3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055C56F-538A-2E41-BAA0-23F6674CF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DF24F799-01B5-6340-9491-1863A146C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6D744A8C-14B8-334E-BE3B-123162B94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D89B4DE6-C893-7042-93A5-99C5965A6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DB114491-E256-E946-AEBA-B9F282468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1091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3F073C3-AC72-CD47-AF5C-3BB73B1E2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182ABCA2-14A5-D542-996B-37941340C2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D685D424-61A5-0B49-BE28-E29EBB49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5D6C7C37-5082-134E-9DB4-E540FF2EA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1533DC08-FEA0-BF4A-B3B4-85950C2AB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2A08EEBD-7448-BF4B-98C8-9DD57259C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7086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642C4C39-7A98-5E4F-8B84-96566E71D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4788DC4E-BAC0-B041-8CCB-ED52BB283B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1AD6A42-B815-F14F-B85A-7BC7EDAD17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E4DB2-1BE7-B246-B64D-70A0972791E0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CEDDE967-23AF-D148-AD57-1196F91AF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247F51DE-EA9A-E84F-8489-879803775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162BC-676F-7541-92D2-ACB831F2CB3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92277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ka.wikipedia.org/wiki/%E1%83%9A%E1%83%98%E1%83%91%E1%83%98%E1%83%98%E1%83%A1_%E1%83%A1%E1%83%90%E1%83%94%E1%83%A0%E1%83%97%E1%83%90%E1%83%A8%E1%83%9D%E1%83%A0%E1%83%98%E1%83%A1%E1%83%9D_%E1%83%A1%E1%83%90%E1%83%9B%E1%83%94%E1%83%93%E1%83%98%E1%83%AA%E1%83%98%E1%83%9C%E1%83%9D_%E1%83%A3%E1%83%9C%E1%83%98%E1%83%95%E1%83%94%E1%83%A0%E1%83%A1%E1%83%98%E1%83%A2%E1%83%94%E1%83%A2%E1%83%98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vestopedia.com/terms/c/corporatecitizenship.asp" TargetMode="External"/><Relationship Id="rId2" Type="http://schemas.openxmlformats.org/officeDocument/2006/relationships/hyperlink" Target="https://www.britannica.com/topic/citizenshi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05FC625-AD9B-084E-A638-8CC7FB4238C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/>
        <p:txBody>
          <a:bodyPr/>
          <a:lstStyle/>
          <a:p>
            <a:r>
              <a:rPr lang="en-US"/>
              <a:t>Gfgy</a:t>
            </a:r>
            <a:endParaRPr lang="ar-LY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D30A0EA7-4E51-BC40-8CC0-FC39607F1B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25869" y="232164"/>
            <a:ext cx="6841824" cy="2089828"/>
          </a:xfrm>
        </p:spPr>
        <p:txBody>
          <a:bodyPr>
            <a:normAutofit/>
          </a:bodyPr>
          <a:lstStyle/>
          <a:p>
            <a: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3000" b="1" dirty="0" smtClean="0"/>
              <a:t>Libyan International Medical University</a:t>
            </a:r>
          </a:p>
          <a:p>
            <a:pPr rtl="0"/>
            <a:r>
              <a:rPr lang="en-US" sz="3000" b="1" dirty="0" smtClean="0"/>
              <a:t>Faculty </a:t>
            </a:r>
            <a:r>
              <a:rPr lang="en-US" sz="3000" b="1" dirty="0"/>
              <a:t>of Business Administration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9BB812BC-345B-5543-AF17-0838B84CA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=""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430603" y="37382"/>
            <a:ext cx="2761397" cy="2057360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634C9C13-5973-454C-8EEC-189B686729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047164" cy="2094741"/>
          </a:xfrm>
          <a:prstGeom prst="rect">
            <a:avLst/>
          </a:prstGeom>
        </p:spPr>
      </p:pic>
      <p:sp>
        <p:nvSpPr>
          <p:cNvPr id="10" name="عنوان 9">
            <a:extLst>
              <a:ext uri="{FF2B5EF4-FFF2-40B4-BE49-F238E27FC236}">
                <a16:creationId xmlns:a16="http://schemas.microsoft.com/office/drawing/2014/main" id="{3BBF3ABE-29A4-D54E-8332-1667979A2B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1051" y="1951752"/>
            <a:ext cx="5846642" cy="2424694"/>
          </a:xfrm>
        </p:spPr>
        <p:txBody>
          <a:bodyPr vert="horz" lIns="91440" tIns="45720" rIns="91440" bIns="45720" rtlCol="1" anchor="b">
            <a:noAutofit/>
          </a:bodyPr>
          <a:lstStyle/>
          <a:p>
            <a:r>
              <a:rPr lang="en-US" sz="3600" b="1" dirty="0" smtClean="0"/>
              <a:t>The Difference Between CSR </a:t>
            </a:r>
            <a:r>
              <a:rPr lang="en-US" sz="3600" b="1" dirty="0"/>
              <a:t>and </a:t>
            </a:r>
            <a:r>
              <a:rPr lang="en-US" sz="3600" b="1" dirty="0" smtClean="0"/>
              <a:t>Corporate Citizenship</a:t>
            </a:r>
            <a:endParaRPr lang="ar-SA" sz="3600" b="1" dirty="0">
              <a:cs typeface="Times New Roman" panose="02020603050405020304" pitchFamily="18" charset="0"/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05CBA358-843B-AD4D-BB62-54A6508D2E31}"/>
              </a:ext>
            </a:extLst>
          </p:cNvPr>
          <p:cNvSpPr txBox="1"/>
          <p:nvPr/>
        </p:nvSpPr>
        <p:spPr>
          <a:xfrm>
            <a:off x="2743199" y="5051120"/>
            <a:ext cx="628226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algn="ctr" defTabSz="914400" rtl="0" eaLnBrk="1" latinLnBrk="0" hangingPunct="1"/>
            <a:r>
              <a:rPr lang="en-US" sz="2400" b="1" dirty="0"/>
              <a:t>BY: </a:t>
            </a:r>
            <a:r>
              <a:rPr lang="en-US" sz="2400" b="1" dirty="0" smtClean="0"/>
              <a:t>Salim </a:t>
            </a:r>
            <a:r>
              <a:rPr lang="en-US" sz="2400" b="1" dirty="0" err="1" smtClean="0"/>
              <a:t>Alshuhoomi</a:t>
            </a:r>
            <a:endParaRPr lang="en-US" sz="2400" b="1" dirty="0"/>
          </a:p>
          <a:p>
            <a:pPr marL="0" algn="ctr" defTabSz="914400" rtl="0" eaLnBrk="1" latinLnBrk="0" hangingPunct="1"/>
            <a:r>
              <a:rPr lang="en-US" sz="2400" b="1" dirty="0"/>
              <a:t>ID:2708</a:t>
            </a:r>
          </a:p>
          <a:p>
            <a:pPr marL="0" algn="ctr" defTabSz="914400" rtl="0" eaLnBrk="1" latinLnBrk="0" hangingPunct="1"/>
            <a:r>
              <a:rPr lang="en-US" sz="2400" b="1" dirty="0"/>
              <a:t>EMAIL:salim_2708@limu.edu.ly</a:t>
            </a:r>
            <a:endParaRPr lang="ar-LY" sz="2400" b="1" dirty="0"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FEF280BC-726B-CC4C-AEF1-20C6469783B6}"/>
              </a:ext>
            </a:extLst>
          </p:cNvPr>
          <p:cNvSpPr txBox="1"/>
          <p:nvPr/>
        </p:nvSpPr>
        <p:spPr>
          <a:xfrm>
            <a:off x="11717867" y="6265333"/>
            <a:ext cx="3016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l" defTabSz="914400" rtl="0" eaLnBrk="1" latinLnBrk="0" hangingPunct="1"/>
            <a:r>
              <a:rPr lang="en-US"/>
              <a:t>1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702744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C92E6E4-5C38-404B-9BEE-CD72B93F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b="1" dirty="0">
                <a:cs typeface="Calibri Light"/>
              </a:rPr>
              <a:t>C</a:t>
            </a:r>
            <a:r>
              <a:rPr lang="en-US" sz="8000" b="1" dirty="0" smtClean="0">
                <a:cs typeface="Calibri Light"/>
              </a:rPr>
              <a:t>ontents</a:t>
            </a:r>
            <a:endParaRPr lang="en-US" sz="8000" b="1" dirty="0">
              <a:cs typeface="Calibri Light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620FF4F-7D3F-DD43-97E2-A2FAEC852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1" anchor="t">
            <a:normAutofit/>
          </a:bodyPr>
          <a:lstStyle/>
          <a:p>
            <a:pPr marL="0" indent="0" algn="l" rtl="0">
              <a:buNone/>
            </a:pPr>
            <a:r>
              <a:rPr lang="en-US" sz="4000" b="1" dirty="0">
                <a:ea typeface="+mn-lt"/>
                <a:cs typeface="+mn-lt"/>
              </a:rPr>
              <a:t>1. Corporate social responsibility</a:t>
            </a:r>
          </a:p>
          <a:p>
            <a:pPr marL="0" indent="0" algn="l">
              <a:buNone/>
            </a:pPr>
            <a:r>
              <a:rPr lang="en-US" sz="4000" b="1" dirty="0"/>
              <a:t>2. What Is Corporate Citizenship</a:t>
            </a:r>
          </a:p>
          <a:p>
            <a:pPr marL="0" indent="0" algn="l">
              <a:buNone/>
            </a:pPr>
            <a:r>
              <a:rPr lang="en-US" sz="4000" b="1" dirty="0">
                <a:ea typeface="+mn-lt"/>
                <a:cs typeface="+mn-lt"/>
              </a:rPr>
              <a:t>3. </a:t>
            </a:r>
            <a:r>
              <a:rPr lang="en-US" sz="4000" b="1" dirty="0" smtClean="0">
                <a:ea typeface="+mn-lt"/>
                <a:cs typeface="+mn-lt"/>
              </a:rPr>
              <a:t>What </a:t>
            </a:r>
            <a:r>
              <a:rPr lang="en-US" sz="4000" b="1" dirty="0">
                <a:ea typeface="+mn-lt"/>
                <a:cs typeface="+mn-lt"/>
              </a:rPr>
              <a:t>is good corporate citizenship</a:t>
            </a:r>
          </a:p>
          <a:p>
            <a:pPr marL="0" indent="0" algn="l">
              <a:buNone/>
            </a:pPr>
            <a:r>
              <a:rPr lang="en-US" sz="4000" b="1" dirty="0"/>
              <a:t>4. C</a:t>
            </a:r>
            <a:r>
              <a:rPr lang="en-US" sz="4000" b="1" dirty="0" smtClean="0"/>
              <a:t>onclusion</a:t>
            </a:r>
            <a:endParaRPr lang="en-US" sz="4000" b="1" dirty="0">
              <a:ea typeface="+mn-lt"/>
              <a:cs typeface="+mn-lt"/>
            </a:endParaRPr>
          </a:p>
          <a:p>
            <a:pPr marL="0" indent="0" algn="l">
              <a:buNone/>
            </a:pPr>
            <a:r>
              <a:rPr lang="en-US" sz="4000" b="1" dirty="0"/>
              <a:t>5. </a:t>
            </a:r>
            <a:r>
              <a:rPr lang="en-US" sz="4000" b="1" dirty="0" smtClean="0"/>
              <a:t>References</a:t>
            </a:r>
            <a:endParaRPr lang="en-US" sz="4000" b="1" dirty="0">
              <a:ea typeface="+mn-lt"/>
              <a:cs typeface="+mn-lt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0D4DC247-F67A-974A-8E79-C6C942A35BE8}"/>
              </a:ext>
            </a:extLst>
          </p:cNvPr>
          <p:cNvSpPr txBox="1"/>
          <p:nvPr/>
        </p:nvSpPr>
        <p:spPr>
          <a:xfrm>
            <a:off x="11314581" y="6366933"/>
            <a:ext cx="3016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/>
              <a:t>2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202110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3F46E8E-E44F-0F4A-893A-6566D82B9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dirty="0">
                <a:ea typeface="+mj-lt"/>
                <a:cs typeface="+mj-lt"/>
              </a:rPr>
              <a:t>Corporate </a:t>
            </a:r>
            <a:r>
              <a:rPr lang="en-US" sz="5400" b="1" dirty="0" smtClean="0">
                <a:ea typeface="+mj-lt"/>
                <a:cs typeface="+mj-lt"/>
              </a:rPr>
              <a:t>Social Responsibility</a:t>
            </a:r>
            <a:endParaRPr lang="ar-SA" sz="5400" b="1" dirty="0">
              <a:cs typeface="Times New Roman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C711D0E-B3EB-5444-B88E-419BC28DA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1" anchor="t">
            <a:normAutofit/>
          </a:bodyPr>
          <a:lstStyle/>
          <a:p>
            <a:pPr marL="0" indent="0" algn="just" rtl="0">
              <a:buNone/>
            </a:pPr>
            <a:r>
              <a:rPr lang="en-US" sz="4000" dirty="0" smtClean="0">
                <a:ea typeface="+mn-lt"/>
                <a:cs typeface="+mn-lt"/>
              </a:rPr>
              <a:t>A business </a:t>
            </a:r>
            <a:r>
              <a:rPr lang="en-US" sz="4000" dirty="0">
                <a:ea typeface="+mn-lt"/>
                <a:cs typeface="+mn-lt"/>
              </a:rPr>
              <a:t>model in which companies make a concerted effort to operate in ways that enhance rather than degrade society and the environment. CSR helps both society and the brand image of companies. </a:t>
            </a:r>
            <a:endParaRPr lang="en-US" sz="4000" dirty="0" smtClean="0">
              <a:ea typeface="+mn-lt"/>
              <a:cs typeface="+mn-lt"/>
            </a:endParaRPr>
          </a:p>
          <a:p>
            <a:pPr marL="0" indent="0" algn="just" rtl="0">
              <a:buNone/>
            </a:pPr>
            <a:r>
              <a:rPr lang="en-US" sz="4000" dirty="0" smtClean="0">
                <a:ea typeface="+mn-lt"/>
                <a:cs typeface="+mn-lt"/>
              </a:rPr>
              <a:t>Corporate </a:t>
            </a:r>
            <a:r>
              <a:rPr lang="en-US" sz="4000" dirty="0">
                <a:ea typeface="+mn-lt"/>
                <a:cs typeface="+mn-lt"/>
              </a:rPr>
              <a:t>responsibility programs are a great way to raise morale in the workplace. </a:t>
            </a:r>
            <a:endParaRPr lang="en-US" sz="4000" dirty="0">
              <a:cs typeface="Calibri"/>
            </a:endParaRPr>
          </a:p>
          <a:p>
            <a:pPr algn="l"/>
            <a:endParaRPr lang="en-US" sz="4000" b="1" dirty="0">
              <a:cs typeface="Calibri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360077FA-DA91-034B-856A-023E963A8C07}"/>
              </a:ext>
            </a:extLst>
          </p:cNvPr>
          <p:cNvSpPr txBox="1"/>
          <p:nvPr/>
        </p:nvSpPr>
        <p:spPr>
          <a:xfrm>
            <a:off x="11416181" y="6180667"/>
            <a:ext cx="3016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/>
              <a:t>3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191657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36513BEC-0946-3046-B0A0-E727E824FC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15999" y="643467"/>
            <a:ext cx="10532534" cy="5757333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12C74330-AD87-1C48-9114-35A2AE9B447C}"/>
              </a:ext>
            </a:extLst>
          </p:cNvPr>
          <p:cNvSpPr txBox="1"/>
          <p:nvPr/>
        </p:nvSpPr>
        <p:spPr>
          <a:xfrm>
            <a:off x="11246847" y="6400800"/>
            <a:ext cx="3016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/>
              <a:t>4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09869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16">
            <a:extLst>
              <a:ext uri="{FF2B5EF4-FFF2-40B4-BE49-F238E27FC236}">
                <a16:creationId xmlns:a16="http://schemas.microsoft.com/office/drawing/2014/main" id="{3AFE8227-C443-417B-BA91-520EB1EF45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7E49E9E2-4F44-E74C-AF07-1728499261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22"/>
          <a:stretch/>
        </p:blipFill>
        <p:spPr>
          <a:xfrm>
            <a:off x="109179" y="107028"/>
            <a:ext cx="12191998" cy="6408311"/>
          </a:xfrm>
          <a:prstGeom prst="rect">
            <a:avLst/>
          </a:prstGeom>
        </p:spPr>
      </p:pic>
      <p:sp>
        <p:nvSpPr>
          <p:cNvPr id="34" name="Rectangle 18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0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08C62AE1-C4E1-3140-81D3-80FADCA570AD}"/>
              </a:ext>
            </a:extLst>
          </p:cNvPr>
          <p:cNvSpPr txBox="1"/>
          <p:nvPr/>
        </p:nvSpPr>
        <p:spPr>
          <a:xfrm>
            <a:off x="11837931" y="6331159"/>
            <a:ext cx="35406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algn="l" defTabSz="914400" rtl="0" eaLnBrk="1" latinLnBrk="0" hangingPunct="1"/>
            <a:r>
              <a:rPr lang="en-US"/>
              <a:t>5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6124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1739CA5-F0F5-48E1-8E8C-F24B71827E4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3EAD2937-F230-41D4-B9C5-975B129BFC2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D444A3-C338-4886-B7F1-4BA2AF46EB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1ED82856-5072-4340-AE44-EE5434788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656" y="1444741"/>
            <a:ext cx="9357865" cy="10419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rtl="0"/>
            <a: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Is Corporate Citizenship?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37D003B-C8F8-E847-BE3F-F017B196D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2655" y="2701427"/>
            <a:ext cx="9130483" cy="26999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 rtl="0" fontAlgn="base">
              <a:buNone/>
            </a:pPr>
            <a:r>
              <a:rPr lang="en-US" sz="3000" dirty="0"/>
              <a:t>Often mentioned in tandem with CSR, corporate citizenship is used to describe the contribution a business or organization makes to the local community or society as a whole. It follows that a company which is strong on the CSR agenda with several initiatives on the go is also a good corporate citizen.</a:t>
            </a:r>
          </a:p>
          <a:p>
            <a:pPr marL="228600" algn="l" rtl="0">
              <a:spcBef>
                <a:spcPts val="1000"/>
              </a:spcBef>
            </a:pPr>
            <a:endParaRPr lang="en-US" sz="2000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985368D9-749A-9B4B-AC3E-954C523A1001}"/>
              </a:ext>
            </a:extLst>
          </p:cNvPr>
          <p:cNvSpPr txBox="1"/>
          <p:nvPr/>
        </p:nvSpPr>
        <p:spPr>
          <a:xfrm>
            <a:off x="10583139" y="5497401"/>
            <a:ext cx="548921" cy="800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9194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1739CA5-F0F5-48E1-8E8C-F24B71827E4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3EAD2937-F230-41D4-B9C5-975B129BFC2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D444A3-C338-4886-B7F1-4BA2AF46EB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33102492-82FB-45B4-A570-E004BA24A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656" y="1444741"/>
            <a:ext cx="9357865" cy="10419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rtl="0"/>
            <a:r>
              <a:rPr lang="en-US" sz="40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is Good Corporate Citizenship?</a:t>
            </a:r>
            <a:endParaRPr lang="en-US" sz="40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68F4EC9-6D44-4216-9FDA-E08221DDEE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346" y="2701427"/>
            <a:ext cx="8741211" cy="26999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 rtl="0">
              <a:buNone/>
            </a:pPr>
            <a:r>
              <a:rPr lang="en-US" sz="3200" dirty="0"/>
              <a:t> A good corporate </a:t>
            </a:r>
            <a:r>
              <a:rPr lang="en-US" sz="3200" dirty="0" smtClean="0"/>
              <a:t>citizen means </a:t>
            </a:r>
            <a:r>
              <a:rPr lang="en-US" sz="3200" dirty="0"/>
              <a:t>being guided by strong moral and ethical standards in daily interactions with customers</a:t>
            </a:r>
            <a:r>
              <a:rPr lang="ar-SA" sz="3200" dirty="0"/>
              <a:t> </a:t>
            </a:r>
            <a:r>
              <a:rPr lang="en-US" sz="3200" dirty="0"/>
              <a:t>shareholders, employee.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1C46DFFF-7473-5C4F-A598-9C7DF34C6681}"/>
              </a:ext>
            </a:extLst>
          </p:cNvPr>
          <p:cNvSpPr txBox="1"/>
          <p:nvPr/>
        </p:nvSpPr>
        <p:spPr>
          <a:xfrm>
            <a:off x="10193867" y="5147733"/>
            <a:ext cx="616654" cy="2536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8469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8">
            <a:extLst>
              <a:ext uri="{FF2B5EF4-FFF2-40B4-BE49-F238E27FC236}">
                <a16:creationId xmlns:a16="http://schemas.microsoft.com/office/drawing/2014/main" id="{21739CA5-F0F5-48E1-8E8C-F24B71827E4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3">
            <a:extLst>
              <a:ext uri="{FF2B5EF4-FFF2-40B4-BE49-F238E27FC236}">
                <a16:creationId xmlns:a16="http://schemas.microsoft.com/office/drawing/2014/main" id="{3EAD2937-F230-41D4-B9C5-975B129BFC2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CCD444A3-C338-4886-B7F1-4BA2AF46EB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DF43D05D-755D-DE49-A0D6-080B9C349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656" y="1444741"/>
            <a:ext cx="9357865" cy="10419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rtl="0"/>
            <a:r>
              <a:rPr lang="en-US" sz="4000" b="1" dirty="0"/>
              <a:t>C</a:t>
            </a:r>
            <a:r>
              <a:rPr lang="en-US" sz="40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onclusion</a:t>
            </a:r>
            <a:endParaRPr lang="en-US" sz="40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67D3E7B-04B3-FF4B-9597-C5BF9BEE9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2655" y="2701427"/>
            <a:ext cx="9120765" cy="26999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 rtl="0">
              <a:buNone/>
            </a:pPr>
            <a:r>
              <a:rPr lang="en-US" dirty="0"/>
              <a:t>Corporate citizenship refers to a </a:t>
            </a:r>
            <a:r>
              <a:rPr lang="en-US" dirty="0" smtClean="0"/>
              <a:t>company’s responsibilities </a:t>
            </a:r>
            <a:r>
              <a:rPr lang="en-US" dirty="0"/>
              <a:t>toward society. The goal is to produce higher standards of living and quality of life for the communities that surround them and still maintain profitability for stakeholders.</a:t>
            </a:r>
          </a:p>
          <a:p>
            <a:pPr marL="0" indent="0" algn="l" rtl="0">
              <a:buNone/>
            </a:pPr>
            <a:r>
              <a:rPr lang="en-US" sz="1900" dirty="0"/>
              <a:t/>
            </a:r>
            <a:br>
              <a:rPr lang="en-US" sz="1900" dirty="0"/>
            </a:br>
            <a:endParaRPr lang="en-US" sz="1900" b="1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82067EE6-BC15-9A43-BDEF-426FD7E90CDE}"/>
              </a:ext>
            </a:extLst>
          </p:cNvPr>
          <p:cNvSpPr txBox="1"/>
          <p:nvPr/>
        </p:nvSpPr>
        <p:spPr>
          <a:xfrm>
            <a:off x="10595326" y="5401395"/>
            <a:ext cx="628649" cy="468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62372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3F77BD4-1C5A-8945-B930-A4BC19C56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/>
              <a:t>R</a:t>
            </a:r>
            <a:r>
              <a:rPr lang="en-US" sz="7200" b="1" dirty="0" smtClean="0"/>
              <a:t>eferences</a:t>
            </a:r>
            <a:endParaRPr lang="ar-LY" sz="7200" b="1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8A08B0C-BC8E-5642-9CEE-263C0C42D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1" anchor="t">
            <a:normAutofit/>
          </a:bodyPr>
          <a:lstStyle/>
          <a:p>
            <a:pPr marL="0" indent="0" algn="l">
              <a:buNone/>
            </a:pPr>
            <a:r>
              <a:rPr lang="en-US" smtClean="0"/>
              <a:t> </a:t>
            </a:r>
            <a:r>
              <a:rPr lang="en-US" dirty="0"/>
              <a:t>Editors of Encyclopedia Britannica. (2018). citizenship | </a:t>
            </a:r>
            <a:r>
              <a:rPr lang="en-US" dirty="0" err="1"/>
              <a:t>TheDefinition</a:t>
            </a:r>
            <a:r>
              <a:rPr lang="en-US" dirty="0"/>
              <a:t>, History, &amp; Facts. In </a:t>
            </a:r>
            <a:r>
              <a:rPr lang="en-US" i="1" dirty="0" err="1"/>
              <a:t>Encyclopædia</a:t>
            </a:r>
            <a:r>
              <a:rPr lang="en-US" i="1" dirty="0"/>
              <a:t> Britannica</a:t>
            </a:r>
            <a:r>
              <a:rPr lang="en-US" dirty="0"/>
              <a:t>. </a:t>
            </a:r>
            <a:r>
              <a:rPr lang="en-US" dirty="0">
                <a:hlinkClick r:id="rId2"/>
              </a:rPr>
              <a:t>https://www.britannica.com/topic/citizenship</a:t>
            </a:r>
            <a:r>
              <a:rPr lang="en-US" dirty="0"/>
              <a:t> </a:t>
            </a:r>
          </a:p>
          <a:p>
            <a:pPr marL="0" indent="0" algn="l">
              <a:buNone/>
            </a:pPr>
            <a:r>
              <a:rPr lang="en-US" dirty="0" smtClean="0"/>
              <a:t> </a:t>
            </a:r>
            <a:r>
              <a:rPr lang="en-US" dirty="0"/>
              <a:t>Hayes, A. (2021, September 21). </a:t>
            </a:r>
            <a:r>
              <a:rPr lang="en-US" i="1" dirty="0"/>
              <a:t>Corporate citizenship: What you should know</a:t>
            </a:r>
            <a:r>
              <a:rPr lang="en-US" dirty="0"/>
              <a:t>. </a:t>
            </a:r>
            <a:r>
              <a:rPr lang="en-US" dirty="0" err="1"/>
              <a:t>Investopedia</a:t>
            </a:r>
            <a:r>
              <a:rPr lang="en-US" dirty="0"/>
              <a:t>. Retrieved October 27, 2021, from </a:t>
            </a:r>
            <a:r>
              <a:rPr lang="en-US" dirty="0">
                <a:hlinkClick r:id="rId3"/>
              </a:rPr>
              <a:t>https://www.investopedia.com/terms/c/corporatecitizenship.asp</a:t>
            </a:r>
            <a:r>
              <a:rPr lang="en-US" dirty="0"/>
              <a:t>. 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02BC7B53-BED0-6E44-B977-1F231D2D14C8}"/>
              </a:ext>
            </a:extLst>
          </p:cNvPr>
          <p:cNvSpPr txBox="1"/>
          <p:nvPr/>
        </p:nvSpPr>
        <p:spPr>
          <a:xfrm>
            <a:off x="11365381" y="6434667"/>
            <a:ext cx="3016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/>
              <a:t>9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167485039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299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نسق Office</vt:lpstr>
      <vt:lpstr>Gfgy</vt:lpstr>
      <vt:lpstr>Contents</vt:lpstr>
      <vt:lpstr>Corporate Social Responsibility</vt:lpstr>
      <vt:lpstr>PowerPoint Presentation</vt:lpstr>
      <vt:lpstr>PowerPoint Presentation</vt:lpstr>
      <vt:lpstr>What Is Corporate Citizenship?</vt:lpstr>
      <vt:lpstr>What is Good Corporate Citizenship?</vt:lpstr>
      <vt:lpstr>Conclusion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Gfgy</dc:title>
  <dc:creator>Salem Alshuhoomi</dc:creator>
  <cp:lastModifiedBy>user</cp:lastModifiedBy>
  <cp:revision>14</cp:revision>
  <dcterms:created xsi:type="dcterms:W3CDTF">2021-10-27T11:01:37Z</dcterms:created>
  <dcterms:modified xsi:type="dcterms:W3CDTF">2021-11-27T06:53:34Z</dcterms:modified>
</cp:coreProperties>
</file>