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3" r:id="rId3"/>
    <p:sldId id="257" r:id="rId4"/>
    <p:sldId id="268" r:id="rId5"/>
    <p:sldId id="258" r:id="rId6"/>
    <p:sldId id="274" r:id="rId7"/>
    <p:sldId id="264" r:id="rId8"/>
    <p:sldId id="260" r:id="rId9"/>
    <p:sldId id="272" r:id="rId10"/>
    <p:sldId id="271" r:id="rId11"/>
    <p:sldId id="276" r:id="rId12"/>
    <p:sldId id="266" r:id="rId13"/>
    <p:sldId id="275" r:id="rId14"/>
    <p:sldId id="259" r:id="rId15"/>
    <p:sldId id="270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4660"/>
  </p:normalViewPr>
  <p:slideViewPr>
    <p:cSldViewPr>
      <p:cViewPr varScale="1">
        <p:scale>
          <a:sx n="83" d="100"/>
          <a:sy n="83" d="100"/>
        </p:scale>
        <p:origin x="-151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164E3B-7660-4756-93CE-B8A4D0ADD5B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17F0F5-A374-4B9B-B3BB-0511F1E672F8}">
      <dgm:prSet/>
      <dgm:spPr/>
      <dgm:t>
        <a:bodyPr/>
        <a:lstStyle/>
        <a:p>
          <a:pPr rtl="0"/>
          <a:r>
            <a:rPr lang="en-US" dirty="0" smtClean="0">
              <a:latin typeface="Bahnschrift" pitchFamily="34" charset="0"/>
            </a:rPr>
            <a:t>The number of people with diabetes rose from 108 million in 1980 to 422 million in 2014. </a:t>
          </a:r>
          <a:endParaRPr lang="en-US" dirty="0">
            <a:latin typeface="Bahnschrift" pitchFamily="34" charset="0"/>
          </a:endParaRPr>
        </a:p>
      </dgm:t>
    </dgm:pt>
    <dgm:pt modelId="{83E96E71-7C56-4560-AC3F-880B573DD699}" type="parTrans" cxnId="{5C8A76E8-4525-4E1A-9459-AA71028D5E20}">
      <dgm:prSet/>
      <dgm:spPr/>
      <dgm:t>
        <a:bodyPr/>
        <a:lstStyle/>
        <a:p>
          <a:endParaRPr lang="en-US"/>
        </a:p>
      </dgm:t>
    </dgm:pt>
    <dgm:pt modelId="{67469B52-784A-44E0-B858-A96FDB4F5851}" type="sibTrans" cxnId="{5C8A76E8-4525-4E1A-9459-AA71028D5E20}">
      <dgm:prSet/>
      <dgm:spPr/>
      <dgm:t>
        <a:bodyPr/>
        <a:lstStyle/>
        <a:p>
          <a:endParaRPr lang="en-US"/>
        </a:p>
      </dgm:t>
    </dgm:pt>
    <dgm:pt modelId="{020099A2-7910-4735-B9F5-8FB83CA3F0CC}">
      <dgm:prSet/>
      <dgm:spPr/>
      <dgm:t>
        <a:bodyPr/>
        <a:lstStyle/>
        <a:p>
          <a:pPr rtl="0"/>
          <a:r>
            <a:rPr lang="en-US" dirty="0" smtClean="0">
              <a:latin typeface="Bahnschrift" pitchFamily="34" charset="0"/>
            </a:rPr>
            <a:t>In 2019, diabetes was the ninth leading cause of death with an estimated 1.5 million deaths directly caused by diabetes </a:t>
          </a:r>
          <a:endParaRPr lang="en-US" dirty="0">
            <a:latin typeface="Bahnschrift" pitchFamily="34" charset="0"/>
          </a:endParaRPr>
        </a:p>
      </dgm:t>
    </dgm:pt>
    <dgm:pt modelId="{3D5BB169-E4C3-434D-BA94-DE527981B22C}" type="parTrans" cxnId="{B8AF3AAD-B9BB-4C58-BC99-C37FCE049D50}">
      <dgm:prSet/>
      <dgm:spPr/>
      <dgm:t>
        <a:bodyPr/>
        <a:lstStyle/>
        <a:p>
          <a:endParaRPr lang="en-US"/>
        </a:p>
      </dgm:t>
    </dgm:pt>
    <dgm:pt modelId="{77A51F29-EDC4-4446-B48D-8CDFE67C9ADE}" type="sibTrans" cxnId="{B8AF3AAD-B9BB-4C58-BC99-C37FCE049D50}">
      <dgm:prSet/>
      <dgm:spPr/>
      <dgm:t>
        <a:bodyPr/>
        <a:lstStyle/>
        <a:p>
          <a:endParaRPr lang="en-US"/>
        </a:p>
      </dgm:t>
    </dgm:pt>
    <dgm:pt modelId="{C7FBB4A2-4A6B-4B8D-BE90-89EACE089BF5}" type="pres">
      <dgm:prSet presAssocID="{88164E3B-7660-4756-93CE-B8A4D0ADD5B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1777B0-554B-4814-9221-990C3F00E2BB}" type="pres">
      <dgm:prSet presAssocID="{A517F0F5-A374-4B9B-B3BB-0511F1E672F8}" presName="circ1" presStyleLbl="vennNode1" presStyleIdx="0" presStyleCnt="2"/>
      <dgm:spPr/>
      <dgm:t>
        <a:bodyPr/>
        <a:lstStyle/>
        <a:p>
          <a:endParaRPr lang="en-US"/>
        </a:p>
      </dgm:t>
    </dgm:pt>
    <dgm:pt modelId="{3D8F76BC-9D29-454A-BB74-A1E6E699656D}" type="pres">
      <dgm:prSet presAssocID="{A517F0F5-A374-4B9B-B3BB-0511F1E672F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BDCCD-0970-4437-A0FD-897320536277}" type="pres">
      <dgm:prSet presAssocID="{020099A2-7910-4735-B9F5-8FB83CA3F0CC}" presName="circ2" presStyleLbl="vennNode1" presStyleIdx="1" presStyleCnt="2"/>
      <dgm:spPr/>
      <dgm:t>
        <a:bodyPr/>
        <a:lstStyle/>
        <a:p>
          <a:endParaRPr lang="en-US"/>
        </a:p>
      </dgm:t>
    </dgm:pt>
    <dgm:pt modelId="{C8CF724D-F7B5-4918-AC69-0BC27D7B250E}" type="pres">
      <dgm:prSet presAssocID="{020099A2-7910-4735-B9F5-8FB83CA3F0C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5D6385-2311-4043-9E9F-F866108AEB6E}" type="presOf" srcId="{A517F0F5-A374-4B9B-B3BB-0511F1E672F8}" destId="{3D8F76BC-9D29-454A-BB74-A1E6E699656D}" srcOrd="1" destOrd="0" presId="urn:microsoft.com/office/officeart/2005/8/layout/venn1"/>
    <dgm:cxn modelId="{5C8A76E8-4525-4E1A-9459-AA71028D5E20}" srcId="{88164E3B-7660-4756-93CE-B8A4D0ADD5BE}" destId="{A517F0F5-A374-4B9B-B3BB-0511F1E672F8}" srcOrd="0" destOrd="0" parTransId="{83E96E71-7C56-4560-AC3F-880B573DD699}" sibTransId="{67469B52-784A-44E0-B858-A96FDB4F5851}"/>
    <dgm:cxn modelId="{B8AF3AAD-B9BB-4C58-BC99-C37FCE049D50}" srcId="{88164E3B-7660-4756-93CE-B8A4D0ADD5BE}" destId="{020099A2-7910-4735-B9F5-8FB83CA3F0CC}" srcOrd="1" destOrd="0" parTransId="{3D5BB169-E4C3-434D-BA94-DE527981B22C}" sibTransId="{77A51F29-EDC4-4446-B48D-8CDFE67C9ADE}"/>
    <dgm:cxn modelId="{28915C1F-54AC-4AD3-96A6-C35B8671883B}" type="presOf" srcId="{88164E3B-7660-4756-93CE-B8A4D0ADD5BE}" destId="{C7FBB4A2-4A6B-4B8D-BE90-89EACE089BF5}" srcOrd="0" destOrd="0" presId="urn:microsoft.com/office/officeart/2005/8/layout/venn1"/>
    <dgm:cxn modelId="{320EEEB0-CA4C-43C3-879F-BCA31CE858BB}" type="presOf" srcId="{A517F0F5-A374-4B9B-B3BB-0511F1E672F8}" destId="{A01777B0-554B-4814-9221-990C3F00E2BB}" srcOrd="0" destOrd="0" presId="urn:microsoft.com/office/officeart/2005/8/layout/venn1"/>
    <dgm:cxn modelId="{0FDB6863-3153-4301-B60F-1772C946F1A4}" type="presOf" srcId="{020099A2-7910-4735-B9F5-8FB83CA3F0CC}" destId="{C8CF724D-F7B5-4918-AC69-0BC27D7B250E}" srcOrd="1" destOrd="0" presId="urn:microsoft.com/office/officeart/2005/8/layout/venn1"/>
    <dgm:cxn modelId="{4BC1A1CB-2BC2-4150-9646-9121AD89291A}" type="presOf" srcId="{020099A2-7910-4735-B9F5-8FB83CA3F0CC}" destId="{073BDCCD-0970-4437-A0FD-897320536277}" srcOrd="0" destOrd="0" presId="urn:microsoft.com/office/officeart/2005/8/layout/venn1"/>
    <dgm:cxn modelId="{8E922234-4567-44FA-8534-CF663DBCD21A}" type="presParOf" srcId="{C7FBB4A2-4A6B-4B8D-BE90-89EACE089BF5}" destId="{A01777B0-554B-4814-9221-990C3F00E2BB}" srcOrd="0" destOrd="0" presId="urn:microsoft.com/office/officeart/2005/8/layout/venn1"/>
    <dgm:cxn modelId="{5DF8209C-CB0A-487B-AE21-52DD979ECFCC}" type="presParOf" srcId="{C7FBB4A2-4A6B-4B8D-BE90-89EACE089BF5}" destId="{3D8F76BC-9D29-454A-BB74-A1E6E699656D}" srcOrd="1" destOrd="0" presId="urn:microsoft.com/office/officeart/2005/8/layout/venn1"/>
    <dgm:cxn modelId="{72C1EAD9-79C2-4E3E-AEA7-6A7A072AD2C0}" type="presParOf" srcId="{C7FBB4A2-4A6B-4B8D-BE90-89EACE089BF5}" destId="{073BDCCD-0970-4437-A0FD-897320536277}" srcOrd="2" destOrd="0" presId="urn:microsoft.com/office/officeart/2005/8/layout/venn1"/>
    <dgm:cxn modelId="{75D8FFEA-CE1B-4DAF-862F-F3EDC33211DE}" type="presParOf" srcId="{C7FBB4A2-4A6B-4B8D-BE90-89EACE089BF5}" destId="{C8CF724D-F7B5-4918-AC69-0BC27D7B250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777B0-554B-4814-9221-990C3F00E2BB}">
      <dsp:nvSpPr>
        <dsp:cNvPr id="0" name=""/>
        <dsp:cNvSpPr/>
      </dsp:nvSpPr>
      <dsp:spPr>
        <a:xfrm>
          <a:off x="185166" y="154686"/>
          <a:ext cx="4567428" cy="45674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Bahnschrift" pitchFamily="34" charset="0"/>
            </a:rPr>
            <a:t>The number of people with diabetes rose from 108 million in 1980 to 422 million in 2014. </a:t>
          </a:r>
          <a:endParaRPr lang="en-US" sz="2800" kern="1200" dirty="0">
            <a:latin typeface="Bahnschrift" pitchFamily="34" charset="0"/>
          </a:endParaRPr>
        </a:p>
      </dsp:txBody>
      <dsp:txXfrm>
        <a:off x="822959" y="693283"/>
        <a:ext cx="2633472" cy="3490232"/>
      </dsp:txXfrm>
    </dsp:sp>
    <dsp:sp modelId="{073BDCCD-0970-4437-A0FD-897320536277}">
      <dsp:nvSpPr>
        <dsp:cNvPr id="0" name=""/>
        <dsp:cNvSpPr/>
      </dsp:nvSpPr>
      <dsp:spPr>
        <a:xfrm>
          <a:off x="3477006" y="154686"/>
          <a:ext cx="4567428" cy="45674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Bahnschrift" pitchFamily="34" charset="0"/>
            </a:rPr>
            <a:t>In 2019, diabetes was the ninth leading cause of death with an estimated 1.5 million deaths directly caused by diabetes </a:t>
          </a:r>
          <a:endParaRPr lang="en-US" sz="2800" kern="1200" dirty="0">
            <a:latin typeface="Bahnschrift" pitchFamily="34" charset="0"/>
          </a:endParaRPr>
        </a:p>
      </dsp:txBody>
      <dsp:txXfrm>
        <a:off x="4773168" y="693283"/>
        <a:ext cx="2633472" cy="3490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5AAE8-8CCA-43DE-90EE-AF0CB4EF4AD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C9595-A324-4F69-9769-0DE269009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89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9595-A324-4F69-9769-0DE269009F7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9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283F-4FB4-4D98-97F3-ABE002E4ED1F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1B72-D32E-4589-BA98-1B7E5D8DAF13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8855-9281-4E66-AD2D-0F97670B9EA3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C717-051B-4AFD-9E50-5B678E4A2D87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75AD-991B-45F2-A88B-707EDE69FF26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2DAD-1E15-400F-AB69-6288CD1C7C1F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0FFE-6E99-4ABD-B866-15D9E3C6FFBD}" type="datetime1">
              <a:rPr lang="en-US" smtClean="0"/>
              <a:t>6/4/2022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DF42-EB62-4C33-A799-FE2A9784EA90}" type="datetime1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64B59-05C8-41A2-9DD9-351288F47F2D}" type="datetime1">
              <a:rPr lang="en-US" smtClean="0"/>
              <a:t>6/4/2022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046A-F3C2-4C9D-A8B9-EB47E5DC2D12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70A44-A8AF-4656-B6DC-D9C244E0088D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DA59EA0-F554-487E-9297-64D2E407A10A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C6459E5-DDE8-48F5-BAA5-59F1303648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Arial Rounded MT Bold" pitchFamily="34" charset="0"/>
              </a:rPr>
              <a:t>Manar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Abdulsalam</a:t>
            </a:r>
            <a:r>
              <a:rPr lang="en-US" dirty="0" smtClean="0">
                <a:latin typeface="Arial Rounded MT Bold" pitchFamily="34" charset="0"/>
              </a:rPr>
              <a:t> </a:t>
            </a:r>
          </a:p>
          <a:p>
            <a:r>
              <a:rPr lang="en-US" dirty="0" smtClean="0">
                <a:latin typeface="Arial Rounded MT Bold" pitchFamily="34" charset="0"/>
              </a:rPr>
              <a:t>3365 </a:t>
            </a:r>
          </a:p>
          <a:p>
            <a:r>
              <a:rPr lang="en-US" dirty="0" smtClean="0">
                <a:latin typeface="Arial Rounded MT Bold" pitchFamily="34" charset="0"/>
              </a:rPr>
              <a:t>1/6/2022</a:t>
            </a:r>
            <a:endParaRPr lang="en-US" dirty="0">
              <a:latin typeface="Arial Rounded MT Bold" pitchFamily="34" charset="0"/>
            </a:endParaRPr>
          </a:p>
          <a:p>
            <a:r>
              <a:rPr lang="en-US" dirty="0" smtClean="0">
                <a:latin typeface="Arial Rounded MT Bold" pitchFamily="34" charset="0"/>
              </a:rPr>
              <a:t>Year 1 </a:t>
            </a:r>
          </a:p>
          <a:p>
            <a:r>
              <a:rPr lang="en-US" dirty="0" smtClean="0">
                <a:latin typeface="Arial Rounded MT Bold" pitchFamily="34" charset="0"/>
              </a:rPr>
              <a:t>PTS block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2209800" cy="130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33835"/>
            <a:ext cx="1551000" cy="132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32700" y="2251150"/>
            <a:ext cx="7356687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softRound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CARBS INTAKE &amp; </a:t>
            </a:r>
          </a:p>
          <a:p>
            <a:pPr algn="ctr"/>
            <a:r>
              <a:rPr lang="en-US" sz="5400" cap="none" spc="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DIABETES</a:t>
            </a:r>
            <a:r>
              <a:rPr lang="en-US" sz="5400" cap="none" spc="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93100" y="2551837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Rounded MT Bold" pitchFamily="34" charset="0"/>
              </a:rPr>
              <a:t> 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122" name="Picture 2" descr="How Baking Soda Affects People with Type 2 Diabe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00" y="4660465"/>
            <a:ext cx="3180384" cy="211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Rounded MT Bold" pitchFamily="34" charset="0"/>
              </a:rPr>
              <a:t>Treatment for Diabetes II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Bahnschrift" pitchFamily="34" charset="0"/>
              </a:rPr>
              <a:t>Healthy diet (</a:t>
            </a:r>
            <a:r>
              <a:rPr lang="en-US" sz="3200" b="1" dirty="0" err="1">
                <a:latin typeface="Bahnschrift" pitchFamily="34" charset="0"/>
              </a:rPr>
              <a:t>Ketogenic</a:t>
            </a:r>
            <a:r>
              <a:rPr lang="en-US" sz="3200" b="1" dirty="0">
                <a:latin typeface="Bahnschrift" pitchFamily="34" charset="0"/>
              </a:rPr>
              <a:t> diet )</a:t>
            </a:r>
            <a:r>
              <a:rPr lang="en-US" sz="3200" dirty="0">
                <a:latin typeface="Bahnschrift" pitchFamily="34" charset="0"/>
              </a:rPr>
              <a:t> </a:t>
            </a:r>
            <a:endParaRPr lang="en-US" sz="3200" dirty="0" smtClean="0">
              <a:latin typeface="Bahnschrift" pitchFamily="34" charset="0"/>
            </a:endParaRPr>
          </a:p>
          <a:p>
            <a:r>
              <a:rPr lang="en-US" sz="3200" dirty="0">
                <a:latin typeface="Bahnschrift" pitchFamily="34" charset="0"/>
              </a:rPr>
              <a:t>Exercise </a:t>
            </a:r>
            <a:endParaRPr lang="en-US" sz="3200" dirty="0" smtClean="0">
              <a:latin typeface="Bahnschrift" pitchFamily="34" charset="0"/>
            </a:endParaRPr>
          </a:p>
          <a:p>
            <a:r>
              <a:rPr lang="en-US" sz="3200" dirty="0" smtClean="0">
                <a:latin typeface="Bahnschrift" pitchFamily="34" charset="0"/>
              </a:rPr>
              <a:t>Weight loss           </a:t>
            </a:r>
          </a:p>
          <a:p>
            <a:r>
              <a:rPr lang="en-US" sz="3200" dirty="0" smtClean="0">
                <a:latin typeface="Bahnschrift" pitchFamily="34" charset="0"/>
              </a:rPr>
              <a:t>Intermittent fasting</a:t>
            </a:r>
            <a:endParaRPr lang="en-US" sz="3200" baseline="30000" dirty="0" smtClean="0">
              <a:latin typeface="Bahnschrift" pitchFamily="34" charset="0"/>
            </a:endParaRPr>
          </a:p>
          <a:p>
            <a:endParaRPr lang="en-US" dirty="0"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71903"/>
            <a:ext cx="3318858" cy="239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032020"/>
            <a:ext cx="3657600" cy="243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2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Rounded MT Bold" pitchFamily="34" charset="0"/>
              </a:rPr>
              <a:t>Intermittent fasting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11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47800"/>
            <a:ext cx="5257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5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Arial Rounded MT Bold" pitchFamily="34" charset="0"/>
              </a:rPr>
              <a:t>Ketogenic</a:t>
            </a:r>
            <a:r>
              <a:rPr lang="en-US" b="1" dirty="0" smtClean="0">
                <a:latin typeface="Arial Rounded MT Bold" pitchFamily="34" charset="0"/>
              </a:rPr>
              <a:t> diet 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495800" cy="4718304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Bahnschrift" pitchFamily="34" charset="0"/>
              </a:rPr>
              <a:t>The </a:t>
            </a:r>
            <a:r>
              <a:rPr lang="en-US" sz="3200" dirty="0" err="1">
                <a:latin typeface="Bahnschrift" pitchFamily="34" charset="0"/>
              </a:rPr>
              <a:t>ketogenic</a:t>
            </a:r>
            <a:r>
              <a:rPr lang="en-US" sz="3200" dirty="0">
                <a:latin typeface="Bahnschrift" pitchFamily="34" charset="0"/>
              </a:rPr>
              <a:t> diet (</a:t>
            </a:r>
            <a:r>
              <a:rPr lang="en-US" sz="3200" dirty="0" smtClean="0">
                <a:latin typeface="Bahnschrift" pitchFamily="34" charset="0"/>
              </a:rPr>
              <a:t>KD) is a </a:t>
            </a:r>
            <a:r>
              <a:rPr lang="en-US" sz="3200" dirty="0">
                <a:latin typeface="Bahnschrift" pitchFamily="34" charset="0"/>
              </a:rPr>
              <a:t>high-fat, low-carbohydrate, and adequate-protein </a:t>
            </a:r>
            <a:r>
              <a:rPr lang="en-US" sz="3200" dirty="0" smtClean="0">
                <a:latin typeface="Bahnschrift" pitchFamily="34" charset="0"/>
              </a:rPr>
              <a:t>diet</a:t>
            </a:r>
            <a:endParaRPr lang="en-US" sz="3200" baseline="30000" dirty="0" smtClean="0">
              <a:latin typeface="Bahnschrift" pitchFamily="34" charset="0"/>
            </a:endParaRPr>
          </a:p>
          <a:p>
            <a:r>
              <a:rPr lang="en-US" sz="3200" dirty="0" smtClean="0">
                <a:latin typeface="Bahnschrift" pitchFamily="34" charset="0"/>
              </a:rPr>
              <a:t>Regulate blood sugar level </a:t>
            </a:r>
          </a:p>
          <a:p>
            <a:r>
              <a:rPr lang="en-US" sz="3200" dirty="0" smtClean="0">
                <a:latin typeface="Bahnschrift" pitchFamily="34" charset="0"/>
              </a:rPr>
              <a:t>No risk for obesity or cardiovascular diseases.</a:t>
            </a:r>
            <a:endParaRPr lang="en-US" sz="3200" baseline="30000" dirty="0" smtClean="0">
              <a:latin typeface="Bahnschrift" pitchFamily="34" charset="0"/>
            </a:endParaRPr>
          </a:p>
          <a:p>
            <a:endParaRPr lang="en-US" sz="3200" dirty="0"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12</a:t>
            </a:fld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4038600" cy="431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91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Rounded MT Bold" pitchFamily="34" charset="0"/>
              </a:rPr>
              <a:t>Conclusion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13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4876800" y="2895600"/>
            <a:ext cx="4038600" cy="2441575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b="1" dirty="0" smtClean="0">
                <a:latin typeface="Forte" pitchFamily="66" charset="0"/>
              </a:rPr>
              <a:t>‘‘</a:t>
            </a:r>
            <a:r>
              <a:rPr lang="en-US" sz="2800" dirty="0" smtClean="0">
                <a:latin typeface="Forte" pitchFamily="66" charset="0"/>
              </a:rPr>
              <a:t>Those </a:t>
            </a:r>
            <a:r>
              <a:rPr lang="en-US" sz="2800" dirty="0">
                <a:latin typeface="Forte" pitchFamily="66" charset="0"/>
              </a:rPr>
              <a:t>who think they have no time for healthy eating , will sooner or later have to find time for </a:t>
            </a:r>
            <a:r>
              <a:rPr lang="en-US" sz="2800" b="1" dirty="0" smtClean="0">
                <a:latin typeface="Forte" pitchFamily="66" charset="0"/>
              </a:rPr>
              <a:t>illness”</a:t>
            </a:r>
            <a:endParaRPr lang="en-US" sz="2800" dirty="0" smtClean="0">
              <a:latin typeface="Forte" pitchFamily="66" charset="0"/>
            </a:endParaRPr>
          </a:p>
          <a:p>
            <a:endParaRPr lang="en-US" dirty="0">
              <a:latin typeface="Forte" pitchFamily="66" charset="0"/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4038600" cy="41148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44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0" grpId="0" build="p"/>
      <p:bldP spid="10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ial Rounded MT Bold" pitchFamily="34" charset="0"/>
              </a:rPr>
              <a:t>References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U.S. National Library of Medicine. (2022, March 17). </a:t>
            </a:r>
            <a:r>
              <a:rPr lang="en-US" sz="2200" i="1" dirty="0"/>
              <a:t>Type 2 diabetes| adult-onset diabetes</a:t>
            </a:r>
            <a:r>
              <a:rPr lang="en-US" sz="2200" dirty="0"/>
              <a:t>. </a:t>
            </a:r>
            <a:r>
              <a:rPr lang="en-US" sz="2200" dirty="0" err="1"/>
              <a:t>MedlinePlus</a:t>
            </a:r>
            <a:r>
              <a:rPr lang="en-US" sz="2200" dirty="0"/>
              <a:t>. Retrieved April 20, 2022, from https://medlineplus.gov/diabetestype2.html 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Who.int. 2022. </a:t>
            </a:r>
            <a:r>
              <a:rPr lang="en-US" sz="2200" i="1" dirty="0"/>
              <a:t>Diabetes</a:t>
            </a:r>
            <a:r>
              <a:rPr lang="en-US" sz="2200" dirty="0"/>
              <a:t>. [online] Available at: &lt;https://www.who.int/news-room/fact-sheets/detail/diabetes&gt; [Accessed 27 April 2022</a:t>
            </a:r>
            <a:r>
              <a:rPr lang="en-US" sz="2200" dirty="0" smtClean="0"/>
              <a:t>].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err="1"/>
              <a:t>Papatheodorou</a:t>
            </a:r>
            <a:r>
              <a:rPr lang="en-US" sz="2200" dirty="0"/>
              <a:t>, K., </a:t>
            </a:r>
            <a:r>
              <a:rPr lang="en-US" sz="2200" dirty="0" err="1"/>
              <a:t>Banach</a:t>
            </a:r>
            <a:r>
              <a:rPr lang="en-US" sz="2200" dirty="0"/>
              <a:t>, M., Edmonds, M., </a:t>
            </a:r>
            <a:r>
              <a:rPr lang="en-US" sz="2200" dirty="0" err="1"/>
              <a:t>Papanas</a:t>
            </a:r>
            <a:r>
              <a:rPr lang="en-US" sz="2200" dirty="0"/>
              <a:t>, N., &amp; </a:t>
            </a:r>
            <a:r>
              <a:rPr lang="en-US" sz="2200" dirty="0" err="1"/>
              <a:t>Papazoglou</a:t>
            </a:r>
            <a:r>
              <a:rPr lang="en-US" sz="2200" dirty="0"/>
              <a:t>, D. (2015). </a:t>
            </a:r>
            <a:r>
              <a:rPr lang="en-US" sz="2200" i="1" dirty="0"/>
              <a:t>Complications of diabetes</a:t>
            </a:r>
            <a:r>
              <a:rPr lang="en-US" sz="2200" dirty="0"/>
              <a:t>. Journal of diabetes research. Retrieved April 27, 2022, from https://www.ncbi.nlm.nih.gov/pmc/articles/PMC4515299/ 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 </a:t>
            </a:r>
            <a:r>
              <a:rPr lang="en-US" sz="2000" i="1" dirty="0"/>
              <a:t>Insulin resistance: What it is, causes, symptoms &amp; treatment</a:t>
            </a:r>
            <a:r>
              <a:rPr lang="en-US" sz="2000" dirty="0"/>
              <a:t>. Cleveland Clinic. (</a:t>
            </a:r>
            <a:r>
              <a:rPr lang="en-US" sz="2000" dirty="0" err="1"/>
              <a:t>n.d.</a:t>
            </a:r>
            <a:r>
              <a:rPr lang="en-US" sz="2000" dirty="0"/>
              <a:t>). Retrieved April 27, 2022, from https://my.clevelandclinic.org/health/diseases/22206-insulin-resistance 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8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Rounded MT Bold" pitchFamily="34" charset="0"/>
              </a:rPr>
              <a:t>References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5"/>
            </a:pPr>
            <a:r>
              <a:rPr lang="en-US" dirty="0" err="1" smtClean="0"/>
              <a:t>Mobbs</a:t>
            </a:r>
            <a:r>
              <a:rPr lang="en-US" dirty="0"/>
              <a:t>, C. V., </a:t>
            </a:r>
            <a:r>
              <a:rPr lang="en-US" dirty="0" err="1"/>
              <a:t>Mastaitis</a:t>
            </a:r>
            <a:r>
              <a:rPr lang="en-US" dirty="0"/>
              <a:t>, J., </a:t>
            </a:r>
            <a:r>
              <a:rPr lang="en-US" dirty="0" err="1"/>
              <a:t>Isoda</a:t>
            </a:r>
            <a:r>
              <a:rPr lang="en-US" dirty="0"/>
              <a:t>, F., &amp; </a:t>
            </a:r>
            <a:r>
              <a:rPr lang="en-US" dirty="0" err="1"/>
              <a:t>Poplawski</a:t>
            </a:r>
            <a:r>
              <a:rPr lang="en-US" dirty="0"/>
              <a:t>, M. (2013). Treatment of diabetes and diabetic complications with a </a:t>
            </a:r>
            <a:r>
              <a:rPr lang="en-US" dirty="0" err="1"/>
              <a:t>ketogenic</a:t>
            </a:r>
            <a:r>
              <a:rPr lang="en-US" dirty="0"/>
              <a:t> diet. </a:t>
            </a:r>
            <a:r>
              <a:rPr lang="en-US" i="1" dirty="0"/>
              <a:t>Journal of Child Neurology</a:t>
            </a:r>
            <a:r>
              <a:rPr lang="en-US" dirty="0"/>
              <a:t>, </a:t>
            </a:r>
            <a:r>
              <a:rPr lang="en-US" i="1" dirty="0"/>
              <a:t>28</a:t>
            </a:r>
            <a:r>
              <a:rPr lang="en-US" dirty="0"/>
              <a:t>(8), 1009–1014. https://doi.org/10.1177/0883073813487596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7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>
          <a:xfrm>
            <a:off x="457200" y="5402580"/>
            <a:ext cx="4267200" cy="990600"/>
          </a:xfrm>
        </p:spPr>
        <p:txBody>
          <a:bodyPr anchor="b">
            <a:normAutofit/>
          </a:bodyPr>
          <a:lstStyle/>
          <a:p>
            <a:r>
              <a:rPr lang="en-US" sz="2400" b="1" dirty="0" smtClean="0">
                <a:latin typeface="Bahnschrift" pitchFamily="34" charset="0"/>
              </a:rPr>
              <a:t>By </a:t>
            </a:r>
            <a:r>
              <a:rPr lang="en-US" sz="2400" b="1" dirty="0" err="1" smtClean="0">
                <a:latin typeface="Bahnschrift" pitchFamily="34" charset="0"/>
              </a:rPr>
              <a:t>Manar</a:t>
            </a:r>
            <a:r>
              <a:rPr lang="en-US" sz="2400" b="1" dirty="0" smtClean="0">
                <a:latin typeface="Bahnschrift" pitchFamily="34" charset="0"/>
              </a:rPr>
              <a:t> </a:t>
            </a:r>
            <a:r>
              <a:rPr lang="en-US" sz="2400" b="1" dirty="0" err="1" smtClean="0">
                <a:latin typeface="Bahnschrift" pitchFamily="34" charset="0"/>
              </a:rPr>
              <a:t>Abdulsalam</a:t>
            </a:r>
            <a:endParaRPr lang="en-US" sz="2400" b="1" dirty="0"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16</a:t>
            </a:fld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9600" y="3390037"/>
            <a:ext cx="320040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Thank</a:t>
            </a:r>
            <a:r>
              <a:rPr lang="en-US" sz="5400" dirty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 </a:t>
            </a:r>
            <a:endParaRPr lang="en-US" sz="5400" dirty="0" smtClean="0">
              <a:ln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300" endPos="45500" dir="5400000" sy="-100000" algn="bl" rotWithShape="0"/>
              </a:effectLst>
              <a:latin typeface="Arial Rounded MT Bold" pitchFamily="34" charset="0"/>
            </a:endParaRPr>
          </a:p>
          <a:p>
            <a:pPr algn="ctr"/>
            <a:r>
              <a:rPr lang="en-US" sz="540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you </a:t>
            </a:r>
            <a:r>
              <a:rPr lang="en-US" sz="5400" dirty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33600"/>
            <a:ext cx="2971800" cy="320117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496383"/>
            <a:ext cx="1957387" cy="150483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289760"/>
            <a:ext cx="1401582" cy="224028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26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Arial Rounded MT Bold" pitchFamily="34" charset="0"/>
              </a:rPr>
              <a:t>Introduction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72440"/>
            <a:ext cx="1676400" cy="1676400"/>
          </a:xfrm>
          <a:prstGeom prst="rect">
            <a:avLst/>
          </a:prstGeom>
        </p:spPr>
      </p:pic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127450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17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Graphic spid="15" grpId="0">
        <p:bldAsOne/>
      </p:bldGraphic>
      <p:bldGraphic spid="15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ial Rounded MT Bold" pitchFamily="34" charset="0"/>
              </a:rPr>
              <a:t>Objectives</a:t>
            </a:r>
            <a:r>
              <a:rPr lang="en-US" dirty="0" smtClean="0">
                <a:latin typeface="Arial Rounded MT Bold" pitchFamily="34" charset="0"/>
              </a:rPr>
              <a:t>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Bahnschrift" pitchFamily="34" charset="0"/>
              </a:rPr>
              <a:t>Define </a:t>
            </a:r>
            <a:r>
              <a:rPr lang="en-US" sz="3200" b="1" dirty="0">
                <a:latin typeface="Bahnschrift" pitchFamily="34" charset="0"/>
              </a:rPr>
              <a:t>D</a:t>
            </a:r>
            <a:r>
              <a:rPr lang="en-US" sz="3200" b="1" dirty="0" smtClean="0">
                <a:latin typeface="Bahnschrift" pitchFamily="34" charset="0"/>
              </a:rPr>
              <a:t>iabetes mellitus</a:t>
            </a:r>
          </a:p>
          <a:p>
            <a:r>
              <a:rPr lang="en-US" sz="3200" dirty="0" smtClean="0">
                <a:latin typeface="Bahnschrift" pitchFamily="34" charset="0"/>
              </a:rPr>
              <a:t>List Signs </a:t>
            </a:r>
            <a:r>
              <a:rPr lang="en-US" sz="3200" dirty="0" smtClean="0">
                <a:latin typeface="Bahnschrift" pitchFamily="34" charset="0"/>
              </a:rPr>
              <a:t>of </a:t>
            </a:r>
            <a:r>
              <a:rPr lang="en-US" sz="3200" b="1" dirty="0" smtClean="0">
                <a:latin typeface="Bahnschrift" pitchFamily="34" charset="0"/>
              </a:rPr>
              <a:t>Diabetes mellitus</a:t>
            </a:r>
            <a:endParaRPr lang="en-US" sz="3200" dirty="0" smtClean="0">
              <a:latin typeface="Bahnschrift" pitchFamily="34" charset="0"/>
            </a:endParaRPr>
          </a:p>
          <a:p>
            <a:r>
              <a:rPr lang="en-US" sz="3200" dirty="0" smtClean="0">
                <a:latin typeface="Bahnschrift" pitchFamily="34" charset="0"/>
              </a:rPr>
              <a:t>Describe Diabetes </a:t>
            </a:r>
            <a:r>
              <a:rPr lang="en-US" sz="3200" dirty="0" smtClean="0">
                <a:latin typeface="Bahnschrift" pitchFamily="34" charset="0"/>
              </a:rPr>
              <a:t>type II causes </a:t>
            </a:r>
          </a:p>
          <a:p>
            <a:r>
              <a:rPr lang="en-US" sz="3200" dirty="0" smtClean="0">
                <a:latin typeface="Bahnschrift" pitchFamily="34" charset="0"/>
              </a:rPr>
              <a:t>Outline Complications </a:t>
            </a:r>
            <a:r>
              <a:rPr lang="en-US" sz="3200" dirty="0" smtClean="0">
                <a:latin typeface="Bahnschrift" pitchFamily="34" charset="0"/>
              </a:rPr>
              <a:t>of </a:t>
            </a:r>
            <a:r>
              <a:rPr lang="en-US" sz="3200" b="1" dirty="0" smtClean="0">
                <a:latin typeface="Bahnschrift" pitchFamily="34" charset="0"/>
              </a:rPr>
              <a:t>Diabetes mellitus</a:t>
            </a:r>
          </a:p>
          <a:p>
            <a:r>
              <a:rPr lang="en-US" sz="3200" dirty="0" smtClean="0">
                <a:latin typeface="Bahnschrift" pitchFamily="34" charset="0"/>
              </a:rPr>
              <a:t>Enumerate</a:t>
            </a:r>
            <a:r>
              <a:rPr lang="en-US" sz="3200" b="1" dirty="0" smtClean="0">
                <a:latin typeface="Bahnschrift" pitchFamily="34" charset="0"/>
              </a:rPr>
              <a:t> </a:t>
            </a:r>
            <a:r>
              <a:rPr lang="en-US" sz="3200" b="1" dirty="0" err="1" smtClean="0">
                <a:latin typeface="Bahnschrift" pitchFamily="34" charset="0"/>
              </a:rPr>
              <a:t>Ketogenic</a:t>
            </a:r>
            <a:r>
              <a:rPr lang="en-US" sz="3200" b="1" dirty="0" smtClean="0">
                <a:latin typeface="Bahnschrift" pitchFamily="34" charset="0"/>
              </a:rPr>
              <a:t> </a:t>
            </a:r>
            <a:r>
              <a:rPr lang="en-US" sz="3200" b="1" dirty="0" smtClean="0">
                <a:latin typeface="Bahnschrift" pitchFamily="34" charset="0"/>
              </a:rPr>
              <a:t>diet </a:t>
            </a:r>
            <a:r>
              <a:rPr lang="en-US" sz="3200" dirty="0" smtClean="0">
                <a:latin typeface="Bahnschrift" pitchFamily="34" charset="0"/>
              </a:rPr>
              <a:t>and</a:t>
            </a:r>
            <a:r>
              <a:rPr lang="en-US" sz="3200" b="1" dirty="0" smtClean="0">
                <a:latin typeface="Bahnschrift" pitchFamily="34" charset="0"/>
              </a:rPr>
              <a:t> Diabetes mellitus</a:t>
            </a:r>
          </a:p>
          <a:p>
            <a:pPr marL="0" indent="0">
              <a:buNone/>
            </a:pPr>
            <a:endParaRPr lang="en-US" dirty="0">
              <a:latin typeface="Bahnschrift" pitchFamily="34" charset="0"/>
            </a:endParaRPr>
          </a:p>
          <a:p>
            <a:pPr marL="0" indent="0">
              <a:buNone/>
            </a:pPr>
            <a:endParaRPr lang="en-US" dirty="0" smtClean="0">
              <a:latin typeface="Bahnschrift" pitchFamily="34" charset="0"/>
            </a:endParaRPr>
          </a:p>
          <a:p>
            <a:endParaRPr lang="en-US" dirty="0">
              <a:latin typeface="Bahnschrift" pitchFamily="34" charset="0"/>
            </a:endParaRPr>
          </a:p>
          <a:p>
            <a:endParaRPr lang="en-US" dirty="0" smtClean="0">
              <a:latin typeface="Bahnschrift" pitchFamily="34" charset="0"/>
            </a:endParaRPr>
          </a:p>
          <a:p>
            <a:endParaRPr lang="en-US" dirty="0">
              <a:latin typeface="Bahnschrift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588" y="1066800"/>
            <a:ext cx="1057412" cy="10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3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ial Rounded MT Bold" pitchFamily="34" charset="0"/>
              </a:rPr>
              <a:t>Types of diabetes 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04675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13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 Rounded MT Bold" pitchFamily="34" charset="0"/>
              </a:rPr>
              <a:t>Diabetes mellitus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/>
          </a:bodyPr>
          <a:lstStyle/>
          <a:p>
            <a:pPr lvl="0" rtl="0"/>
            <a:r>
              <a:rPr lang="en-US" sz="3200" dirty="0" smtClean="0">
                <a:latin typeface="Bahnschrift" pitchFamily="34" charset="0"/>
              </a:rPr>
              <a:t>It’s a disease may be genetic or developed over time by having unhealthy lifestyle </a:t>
            </a:r>
          </a:p>
          <a:p>
            <a:pPr lvl="0" rtl="0"/>
            <a:r>
              <a:rPr lang="en-US" sz="3200" dirty="0" smtClean="0">
                <a:latin typeface="Bahnschrift" pitchFamily="34" charset="0"/>
              </a:rPr>
              <a:t>Body does not generate enough insulin or insulin is not being used very well due to </a:t>
            </a:r>
            <a:r>
              <a:rPr lang="en-US" sz="3200" b="1" dirty="0" smtClean="0">
                <a:latin typeface="Bahnschrift" pitchFamily="34" charset="0"/>
              </a:rPr>
              <a:t>insulin resistance</a:t>
            </a:r>
            <a:endParaRPr lang="en-US" sz="3200" dirty="0">
              <a:latin typeface="Bahnschrift" pitchFamily="34" charset="0"/>
            </a:endParaRPr>
          </a:p>
          <a:p>
            <a:pPr lvl="0" rtl="0"/>
            <a:r>
              <a:rPr lang="en-US" sz="3200" dirty="0" smtClean="0">
                <a:latin typeface="Bahnschrift" pitchFamily="34" charset="0"/>
              </a:rPr>
              <a:t>Blood glucose level is too high as the insulin fails to let the glucose get into body cells </a:t>
            </a:r>
            <a:endParaRPr lang="en-US" sz="3200" dirty="0">
              <a:latin typeface="Bahnschrift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5341"/>
            <a:ext cx="3048000" cy="1832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1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Rounded MT Bold" pitchFamily="34" charset="0"/>
              </a:rPr>
              <a:t>Insulin Resistance 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 descr="Insulin Resistance: Causes, Symptoms, Diagnosis, and Consequences |  Everyday Hea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" y="1578864"/>
            <a:ext cx="8955024" cy="508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61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 Rounded MT Bold" pitchFamily="34" charset="0"/>
              </a:rPr>
              <a:t>Signs of diabetes mellitus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Bahnschrift" pitchFamily="34" charset="0"/>
              </a:rPr>
              <a:t>Fatigue</a:t>
            </a:r>
            <a:r>
              <a:rPr lang="en-US" sz="3200" baseline="30000" dirty="0" smtClean="0">
                <a:latin typeface="Bahnschrift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hnschrift" pitchFamily="34" charset="0"/>
              </a:rPr>
              <a:t>Constant </a:t>
            </a:r>
            <a:r>
              <a:rPr lang="en-US" sz="3200" dirty="0" smtClean="0">
                <a:latin typeface="Bahnschrift" pitchFamily="34" charset="0"/>
              </a:rPr>
              <a:t>hunger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hnschrift" pitchFamily="34" charset="0"/>
              </a:rPr>
              <a:t>Weight </a:t>
            </a:r>
            <a:r>
              <a:rPr lang="en-US" sz="3200" dirty="0" smtClean="0">
                <a:latin typeface="Bahnschrift" pitchFamily="34" charset="0"/>
              </a:rPr>
              <a:t>loss</a:t>
            </a:r>
            <a:endParaRPr lang="en-US" sz="3200" baseline="30000" dirty="0" smtClean="0">
              <a:latin typeface="Bahnschrift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Bahnschrift" pitchFamily="34" charset="0"/>
              </a:rPr>
              <a:t>Frequent urination </a:t>
            </a:r>
            <a:r>
              <a:rPr lang="en-US" sz="3200" baseline="30000" dirty="0" smtClean="0">
                <a:latin typeface="Bahnschrift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Bahnschrift" pitchFamily="34" charset="0"/>
              </a:rPr>
              <a:t>Thirst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Bahnschrift" pitchFamily="34" charset="0"/>
              </a:rPr>
              <a:t>Blurred vision</a:t>
            </a:r>
            <a:endParaRPr lang="en-US" sz="3200" baseline="30000" dirty="0" smtClean="0"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28088"/>
            <a:ext cx="450045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9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ial Rounded MT Bold" pitchFamily="34" charset="0"/>
              </a:rPr>
              <a:t>Causes of </a:t>
            </a:r>
            <a:r>
              <a:rPr lang="en-US" b="1" dirty="0">
                <a:latin typeface="Arial Rounded MT Bold" pitchFamily="34" charset="0"/>
              </a:rPr>
              <a:t>Diabetes </a:t>
            </a:r>
            <a:r>
              <a:rPr lang="en-US" b="1" dirty="0" smtClean="0">
                <a:latin typeface="Arial Rounded MT Bold" pitchFamily="34" charset="0"/>
              </a:rPr>
              <a:t>mellitus II</a:t>
            </a:r>
            <a:r>
              <a:rPr lang="en-US" dirty="0" smtClean="0">
                <a:latin typeface="Arial Rounded MT Bold" pitchFamily="34" charset="0"/>
              </a:rPr>
              <a:t>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495800" cy="4715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C00000"/>
                </a:solidFill>
                <a:latin typeface="Bahnschrift" pitchFamily="34" charset="0"/>
              </a:rPr>
              <a:t>Insulin resistance</a:t>
            </a:r>
          </a:p>
          <a:p>
            <a:r>
              <a:rPr lang="en-US" sz="3200" dirty="0" smtClean="0">
                <a:latin typeface="Bahnschrift" pitchFamily="34" charset="0"/>
              </a:rPr>
              <a:t>Diet </a:t>
            </a:r>
            <a:endParaRPr lang="en-US" sz="3200" baseline="30000" dirty="0" smtClean="0">
              <a:latin typeface="Bahnschrift" pitchFamily="34" charset="0"/>
            </a:endParaRPr>
          </a:p>
          <a:p>
            <a:r>
              <a:rPr lang="en-US" sz="3200" dirty="0">
                <a:latin typeface="Bahnschrift" pitchFamily="34" charset="0"/>
              </a:rPr>
              <a:t>Physical inactivity</a:t>
            </a:r>
            <a:r>
              <a:rPr lang="en-US" sz="3200" baseline="30000" dirty="0">
                <a:latin typeface="Bahnschrift" pitchFamily="34" charset="0"/>
              </a:rPr>
              <a:t> </a:t>
            </a:r>
            <a:endParaRPr lang="en-US" sz="3200" dirty="0" smtClean="0">
              <a:solidFill>
                <a:srgbClr val="C00000"/>
              </a:solidFill>
              <a:latin typeface="Bahnschrift" pitchFamily="34" charset="0"/>
            </a:endParaRPr>
          </a:p>
          <a:p>
            <a:r>
              <a:rPr lang="en-US" sz="3200" dirty="0" smtClean="0">
                <a:latin typeface="Bahnschrift" pitchFamily="34" charset="0"/>
              </a:rPr>
              <a:t>Excess </a:t>
            </a:r>
            <a:r>
              <a:rPr lang="en-US" sz="3200" dirty="0">
                <a:latin typeface="Bahnschrift" pitchFamily="34" charset="0"/>
              </a:rPr>
              <a:t>body </a:t>
            </a:r>
            <a:r>
              <a:rPr lang="en-US" sz="3200" dirty="0" smtClean="0">
                <a:latin typeface="Bahnschrift" pitchFamily="34" charset="0"/>
              </a:rPr>
              <a:t>fat</a:t>
            </a:r>
            <a:endParaRPr lang="en-US" sz="3200" baseline="30000" dirty="0">
              <a:latin typeface="Bahnschrift" pitchFamily="34" charset="0"/>
            </a:endParaRPr>
          </a:p>
          <a:p>
            <a:r>
              <a:rPr lang="en-US" sz="3200" dirty="0" smtClean="0">
                <a:latin typeface="Bahnschrift" pitchFamily="34" charset="0"/>
              </a:rPr>
              <a:t>Certain medications </a:t>
            </a:r>
            <a:endParaRPr lang="en-US" sz="3200" baseline="30000" dirty="0">
              <a:latin typeface="Bahnschrift" pitchFamily="34" charset="0"/>
            </a:endParaRPr>
          </a:p>
          <a:p>
            <a:r>
              <a:rPr lang="en-US" sz="3200" dirty="0">
                <a:latin typeface="Bahnschrift" pitchFamily="34" charset="0"/>
              </a:rPr>
              <a:t>Hormonal disorders </a:t>
            </a:r>
            <a:endParaRPr lang="en-US" sz="3200" baseline="30000" dirty="0">
              <a:latin typeface="Bahnschrift" pitchFamily="34" charset="0"/>
            </a:endParaRPr>
          </a:p>
          <a:p>
            <a:r>
              <a:rPr lang="en-US" sz="3200" dirty="0">
                <a:latin typeface="Bahnschrift" pitchFamily="34" charset="0"/>
              </a:rPr>
              <a:t>Genetic conditions </a:t>
            </a:r>
            <a:endParaRPr lang="en-US" sz="3200" baseline="30000" dirty="0" smtClean="0">
              <a:latin typeface="Bahnschrift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8</a:t>
            </a:fld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729" y="1437453"/>
            <a:ext cx="3077521" cy="210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505199"/>
            <a:ext cx="2039112" cy="197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499103"/>
            <a:ext cx="1668636" cy="1668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48" y="5173836"/>
            <a:ext cx="2183346" cy="145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4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Rounded MT Bold" pitchFamily="34" charset="0"/>
              </a:rPr>
              <a:t>Complication of Diabetes mellitus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rtl="0"/>
            <a:r>
              <a:rPr lang="en-US" sz="3200" dirty="0" smtClean="0">
                <a:latin typeface="Bahnschrift" pitchFamily="34" charset="0"/>
              </a:rPr>
              <a:t>Heart attack </a:t>
            </a:r>
            <a:endParaRPr lang="en-US" sz="3200" dirty="0">
              <a:latin typeface="Bahnschrift" pitchFamily="34" charset="0"/>
            </a:endParaRPr>
          </a:p>
          <a:p>
            <a:pPr lvl="0" rtl="0"/>
            <a:r>
              <a:rPr lang="en-US" sz="3200" dirty="0" smtClean="0">
                <a:latin typeface="Bahnschrift" pitchFamily="34" charset="0"/>
              </a:rPr>
              <a:t>Stroke</a:t>
            </a:r>
            <a:r>
              <a:rPr lang="en-US" sz="3200" baseline="30000" dirty="0" smtClean="0">
                <a:latin typeface="Bahnschrift" pitchFamily="34" charset="0"/>
              </a:rPr>
              <a:t> </a:t>
            </a:r>
            <a:endParaRPr lang="en-US" sz="3200" dirty="0">
              <a:latin typeface="Bahnschrift" pitchFamily="34" charset="0"/>
            </a:endParaRPr>
          </a:p>
          <a:p>
            <a:pPr lvl="0"/>
            <a:r>
              <a:rPr lang="en-US" sz="3200" dirty="0" smtClean="0">
                <a:latin typeface="Bahnschrift" pitchFamily="34" charset="0"/>
              </a:rPr>
              <a:t>Kidney </a:t>
            </a:r>
            <a:r>
              <a:rPr lang="en-US" sz="3200" dirty="0">
                <a:latin typeface="Bahnschrift" pitchFamily="34" charset="0"/>
              </a:rPr>
              <a:t>problems </a:t>
            </a:r>
          </a:p>
          <a:p>
            <a:pPr lvl="0"/>
            <a:r>
              <a:rPr lang="en-US" sz="3200" dirty="0">
                <a:latin typeface="Bahnschrift" pitchFamily="34" charset="0"/>
              </a:rPr>
              <a:t>Eye damage </a:t>
            </a:r>
            <a:endParaRPr lang="en-US" sz="3200" baseline="30000" dirty="0" smtClean="0">
              <a:latin typeface="Bahnschrift" pitchFamily="34" charset="0"/>
            </a:endParaRPr>
          </a:p>
          <a:p>
            <a:r>
              <a:rPr lang="en-US" sz="3200" dirty="0">
                <a:latin typeface="Bahnschrift" pitchFamily="34" charset="0"/>
              </a:rPr>
              <a:t>Nerve damage </a:t>
            </a:r>
          </a:p>
          <a:p>
            <a:pPr lvl="0"/>
            <a:r>
              <a:rPr lang="en-US" sz="3200" dirty="0">
                <a:latin typeface="Bahnschrift" pitchFamily="34" charset="0"/>
              </a:rPr>
              <a:t>Diabetic </a:t>
            </a:r>
            <a:r>
              <a:rPr lang="en-US" sz="3200" dirty="0" smtClean="0">
                <a:latin typeface="Bahnschrift" pitchFamily="34" charset="0"/>
              </a:rPr>
              <a:t>foot</a:t>
            </a:r>
            <a:endParaRPr lang="en-US" sz="3200" dirty="0">
              <a:latin typeface="Bahnschrif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9E5-DDE8-48F5-BAA5-59F1303648F9}" type="slidenum">
              <a:rPr lang="en-US" smtClean="0"/>
              <a:t>9</a:t>
            </a:fld>
            <a:endParaRPr lang="en-US"/>
          </a:p>
        </p:txBody>
      </p:sp>
      <p:pic>
        <p:nvPicPr>
          <p:cNvPr id="2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1843522" cy="211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391126"/>
            <a:ext cx="1965960" cy="2678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57600"/>
            <a:ext cx="2606040" cy="148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860" y="4155284"/>
            <a:ext cx="1905000" cy="180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860" y="5252561"/>
            <a:ext cx="1964924" cy="140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784" y="4875754"/>
            <a:ext cx="1423151" cy="198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59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1054</TotalTime>
  <Words>360</Words>
  <Application>Microsoft Office PowerPoint</Application>
  <PresentationFormat>On-screen Show (4:3)</PresentationFormat>
  <Paragraphs>89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PowerPoint Presentation</vt:lpstr>
      <vt:lpstr>Introduction </vt:lpstr>
      <vt:lpstr>Objectives </vt:lpstr>
      <vt:lpstr>Types of diabetes </vt:lpstr>
      <vt:lpstr>Diabetes mellitus</vt:lpstr>
      <vt:lpstr>Insulin Resistance </vt:lpstr>
      <vt:lpstr>Signs of diabetes mellitus </vt:lpstr>
      <vt:lpstr>Causes of Diabetes mellitus II </vt:lpstr>
      <vt:lpstr>Complication of Diabetes mellitus</vt:lpstr>
      <vt:lpstr>Treatment for Diabetes II</vt:lpstr>
      <vt:lpstr>Intermittent fasting </vt:lpstr>
      <vt:lpstr>Ketogenic diet </vt:lpstr>
      <vt:lpstr>Conclusion </vt:lpstr>
      <vt:lpstr>References</vt:lpstr>
      <vt:lpstr>References</vt:lpstr>
      <vt:lpstr>By Manar Abdulsalam</vt:lpstr>
    </vt:vector>
  </TitlesOfParts>
  <Company>Naim Al Hussaini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75</cp:revision>
  <dcterms:created xsi:type="dcterms:W3CDTF">2022-04-20T07:17:26Z</dcterms:created>
  <dcterms:modified xsi:type="dcterms:W3CDTF">2022-06-04T15:58:55Z</dcterms:modified>
</cp:coreProperties>
</file>