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684" autoAdjust="0"/>
    <p:restoredTop sz="93742" autoAdjust="0"/>
  </p:normalViewPr>
  <p:slideViewPr>
    <p:cSldViewPr>
      <p:cViewPr varScale="1">
        <p:scale>
          <a:sx n="74" d="100"/>
          <a:sy n="74" d="100"/>
        </p:scale>
        <p:origin x="13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45C666-CF84-4230-A842-F7EB17F140EF}" type="doc">
      <dgm:prSet loTypeId="urn:microsoft.com/office/officeart/2005/8/layout/process4" loCatId="list" qsTypeId="urn:microsoft.com/office/officeart/2005/8/quickstyle/3d2" qsCatId="3D" csTypeId="urn:microsoft.com/office/officeart/2005/8/colors/accent4_5" csCatId="accent4" phldr="0"/>
      <dgm:spPr/>
      <dgm:t>
        <a:bodyPr/>
        <a:lstStyle/>
        <a:p>
          <a:pPr rtl="1"/>
          <a:endParaRPr lang="ar-SA"/>
        </a:p>
      </dgm:t>
    </dgm:pt>
    <dgm:pt modelId="{80C2BF08-0884-44F9-AD66-775749E01993}" type="pres">
      <dgm:prSet presAssocID="{F145C666-CF84-4230-A842-F7EB17F140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3D3AAE0-A3C9-4832-BB5C-35BD0E998755}" type="presOf" srcId="{F145C666-CF84-4230-A842-F7EB17F140EF}" destId="{80C2BF08-0884-44F9-AD66-775749E0199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E30CC25-7166-44FB-8C4F-D9713ED52220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F61D04-F05A-4267-A76C-977B981F2117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9734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61D04-F05A-4267-A76C-977B981F2117}" type="slidenum">
              <a:rPr lang="ar-SA" smtClean="0"/>
              <a:pPr/>
              <a:t>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0198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71CCF-272F-41A0-90ED-4133CDD0FA2B}" type="datetimeFigureOut">
              <a:rPr lang="ar-SA" smtClean="0"/>
              <a:pPr/>
              <a:t>14/11/41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C692E-1F53-4A33-8AB6-2CAB0E1B098F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640897246"/>
              </p:ext>
            </p:extLst>
          </p:nvPr>
        </p:nvGraphicFramePr>
        <p:xfrm>
          <a:off x="1500166" y="1214422"/>
          <a:ext cx="2857520" cy="2071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مستطيل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40000"/>
              <a:lumOff val="60000"/>
              <a:alpha val="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1000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8959269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>
              <a:cs typeface="+mj-cs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alpha val="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36000" rtlCol="1" anchor="ctr"/>
          <a:lstStyle/>
          <a:p>
            <a:pPr algn="ctr"/>
            <a:endParaRPr lang="ar-SA" sz="3600" dirty="0">
              <a:cs typeface="+mj-cs"/>
            </a:endParaRPr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142844" y="1214422"/>
            <a:ext cx="2571768" cy="1785949"/>
          </a:xfrm>
          <a:prstGeom prst="roundRect">
            <a:avLst/>
          </a:prstGeom>
          <a:solidFill>
            <a:schemeClr val="bg2">
              <a:alpha val="96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864000" bIns="1224000" rtlCol="1" anchor="ctr"/>
          <a:lstStyle/>
          <a:p>
            <a:pPr algn="justLow" rtl="0"/>
            <a:endParaRPr lang="en-US" sz="900" dirty="0" smtClean="0">
              <a:solidFill>
                <a:schemeClr val="tx1"/>
              </a:solidFill>
            </a:endParaRPr>
          </a:p>
          <a:p>
            <a:pPr algn="justLow" rtl="0"/>
            <a:endParaRPr lang="en-US" sz="900" dirty="0">
              <a:solidFill>
                <a:schemeClr val="tx1"/>
              </a:solidFill>
            </a:endParaRPr>
          </a:p>
          <a:p>
            <a:pPr algn="justLow" rtl="0"/>
            <a:r>
              <a:rPr lang="en-US" sz="900" dirty="0" smtClean="0">
                <a:solidFill>
                  <a:schemeClr val="tx1"/>
                </a:solidFill>
              </a:rPr>
              <a:t>, </a:t>
            </a:r>
            <a:r>
              <a:rPr lang="en-US" sz="900" b="1" dirty="0">
                <a:solidFill>
                  <a:schemeClr val="tx1"/>
                </a:solidFill>
              </a:rPr>
              <a:t>Type 2 DM </a:t>
            </a:r>
            <a:r>
              <a:rPr lang="en-US" sz="900" dirty="0">
                <a:solidFill>
                  <a:schemeClr val="tx1"/>
                </a:solidFill>
              </a:rPr>
              <a:t>is likely the third modifiable risk factor for </a:t>
            </a:r>
            <a:r>
              <a:rPr lang="en-US" sz="900" b="1" dirty="0">
                <a:solidFill>
                  <a:schemeClr val="tx1"/>
                </a:solidFill>
              </a:rPr>
              <a:t>pancreatic</a:t>
            </a:r>
            <a:r>
              <a:rPr lang="en-US" sz="900" dirty="0">
                <a:solidFill>
                  <a:schemeClr val="tx1"/>
                </a:solidFill>
              </a:rPr>
              <a:t> </a:t>
            </a:r>
            <a:r>
              <a:rPr lang="en-US" sz="900" b="1" dirty="0">
                <a:solidFill>
                  <a:schemeClr val="tx1"/>
                </a:solidFill>
              </a:rPr>
              <a:t>cancer</a:t>
            </a:r>
            <a:r>
              <a:rPr lang="en-US" sz="900" dirty="0">
                <a:solidFill>
                  <a:schemeClr val="tx1"/>
                </a:solidFill>
              </a:rPr>
              <a:t> after cigarette</a:t>
            </a:r>
            <a:r>
              <a:rPr lang="en-US" sz="900" b="1" dirty="0">
                <a:solidFill>
                  <a:schemeClr val="tx1"/>
                </a:solidFill>
              </a:rPr>
              <a:t> </a:t>
            </a:r>
            <a:r>
              <a:rPr lang="en-US" sz="900" dirty="0">
                <a:solidFill>
                  <a:schemeClr val="tx1"/>
                </a:solidFill>
              </a:rPr>
              <a:t>smoking and obesity,</a:t>
            </a:r>
            <a:r>
              <a:rPr lang="en-US" sz="900" dirty="0"/>
              <a:t> </a:t>
            </a:r>
            <a:r>
              <a:rPr lang="en-US" sz="900" dirty="0">
                <a:solidFill>
                  <a:schemeClr val="tx1"/>
                </a:solidFill>
              </a:rPr>
              <a:t>long-term type 2 DM is associated with a 1.5-fold to 2.0-fold increase in the risk of pancreatic </a:t>
            </a:r>
            <a:r>
              <a:rPr lang="en-US" sz="900" dirty="0" smtClean="0">
                <a:solidFill>
                  <a:schemeClr val="tx1"/>
                </a:solidFill>
              </a:rPr>
              <a:t>cancer, 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The </a:t>
            </a:r>
            <a:r>
              <a:rPr lang="en-US" sz="900" dirty="0">
                <a:solidFill>
                  <a:schemeClr val="tx1"/>
                </a:solidFill>
                <a:cs typeface="+mj-cs"/>
              </a:rPr>
              <a:t>relationship between diabetes and pancreatic cancer is complex. Diabetes or impaired glucose tolerance is present in more than 2/3rd of pancreatic cancer patients. Epidemiological studies have consistently shown a modest increase in the risk of pancreatic cancer in type 2 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diabetes .</a:t>
            </a:r>
            <a:r>
              <a:rPr lang="en-US" sz="900" baseline="30000" dirty="0" smtClean="0">
                <a:solidFill>
                  <a:schemeClr val="tx1"/>
                </a:solidFill>
              </a:rPr>
              <a:t>1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26" name="مستطيل مستدير الزوايا 25"/>
          <p:cNvSpPr/>
          <p:nvPr/>
        </p:nvSpPr>
        <p:spPr>
          <a:xfrm>
            <a:off x="6143636" y="4786322"/>
            <a:ext cx="2857520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References </a:t>
            </a:r>
            <a:endParaRPr lang="ar-SA" sz="1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27" name="مستطيل مستدير الزوايا 26" descr="The pathophysiology of atopic eczema is still poorly understood but there are some hypothesis that may describe the real mechanism of the disease including:&#10;-primary immune dysfunction resulting in the production of inflammatory   cytokines.&#10;- primary defect in the epithelial barrier leading to secondary immunologic dysregulation and resulting in IgE sensitization &#10; -filagrin defects may influence inflammation is by the release of epithelial cell‒derived cytokines.&#10;"/>
          <p:cNvSpPr/>
          <p:nvPr/>
        </p:nvSpPr>
        <p:spPr>
          <a:xfrm>
            <a:off x="142844" y="5786454"/>
            <a:ext cx="2571768" cy="928694"/>
          </a:xfrm>
          <a:prstGeom prst="roundRect">
            <a:avLst/>
          </a:prstGeom>
          <a:solidFill>
            <a:schemeClr val="bg2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540000" bIns="1440000" rtlCol="1" anchor="ctr"/>
          <a:lstStyle/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r>
              <a:rPr lang="en-US" sz="900" b="1" dirty="0" smtClean="0">
                <a:solidFill>
                  <a:schemeClr val="tx1"/>
                </a:solidFill>
                <a:cs typeface="+mj-cs"/>
              </a:rPr>
              <a:t>Signaling pathways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 that regulate the metabolic process play important roles in cell proliferation and tumor growth. Along with </a:t>
            </a:r>
            <a:r>
              <a:rPr lang="en-US" sz="900" b="1" dirty="0" smtClean="0">
                <a:solidFill>
                  <a:schemeClr val="tx1"/>
                </a:solidFill>
                <a:cs typeface="+mj-cs"/>
              </a:rPr>
              <a:t>Insulin Resistance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, </a:t>
            </a:r>
            <a:r>
              <a:rPr lang="en-US" sz="900" b="1" dirty="0" smtClean="0">
                <a:solidFill>
                  <a:schemeClr val="tx1"/>
                </a:solidFill>
                <a:cs typeface="+mj-cs"/>
              </a:rPr>
              <a:t>Hyperglycemia , Hyperinsulinemin,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900" b="1" dirty="0" smtClean="0">
                <a:solidFill>
                  <a:schemeClr val="tx1"/>
                </a:solidFill>
                <a:cs typeface="+mj-cs"/>
              </a:rPr>
              <a:t>Inflammation</a:t>
            </a:r>
            <a:r>
              <a:rPr lang="en-US" sz="900" baseline="30000" dirty="0" smtClean="0">
                <a:solidFill>
                  <a:schemeClr val="tx1"/>
                </a:solidFill>
                <a:cs typeface="+mj-cs"/>
              </a:rPr>
              <a:t>2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 </a:t>
            </a:r>
          </a:p>
        </p:txBody>
      </p:sp>
      <p:sp>
        <p:nvSpPr>
          <p:cNvPr id="32" name="مستطيل مستدير الزوايا 31" descr="The pathophysiology of atopic eczema is still poorly understood but there are some hypothesis that may describe the real mechanism of the disease including:&#10;-primary immune dysfunction resulting in the production of inflammatory   cytokines.&#10;- primary defect in the epithelial barrier leading to secondary immunologic dysregulation and resulting in IgE sensitization &#10; -filagrin defects may influence inflammation is by the release of epithelial cell‒derived cytokines.&#10;"/>
          <p:cNvSpPr/>
          <p:nvPr/>
        </p:nvSpPr>
        <p:spPr>
          <a:xfrm>
            <a:off x="6143636" y="3929066"/>
            <a:ext cx="2857520" cy="785818"/>
          </a:xfrm>
          <a:prstGeom prst="roundRect">
            <a:avLst/>
          </a:prstGeom>
          <a:solidFill>
            <a:schemeClr val="bg2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bIns="180000" rtlCol="1" anchor="ctr"/>
          <a:lstStyle/>
          <a:p>
            <a:pPr algn="just" rtl="0"/>
            <a:r>
              <a:rPr lang="en-US" sz="900" dirty="0" smtClean="0">
                <a:solidFill>
                  <a:schemeClr val="tx1"/>
                </a:solidFill>
                <a:cs typeface="+mj-cs"/>
              </a:rPr>
              <a:t>The observed causal relationship between long-term type 2 diabetes mellitus and pancreatic cancer and the protective effect of the antidiabetic drug metformin against pancreatic cancer </a:t>
            </a:r>
            <a:r>
              <a:rPr lang="en-US" sz="900" dirty="0">
                <a:solidFill>
                  <a:schemeClr val="tx1"/>
                </a:solidFill>
                <a:cs typeface="+mj-cs"/>
              </a:rPr>
              <a:t>may 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decrease the </a:t>
            </a:r>
            <a:r>
              <a:rPr lang="en-US" sz="900" dirty="0">
                <a:solidFill>
                  <a:schemeClr val="tx1"/>
                </a:solidFill>
                <a:cs typeface="+mj-cs"/>
              </a:rPr>
              <a:t>risk of pancreatic cancer in type 2 diabetes.</a:t>
            </a:r>
            <a:endParaRPr lang="en-US" sz="900" dirty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33" name="مستطيل مستدير الزوايا 32" descr="The pathophysiology of atopic eczema is still poorly understood but there are some hypothesis that may describe the real mechanism of the disease including:&#10;-primary immune dysfunction resulting in the production of inflammatory   cytokines.&#10;- primary defect in the epithelial barrier leading to secondary immunologic dysregulation and resulting in IgE sensitization &#10; -filagrin defects may influence inflammation is by the release of epithelial cell‒derived cytokines.&#10;"/>
          <p:cNvSpPr/>
          <p:nvPr/>
        </p:nvSpPr>
        <p:spPr>
          <a:xfrm>
            <a:off x="6072198" y="5072074"/>
            <a:ext cx="2979436" cy="1785926"/>
          </a:xfrm>
          <a:prstGeom prst="roundRect">
            <a:avLst/>
          </a:prstGeom>
          <a:solidFill>
            <a:schemeClr val="bg2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56000" bIns="936000" rtlCol="1" anchor="ctr"/>
          <a:lstStyle/>
          <a:p>
            <a:pPr marL="228600" indent="-228600" algn="l" rtl="0">
              <a:buFont typeface="+mj-lt"/>
              <a:buAutoNum type="arabicPeriod"/>
            </a:pP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marL="228600" indent="-228600" algn="l" rtl="0">
              <a:buFont typeface="+mj-lt"/>
              <a:buAutoNum type="arabicPeriod"/>
            </a:pPr>
            <a:endParaRPr lang="en-US" sz="900" dirty="0">
              <a:solidFill>
                <a:schemeClr val="tx1"/>
              </a:solidFill>
              <a:cs typeface="+mj-cs"/>
            </a:endParaRPr>
          </a:p>
          <a:p>
            <a:pPr marL="228600" indent="-228600" algn="l" rtl="0">
              <a:buFont typeface="+mj-lt"/>
              <a:buAutoNum type="arabicPeriod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Nihgov. (2013). </a:t>
            </a:r>
            <a:r>
              <a:rPr lang="en-US" sz="900" i="1" dirty="0" smtClean="0">
                <a:solidFill>
                  <a:schemeClr val="tx1"/>
                </a:solidFill>
                <a:cs typeface="+mj-cs"/>
              </a:rPr>
              <a:t>PubMed Central (PMC)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. Retrieved 12 May, 2020, from https://www.ncbi.nlm.nih.gov/pmc/articles/PMC3238796/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Hindawicom. (2013). </a:t>
            </a:r>
            <a:r>
              <a:rPr lang="en-US" sz="900" i="1" dirty="0" smtClean="0">
                <a:solidFill>
                  <a:schemeClr val="tx1"/>
                </a:solidFill>
                <a:cs typeface="+mj-cs"/>
              </a:rPr>
              <a:t>Hindawicom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. Retrieved 12 May, 2020, from https://www.hindawi.com/journals/isrn/2013/583786/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Wileycom.(2011). </a:t>
            </a:r>
            <a:r>
              <a:rPr lang="en-US" sz="900" i="1" dirty="0" err="1" smtClean="0">
                <a:solidFill>
                  <a:schemeClr val="tx1"/>
                </a:solidFill>
                <a:cs typeface="+mj-cs"/>
              </a:rPr>
              <a:t>Wileycom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. Retrieved 12 May, 2020, from http://onlinelibrary.wiley.com/wol1/doi/10.1002/mc.20771/</a:t>
            </a:r>
            <a:endParaRPr lang="ar-SA" sz="900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36" name="مستطيل مستدير الزوايا 35"/>
          <p:cNvSpPr/>
          <p:nvPr/>
        </p:nvSpPr>
        <p:spPr>
          <a:xfrm>
            <a:off x="6143636" y="3643314"/>
            <a:ext cx="2857520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Conclusion</a:t>
            </a:r>
            <a:r>
              <a:rPr lang="en-US" sz="1200" b="1" dirty="0" smtClean="0">
                <a:solidFill>
                  <a:schemeClr val="bg1"/>
                </a:solidFill>
                <a:cs typeface="+mj-cs"/>
              </a:rPr>
              <a:t> </a:t>
            </a:r>
            <a:endParaRPr lang="ar-SA" sz="12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37" name="مستطيل مستدير الزوايا 36"/>
          <p:cNvSpPr/>
          <p:nvPr/>
        </p:nvSpPr>
        <p:spPr>
          <a:xfrm>
            <a:off x="142844" y="5500702"/>
            <a:ext cx="2571768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 Diabetic Related Mechanisms </a:t>
            </a:r>
            <a:endParaRPr lang="ar-SA" sz="1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2" name="مستطيل مستدير الزوايا 41"/>
          <p:cNvSpPr/>
          <p:nvPr/>
        </p:nvSpPr>
        <p:spPr>
          <a:xfrm>
            <a:off x="2800687" y="5786454"/>
            <a:ext cx="3214710" cy="928694"/>
          </a:xfrm>
          <a:prstGeom prst="roundRect">
            <a:avLst/>
          </a:prstGeom>
          <a:solidFill>
            <a:schemeClr val="bg2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0" bIns="1728000" rtlCol="1" anchor="ctr"/>
          <a:lstStyle/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>
              <a:solidFill>
                <a:schemeClr val="tx1"/>
              </a:solidFill>
              <a:cs typeface="+mj-cs"/>
            </a:endParaRPr>
          </a:p>
          <a:p>
            <a:pPr algn="just" rtl="0"/>
            <a:r>
              <a:rPr lang="en-US" sz="900" b="1" dirty="0" smtClean="0">
                <a:solidFill>
                  <a:schemeClr val="tx1"/>
                </a:solidFill>
                <a:cs typeface="+mj-cs"/>
              </a:rPr>
              <a:t>Insulin level </a:t>
            </a:r>
          </a:p>
          <a:p>
            <a:pPr algn="just" rtl="0"/>
            <a:r>
              <a:rPr lang="en-US" sz="900" dirty="0" smtClean="0">
                <a:solidFill>
                  <a:schemeClr val="tx1"/>
                </a:solidFill>
                <a:cs typeface="+mj-cs"/>
              </a:rPr>
              <a:t>Insulin resistance and compensatory hyperinsulinemia as well as elevated levels of circulating insulin-like growth factors (IGFs) are perhaps the most hypothesized mechanisms underlying the association between type 2 diabetes mellitus and pancreatic</a:t>
            </a:r>
            <a:r>
              <a:rPr lang="en-US" sz="900" dirty="0" smtClean="0">
                <a:cs typeface="+mj-cs"/>
              </a:rPr>
              <a:t> 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Cancer</a:t>
            </a:r>
            <a:r>
              <a:rPr lang="en-US" sz="900" baseline="30000" dirty="0" smtClean="0">
                <a:solidFill>
                  <a:schemeClr val="tx1"/>
                </a:solidFill>
                <a:cs typeface="+mj-cs"/>
              </a:rPr>
              <a:t>2</a:t>
            </a: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56" name="مستطيل مستدير الزوايا 55"/>
          <p:cNvSpPr/>
          <p:nvPr/>
        </p:nvSpPr>
        <p:spPr>
          <a:xfrm>
            <a:off x="142844" y="4500570"/>
            <a:ext cx="121444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96000" bIns="1224000" rtlCol="1" anchor="ctr"/>
          <a:lstStyle/>
          <a:p>
            <a:pPr algn="l" rtl="0" fontAlgn="base">
              <a:buFont typeface="Arial" pitchFamily="34" charset="0"/>
              <a:buChar char="•"/>
            </a:pP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algn="l" rtl="0" fontAlgn="base">
              <a:buFont typeface="Arial" pitchFamily="34" charset="0"/>
              <a:buChar char="•"/>
            </a:pPr>
            <a:endParaRPr lang="en-US" sz="900" dirty="0">
              <a:solidFill>
                <a:schemeClr val="tx1"/>
              </a:solidFill>
              <a:cs typeface="+mj-cs"/>
            </a:endParaRPr>
          </a:p>
          <a:p>
            <a:pPr algn="l" rtl="0" fontAlgn="base">
              <a:buFont typeface="Arial" pitchFamily="34" charset="0"/>
              <a:buChar char="•"/>
            </a:pP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algn="l" rtl="0" fontAlgn="base">
              <a:buFont typeface="Arial" pitchFamily="34" charset="0"/>
              <a:buChar char="•"/>
            </a:pPr>
            <a:endParaRPr lang="en-US" sz="900" dirty="0">
              <a:solidFill>
                <a:schemeClr val="tx1"/>
              </a:solidFill>
              <a:cs typeface="+mj-cs"/>
            </a:endParaRPr>
          </a:p>
          <a:p>
            <a:pPr algn="l" rtl="0" fontAlgn="base">
              <a:buFont typeface="Arial" pitchFamily="34" charset="0"/>
              <a:buChar char="•"/>
            </a:pP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algn="l" rtl="0" fontAlgn="base">
              <a:buFont typeface="Arial" pitchFamily="34" charset="0"/>
              <a:buChar char="•"/>
            </a:pPr>
            <a:endParaRPr lang="en-US" sz="900" dirty="0">
              <a:solidFill>
                <a:schemeClr val="tx1"/>
              </a:solidFill>
              <a:cs typeface="+mj-cs"/>
            </a:endParaRPr>
          </a:p>
          <a:p>
            <a:pPr algn="l" rtl="0" fontAlgn="base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 Obesity</a:t>
            </a:r>
          </a:p>
          <a:p>
            <a:pPr algn="l" rtl="0" fontAlgn="base">
              <a:buFont typeface="Arial" pitchFamily="34" charset="0"/>
              <a:buChar char="•"/>
            </a:pPr>
            <a:r>
              <a:rPr lang="en-US" sz="900" smtClean="0">
                <a:solidFill>
                  <a:schemeClr val="tx1"/>
                </a:solidFill>
                <a:cs typeface="+mj-cs"/>
              </a:rPr>
              <a:t> Smoking</a:t>
            </a: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algn="l" rtl="0" fontAlgn="base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 Chronic Pancreatitis</a:t>
            </a:r>
          </a:p>
          <a:p>
            <a:pPr algn="l" rtl="0" fontAlgn="base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 Diabetes  </a:t>
            </a:r>
          </a:p>
        </p:txBody>
      </p:sp>
      <p:sp>
        <p:nvSpPr>
          <p:cNvPr id="57" name="مستطيل مستدير الزوايا 56"/>
          <p:cNvSpPr/>
          <p:nvPr/>
        </p:nvSpPr>
        <p:spPr>
          <a:xfrm>
            <a:off x="1428728" y="4500570"/>
            <a:ext cx="121444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68000" bIns="1224000" rtlCol="1" anchor="ctr"/>
          <a:lstStyle/>
          <a:p>
            <a:pPr algn="just" rtl="0">
              <a:buFont typeface="Arial" pitchFamily="34" charset="0"/>
              <a:buChar char="•"/>
            </a:pP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algn="just" rtl="0">
              <a:buFont typeface="Arial" pitchFamily="34" charset="0"/>
              <a:buChar char="•"/>
            </a:pPr>
            <a:endParaRPr lang="en-US" sz="900" dirty="0">
              <a:solidFill>
                <a:schemeClr val="tx1"/>
              </a:solidFill>
              <a:cs typeface="+mj-cs"/>
            </a:endParaRPr>
          </a:p>
          <a:p>
            <a:pPr algn="just" rtl="0">
              <a:buFont typeface="Arial" pitchFamily="34" charset="0"/>
              <a:buChar char="•"/>
            </a:pP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algn="just" rtl="0">
              <a:buFont typeface="Arial" pitchFamily="34" charset="0"/>
              <a:buChar char="•"/>
            </a:pPr>
            <a:endParaRPr lang="en-US" sz="900" dirty="0">
              <a:solidFill>
                <a:schemeClr val="tx1"/>
              </a:solidFill>
              <a:cs typeface="+mj-cs"/>
            </a:endParaRPr>
          </a:p>
          <a:p>
            <a:pPr algn="just" rtl="0">
              <a:buFont typeface="Arial" pitchFamily="34" charset="0"/>
              <a:buChar char="•"/>
            </a:pP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algn="just" rtl="0">
              <a:buFont typeface="Arial" pitchFamily="34" charset="0"/>
              <a:buChar char="•"/>
            </a:pPr>
            <a:endParaRPr lang="en-US" sz="900" dirty="0">
              <a:solidFill>
                <a:schemeClr val="tx1"/>
              </a:solidFill>
              <a:cs typeface="+mj-cs"/>
            </a:endParaRPr>
          </a:p>
          <a:p>
            <a:pPr algn="just" rtl="0">
              <a:buFont typeface="Arial" pitchFamily="34" charset="0"/>
              <a:buChar char="•"/>
            </a:pPr>
            <a:endParaRPr lang="en-US" sz="900" dirty="0" smtClean="0">
              <a:solidFill>
                <a:schemeClr val="tx1"/>
              </a:solidFill>
              <a:cs typeface="+mj-cs"/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  Genetic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  Family History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  Race                         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  Age (older than 60)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tx1"/>
                </a:solidFill>
                <a:cs typeface="+mj-cs"/>
              </a:rPr>
              <a:t>  Male</a:t>
            </a:r>
          </a:p>
          <a:p>
            <a:pPr algn="just" rtl="0">
              <a:buFont typeface="Arial" pitchFamily="34" charset="0"/>
              <a:buChar char="•"/>
            </a:pPr>
            <a:endParaRPr lang="en-US" sz="900" dirty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58" name="مستطيل مستدير الزوايا 57"/>
          <p:cNvSpPr/>
          <p:nvPr/>
        </p:nvSpPr>
        <p:spPr>
          <a:xfrm>
            <a:off x="1428728" y="3857628"/>
            <a:ext cx="1214446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Non -Modifiable</a:t>
            </a:r>
            <a:endParaRPr lang="ar-SA" sz="1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59" name="مستطيل مستدير الزوايا 58"/>
          <p:cNvSpPr/>
          <p:nvPr/>
        </p:nvSpPr>
        <p:spPr>
          <a:xfrm>
            <a:off x="142844" y="3857628"/>
            <a:ext cx="1214446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Modifiable </a:t>
            </a:r>
            <a:endParaRPr lang="ar-SA" sz="9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60" name="مستطيل مستدير الزوايا 59"/>
          <p:cNvSpPr/>
          <p:nvPr/>
        </p:nvSpPr>
        <p:spPr>
          <a:xfrm>
            <a:off x="142844" y="3071810"/>
            <a:ext cx="2571768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Risk Factors of pancreatic cancer </a:t>
            </a:r>
            <a:endParaRPr lang="ar-SA" sz="1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61" name="سهم للأسفل 60"/>
          <p:cNvSpPr/>
          <p:nvPr/>
        </p:nvSpPr>
        <p:spPr>
          <a:xfrm rot="1964895">
            <a:off x="576708" y="4117442"/>
            <a:ext cx="275280" cy="364366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cs typeface="+mj-cs"/>
            </a:endParaRPr>
          </a:p>
        </p:txBody>
      </p:sp>
      <p:sp>
        <p:nvSpPr>
          <p:cNvPr id="63" name="سهم للأسفل 62"/>
          <p:cNvSpPr/>
          <p:nvPr/>
        </p:nvSpPr>
        <p:spPr>
          <a:xfrm>
            <a:off x="1142976" y="3429000"/>
            <a:ext cx="500066" cy="389658"/>
          </a:xfrm>
          <a:prstGeom prst="downArrow">
            <a:avLst>
              <a:gd name="adj1" fmla="val 50000"/>
              <a:gd name="adj2" fmla="val 4303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cs typeface="+mj-cs"/>
            </a:endParaRPr>
          </a:p>
        </p:txBody>
      </p:sp>
      <p:sp>
        <p:nvSpPr>
          <p:cNvPr id="68" name="سهم للأسفل 67"/>
          <p:cNvSpPr/>
          <p:nvPr/>
        </p:nvSpPr>
        <p:spPr>
          <a:xfrm rot="19469142">
            <a:off x="1866144" y="4118007"/>
            <a:ext cx="275280" cy="364366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cs typeface="+mj-cs"/>
            </a:endParaRPr>
          </a:p>
        </p:txBody>
      </p:sp>
      <p:sp>
        <p:nvSpPr>
          <p:cNvPr id="70" name="مستطيل مستدير الزوايا 69"/>
          <p:cNvSpPr/>
          <p:nvPr/>
        </p:nvSpPr>
        <p:spPr>
          <a:xfrm>
            <a:off x="3000364" y="1142984"/>
            <a:ext cx="3000396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 Signs &amp; Symptoms of pancreatic cancer  </a:t>
            </a:r>
            <a:endParaRPr lang="ar-SA" sz="1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72" name="شكل بيضاوي 71"/>
          <p:cNvSpPr/>
          <p:nvPr/>
        </p:nvSpPr>
        <p:spPr>
          <a:xfrm>
            <a:off x="2897002" y="4643446"/>
            <a:ext cx="1214446" cy="500066"/>
          </a:xfrm>
          <a:prstGeom prst="ellipse">
            <a:avLst/>
          </a:prstGeom>
          <a:solidFill>
            <a:schemeClr val="accent6">
              <a:lumMod val="20000"/>
              <a:lumOff val="80000"/>
              <a:alpha val="53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cs typeface="+mj-cs"/>
              </a:rPr>
              <a:t>Courovoisier Sign </a:t>
            </a:r>
            <a:r>
              <a:rPr lang="en-US" sz="900" b="1" dirty="0" smtClean="0">
                <a:solidFill>
                  <a:schemeClr val="tx1"/>
                </a:solidFill>
                <a:cs typeface="+mj-cs"/>
              </a:rPr>
              <a:t> </a:t>
            </a:r>
            <a:endParaRPr lang="ar-LY" sz="1000" b="1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73" name="سهم للأسفل 72"/>
          <p:cNvSpPr/>
          <p:nvPr/>
        </p:nvSpPr>
        <p:spPr>
          <a:xfrm rot="16200000">
            <a:off x="4218605" y="4750603"/>
            <a:ext cx="285752" cy="35719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+mj-cs"/>
            </a:endParaRPr>
          </a:p>
        </p:txBody>
      </p:sp>
      <p:sp>
        <p:nvSpPr>
          <p:cNvPr id="74" name="مستطيل مستدير الزوايا 73"/>
          <p:cNvSpPr/>
          <p:nvPr/>
        </p:nvSpPr>
        <p:spPr>
          <a:xfrm>
            <a:off x="4611514" y="4714884"/>
            <a:ext cx="1428760" cy="35719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3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900" b="1" dirty="0" smtClean="0">
                <a:solidFill>
                  <a:schemeClr val="tx1"/>
                </a:solidFill>
                <a:cs typeface="+mj-cs"/>
              </a:rPr>
              <a:t>Palpable Gall bladder  </a:t>
            </a:r>
            <a:endParaRPr lang="ar-LY" sz="900" b="1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75" name="مستطيل مستدير الزوايا 74"/>
          <p:cNvSpPr/>
          <p:nvPr/>
        </p:nvSpPr>
        <p:spPr>
          <a:xfrm>
            <a:off x="2872125" y="5500702"/>
            <a:ext cx="3143272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 Suggested Hypothesis </a:t>
            </a:r>
            <a:endParaRPr lang="ar-SA" sz="1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76" name="مستطيل 75"/>
          <p:cNvSpPr/>
          <p:nvPr/>
        </p:nvSpPr>
        <p:spPr>
          <a:xfrm>
            <a:off x="4143372" y="5143512"/>
            <a:ext cx="1928826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cs typeface="+mj-cs"/>
            </a:endParaRPr>
          </a:p>
        </p:txBody>
      </p:sp>
      <p:sp>
        <p:nvSpPr>
          <p:cNvPr id="79" name="مستطيل مستدير الزوايا 78"/>
          <p:cNvSpPr/>
          <p:nvPr/>
        </p:nvSpPr>
        <p:spPr>
          <a:xfrm>
            <a:off x="6143636" y="928670"/>
            <a:ext cx="2857520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Does Metaformin has a Role ?</a:t>
            </a:r>
            <a:endParaRPr lang="ar-SA" sz="1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80" name="مستطيل مستدير الزوايا 79"/>
          <p:cNvSpPr/>
          <p:nvPr/>
        </p:nvSpPr>
        <p:spPr>
          <a:xfrm>
            <a:off x="6143636" y="1214423"/>
            <a:ext cx="2857520" cy="2286585"/>
          </a:xfrm>
          <a:prstGeom prst="roundRect">
            <a:avLst/>
          </a:prstGeom>
          <a:solidFill>
            <a:schemeClr val="bg2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116000" bIns="1728000" rtlCol="1" anchor="ctr"/>
          <a:lstStyle/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sz="900" b="1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r>
              <a:rPr lang="en-US" sz="900" b="1" dirty="0" smtClean="0">
                <a:solidFill>
                  <a:schemeClr val="tx1"/>
                </a:solidFill>
                <a:cs typeface="+mj-cs"/>
              </a:rPr>
              <a:t>A number of studies 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of diabetics have shown that treatment with metformin, the most commonly used antidiabetic drug, is associated with lower risk of cancer than is treatment with insulin.</a:t>
            </a:r>
          </a:p>
          <a:p>
            <a:pPr algn="just" rtl="0"/>
            <a:r>
              <a:rPr lang="en-US" sz="900" b="1" dirty="0" err="1" smtClean="0">
                <a:solidFill>
                  <a:schemeClr val="tx1"/>
                </a:solidFill>
                <a:cs typeface="+mj-cs"/>
              </a:rPr>
              <a:t>Metformin</a:t>
            </a:r>
            <a:r>
              <a:rPr lang="en-US" sz="900" b="1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can inhibit proliferation and stimulate apoptosis in tumor cell lines</a:t>
            </a:r>
          </a:p>
          <a:p>
            <a:pPr algn="just" rtl="0"/>
            <a:r>
              <a:rPr lang="en-US" sz="900" dirty="0" smtClean="0">
                <a:solidFill>
                  <a:schemeClr val="tx1"/>
                </a:solidFill>
                <a:cs typeface="+mj-cs"/>
              </a:rPr>
              <a:t>These observations suggest that </a:t>
            </a:r>
            <a:r>
              <a:rPr lang="en-US" sz="900" dirty="0" err="1" smtClean="0">
                <a:solidFill>
                  <a:schemeClr val="tx1"/>
                </a:solidFill>
                <a:cs typeface="+mj-cs"/>
              </a:rPr>
              <a:t>metformin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 is a promising </a:t>
            </a:r>
            <a:r>
              <a:rPr lang="en-US" sz="900" dirty="0" err="1" smtClean="0">
                <a:solidFill>
                  <a:schemeClr val="tx1"/>
                </a:solidFill>
                <a:cs typeface="+mj-cs"/>
              </a:rPr>
              <a:t>chemopreventive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 drug for use against cancer and that use of it may not be limited to patients with diabetes. </a:t>
            </a:r>
          </a:p>
          <a:p>
            <a:pPr algn="just" rtl="0"/>
            <a:r>
              <a:rPr lang="en-US" sz="900" dirty="0" smtClean="0">
                <a:solidFill>
                  <a:schemeClr val="tx1"/>
                </a:solidFill>
                <a:cs typeface="+mj-cs"/>
              </a:rPr>
              <a:t>The main molecular mechanism of metformin's effect on metabolism and growth inhibition are mediated through the liver kinase B1 (LKB1)/5′ AMP-activated protein kinase (AMPK) signaling</a:t>
            </a:r>
            <a:r>
              <a:rPr lang="en-US" sz="900" dirty="0" smtClean="0">
                <a:cs typeface="+mj-cs"/>
              </a:rPr>
              <a:t> </a:t>
            </a:r>
            <a:r>
              <a:rPr lang="en-US" sz="900" dirty="0" smtClean="0">
                <a:solidFill>
                  <a:schemeClr val="tx1"/>
                </a:solidFill>
                <a:cs typeface="+mj-cs"/>
              </a:rPr>
              <a:t>Pathway</a:t>
            </a:r>
            <a:r>
              <a:rPr lang="en-US" sz="900" baseline="30000" dirty="0" smtClean="0">
                <a:solidFill>
                  <a:schemeClr val="tx1"/>
                </a:solidFill>
                <a:cs typeface="+mj-cs"/>
              </a:rPr>
              <a:t>2,3</a:t>
            </a:r>
            <a:endParaRPr lang="en-US" sz="900" dirty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81" name="مستطيل مستدير الزوايا 80"/>
          <p:cNvSpPr/>
          <p:nvPr/>
        </p:nvSpPr>
        <p:spPr>
          <a:xfrm>
            <a:off x="142844" y="928670"/>
            <a:ext cx="2571768" cy="2143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cs typeface="+mj-cs"/>
              </a:rPr>
              <a:t>Introduction </a:t>
            </a:r>
            <a:endParaRPr lang="ar-SA" sz="1000" b="1" dirty="0">
              <a:solidFill>
                <a:schemeClr val="bg1"/>
              </a:solidFill>
              <a:cs typeface="+mj-cs"/>
            </a:endParaRPr>
          </a:p>
        </p:txBody>
      </p:sp>
      <p:pic>
        <p:nvPicPr>
          <p:cNvPr id="43" name="Picture 2" descr="C:\Users\Atlas\Downloads\PAN0544_1080x1080-Symptoms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3" t="15723" r="28555" b="9900"/>
          <a:stretch/>
        </p:blipFill>
        <p:spPr bwMode="auto">
          <a:xfrm>
            <a:off x="3039878" y="1357298"/>
            <a:ext cx="2960882" cy="31432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001504" y="1385037"/>
            <a:ext cx="1714512" cy="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schemeClr val="bg1"/>
              </a:solidFill>
              <a:cs typeface="+mj-cs"/>
            </a:endParaRPr>
          </a:p>
        </p:txBody>
      </p:sp>
      <p:sp>
        <p:nvSpPr>
          <p:cNvPr id="44" name="مستطيل 43"/>
          <p:cNvSpPr/>
          <p:nvPr/>
        </p:nvSpPr>
        <p:spPr>
          <a:xfrm>
            <a:off x="5292079" y="1412792"/>
            <a:ext cx="723317" cy="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schemeClr val="bg1"/>
              </a:solidFill>
              <a:cs typeface="+mj-cs"/>
            </a:endParaRPr>
          </a:p>
        </p:txBody>
      </p:sp>
      <p:sp>
        <p:nvSpPr>
          <p:cNvPr id="47" name="مستطيل مستدير الزوايا 46"/>
          <p:cNvSpPr/>
          <p:nvPr/>
        </p:nvSpPr>
        <p:spPr>
          <a:xfrm>
            <a:off x="142844" y="44624"/>
            <a:ext cx="8858312" cy="813183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1600" dirty="0">
              <a:solidFill>
                <a:schemeClr val="tx1"/>
              </a:solidFill>
              <a:latin typeface="Times New Roman" pitchFamily="18" charset="0"/>
              <a:cs typeface="+mj-cs"/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1785917" y="81816"/>
            <a:ext cx="5775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1100" dirty="0">
                <a:solidFill>
                  <a:schemeClr val="bg1"/>
                </a:solidFill>
                <a:latin typeface="Times New Roman" pitchFamily="18" charset="0"/>
                <a:cs typeface="+mj-cs"/>
              </a:rPr>
              <a:t>Is There any Association </a:t>
            </a:r>
            <a:r>
              <a:rPr lang="en-US" sz="1100" dirty="0" smtClean="0">
                <a:solidFill>
                  <a:schemeClr val="bg1"/>
                </a:solidFill>
                <a:latin typeface="Times New Roman" pitchFamily="18" charset="0"/>
                <a:cs typeface="+mj-cs"/>
              </a:rPr>
              <a:t> Between </a:t>
            </a:r>
            <a:r>
              <a:rPr lang="en-US" sz="1100" dirty="0">
                <a:solidFill>
                  <a:schemeClr val="bg1"/>
                </a:solidFill>
                <a:latin typeface="Times New Roman" pitchFamily="18" charset="0"/>
                <a:cs typeface="+mj-cs"/>
              </a:rPr>
              <a:t>Diabetes  Type II </a:t>
            </a:r>
            <a:r>
              <a:rPr lang="en-US" sz="1100" dirty="0" smtClean="0">
                <a:solidFill>
                  <a:schemeClr val="bg1"/>
                </a:solidFill>
                <a:latin typeface="Times New Roman" pitchFamily="18" charset="0"/>
                <a:cs typeface="+mj-cs"/>
              </a:rPr>
              <a:t>and Pancreatic </a:t>
            </a:r>
            <a:r>
              <a:rPr lang="en-US" sz="1100" dirty="0">
                <a:solidFill>
                  <a:schemeClr val="bg1"/>
                </a:solidFill>
                <a:latin typeface="Times New Roman" pitchFamily="18" charset="0"/>
                <a:cs typeface="+mj-cs"/>
              </a:rPr>
              <a:t>Cancer  </a:t>
            </a:r>
          </a:p>
          <a:p>
            <a:pPr algn="ctr" rtl="0"/>
            <a:r>
              <a:rPr lang="en-US" sz="1100" dirty="0">
                <a:solidFill>
                  <a:schemeClr val="bg1"/>
                </a:solidFill>
                <a:latin typeface="Times New Roman" pitchFamily="18" charset="0"/>
                <a:cs typeface="+mj-cs"/>
              </a:rPr>
              <a:t>Libyan International Medical University</a:t>
            </a:r>
          </a:p>
          <a:p>
            <a:pPr algn="ctr" rtl="0"/>
            <a:r>
              <a:rPr lang="en-US" sz="1100" dirty="0">
                <a:solidFill>
                  <a:schemeClr val="bg1"/>
                </a:solidFill>
                <a:latin typeface="Times New Roman" pitchFamily="18" charset="0"/>
                <a:cs typeface="+mj-cs"/>
              </a:rPr>
              <a:t>Faculty of Medicene</a:t>
            </a:r>
          </a:p>
          <a:p>
            <a:pPr algn="ctr" rtl="0"/>
            <a:r>
              <a:rPr lang="en-US" sz="1100" dirty="0" smtClean="0">
                <a:solidFill>
                  <a:schemeClr val="bg1"/>
                </a:solidFill>
                <a:latin typeface="Times New Roman" pitchFamily="18" charset="0"/>
                <a:cs typeface="+mj-cs"/>
              </a:rPr>
              <a:t>         Ali Salah </a:t>
            </a:r>
            <a:r>
              <a:rPr lang="en-US" sz="1100" smtClean="0">
                <a:solidFill>
                  <a:schemeClr val="bg1"/>
                </a:solidFill>
                <a:latin typeface="Times New Roman" pitchFamily="18" charset="0"/>
                <a:cs typeface="+mj-cs"/>
              </a:rPr>
              <a:t>Al </a:t>
            </a:r>
            <a:r>
              <a:rPr lang="en-US" sz="1100" smtClean="0">
                <a:solidFill>
                  <a:schemeClr val="bg1"/>
                </a:solidFill>
                <a:latin typeface="Times New Roman" pitchFamily="18" charset="0"/>
                <a:cs typeface="+mj-cs"/>
              </a:rPr>
              <a:t>fallah (1554)  </a:t>
            </a:r>
            <a:r>
              <a:rPr lang="en-US" sz="1100" dirty="0" smtClean="0">
                <a:solidFill>
                  <a:schemeClr val="bg1"/>
                </a:solidFill>
                <a:latin typeface="Times New Roman" pitchFamily="18" charset="0"/>
                <a:cs typeface="+mj-cs"/>
              </a:rPr>
              <a:t>4</a:t>
            </a:r>
            <a:r>
              <a:rPr lang="en-US" sz="1100" baseline="30000" dirty="0" smtClean="0">
                <a:solidFill>
                  <a:schemeClr val="bg1"/>
                </a:solidFill>
              </a:rPr>
              <a:t>th</a:t>
            </a:r>
            <a:r>
              <a:rPr lang="en-US" sz="1100" dirty="0" smtClean="0">
                <a:solidFill>
                  <a:schemeClr val="bg1"/>
                </a:solidFill>
                <a:latin typeface="Times New Roman" pitchFamily="18" charset="0"/>
                <a:cs typeface="+mj-cs"/>
              </a:rPr>
              <a:t> year Medical student</a:t>
            </a:r>
            <a:endParaRPr lang="en-US" sz="1100" dirty="0">
              <a:solidFill>
                <a:schemeClr val="bg1"/>
              </a:solidFill>
              <a:latin typeface="Times New Roman" pitchFamily="18" charset="0"/>
              <a:cs typeface="+mj-cs"/>
            </a:endParaRPr>
          </a:p>
        </p:txBody>
      </p:sp>
      <p:grpSp>
        <p:nvGrpSpPr>
          <p:cNvPr id="5" name="مجموعة 4"/>
          <p:cNvGrpSpPr/>
          <p:nvPr/>
        </p:nvGrpSpPr>
        <p:grpSpPr>
          <a:xfrm>
            <a:off x="0" y="0"/>
            <a:ext cx="1785917" cy="825679"/>
            <a:chOff x="0" y="0"/>
            <a:chExt cx="2034404" cy="825679"/>
          </a:xfrm>
        </p:grpSpPr>
        <p:sp>
          <p:nvSpPr>
            <p:cNvPr id="2049" name="Rectangle 1"/>
            <p:cNvSpPr>
              <a:spLocks noChangeArrowheads="1"/>
            </p:cNvSpPr>
            <p:nvPr/>
          </p:nvSpPr>
          <p:spPr bwMode="auto">
            <a:xfrm>
              <a:off x="0" y="0"/>
              <a:ext cx="2104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+mj-cs"/>
              </a:endParaRPr>
            </a:p>
          </p:txBody>
        </p:sp>
        <p:sp>
          <p:nvSpPr>
            <p:cNvPr id="2050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2104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+mj-cs"/>
              </a:endParaRPr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104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+mj-cs"/>
              </a:endParaRPr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2104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+mj-cs"/>
              </a:endParaRPr>
            </a:p>
          </p:txBody>
        </p:sp>
        <p:sp>
          <p:nvSpPr>
            <p:cNvPr id="50" name="object 12"/>
            <p:cNvSpPr/>
            <p:nvPr/>
          </p:nvSpPr>
          <p:spPr>
            <a:xfrm>
              <a:off x="890946" y="190450"/>
              <a:ext cx="817835" cy="31582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0">
                <a:cs typeface="+mj-cs"/>
              </a:endParaRPr>
            </a:p>
          </p:txBody>
        </p:sp>
        <p:sp>
          <p:nvSpPr>
            <p:cNvPr id="51" name="object 13"/>
            <p:cNvSpPr/>
            <p:nvPr/>
          </p:nvSpPr>
          <p:spPr>
            <a:xfrm>
              <a:off x="286909" y="132297"/>
              <a:ext cx="1747495" cy="61121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0">
                <a:cs typeface="+mj-cs"/>
              </a:endParaRPr>
            </a:p>
          </p:txBody>
        </p:sp>
        <p:sp>
          <p:nvSpPr>
            <p:cNvPr id="52" name="object 14"/>
            <p:cNvSpPr/>
            <p:nvPr/>
          </p:nvSpPr>
          <p:spPr>
            <a:xfrm>
              <a:off x="880159" y="363728"/>
              <a:ext cx="843593" cy="15775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0">
                <a:cs typeface="+mj-cs"/>
              </a:endParaRPr>
            </a:p>
          </p:txBody>
        </p:sp>
        <p:sp>
          <p:nvSpPr>
            <p:cNvPr id="53" name="مربع نص 52"/>
            <p:cNvSpPr txBox="1"/>
            <p:nvPr/>
          </p:nvSpPr>
          <p:spPr>
            <a:xfrm>
              <a:off x="315186" y="548680"/>
              <a:ext cx="1719218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1200" b="1" kern="2000" spc="600" dirty="0" smtClean="0">
                  <a:solidFill>
                    <a:schemeClr val="bg1"/>
                  </a:solidFill>
                  <a:latin typeface="Times New Roman" pitchFamily="18" charset="0"/>
                  <a:cs typeface="+mj-cs"/>
                </a:rPr>
                <a:t>LIMU</a:t>
              </a:r>
              <a:endParaRPr lang="ar-LY" b="1" kern="2000" spc="600" dirty="0">
                <a:solidFill>
                  <a:schemeClr val="bg1"/>
                </a:solidFill>
                <a:latin typeface="Times New Roman" pitchFamily="18" charset="0"/>
                <a:cs typeface="+mj-cs"/>
              </a:endParaRPr>
            </a:p>
          </p:txBody>
        </p:sp>
      </p:grpSp>
      <p:sp>
        <p:nvSpPr>
          <p:cNvPr id="9" name="قمر 8"/>
          <p:cNvSpPr/>
          <p:nvPr/>
        </p:nvSpPr>
        <p:spPr>
          <a:xfrm rot="16200000" flipH="1">
            <a:off x="4893540" y="1063593"/>
            <a:ext cx="221111" cy="864000"/>
          </a:xfrm>
          <a:prstGeom prst="moon">
            <a:avLst>
              <a:gd name="adj" fmla="val 4618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341" y="95018"/>
            <a:ext cx="763131" cy="730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7952</TotalTime>
  <Words>354</Words>
  <Application>Microsoft Office PowerPoint</Application>
  <PresentationFormat>On-screen Show (4:3)</PresentationFormat>
  <Paragraphs>76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سمة Office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Ali Elfallah</dc:creator>
  <cp:lastModifiedBy>‏‏مستخدم Windows</cp:lastModifiedBy>
  <cp:revision>306</cp:revision>
  <dcterms:created xsi:type="dcterms:W3CDTF">2017-05-11T00:15:26Z</dcterms:created>
  <dcterms:modified xsi:type="dcterms:W3CDTF">2020-07-04T08:45:50Z</dcterms:modified>
</cp:coreProperties>
</file>