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media/image18.jpg" ContentType="image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2" r:id="rId15"/>
    <p:sldId id="274" r:id="rId16"/>
    <p:sldId id="275" r:id="rId17"/>
    <p:sldId id="279" r:id="rId18"/>
    <p:sldId id="280" r:id="rId19"/>
    <p:sldId id="278" r:id="rId20"/>
    <p:sldId id="277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301" autoAdjust="0"/>
  </p:normalViewPr>
  <p:slideViewPr>
    <p:cSldViewPr>
      <p:cViewPr varScale="1">
        <p:scale>
          <a:sx n="73" d="100"/>
          <a:sy n="73" d="100"/>
        </p:scale>
        <p:origin x="130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483291F8-B7E7-4146-91BA-5E7F1FD6E7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BDD02331-1F1F-49A6-AAB7-1360DE899B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1EF00C9-9F15-4031-957A-468615F0DE73}" type="datetimeFigureOut">
              <a:rPr lang="ar-LY" smtClean="0"/>
              <a:t>04/09/1443</a:t>
            </a:fld>
            <a:endParaRPr lang="ar-LY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7AB5939C-B125-4444-A024-6ABD3F872F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0AFAB4A2-AC8D-4FB9-94DB-070117D171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FBE658-22CA-491A-A5AC-882F6C0846E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442468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4B847A-D4E9-4980-927B-7485F772626B}" type="datetimeFigureOut">
              <a:rPr lang="ar-LY" smtClean="0"/>
              <a:t>04/09/1443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40B1427-6D1C-4CE7-ACE6-9551F4741681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160526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Tripoli, Libya, July2019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0B1427-6D1C-4CE7-ACE6-9551F4741681}" type="slidenum">
              <a:rPr lang="ar-LY" smtClean="0"/>
              <a:t>15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4808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andenvironment.org/environmental-health/environmental-risks/built-environment" TargetMode="External"/><Relationship Id="rId2" Type="http://schemas.openxmlformats.org/officeDocument/2006/relationships/hyperlink" Target="https://www.healthypeople.gov/2020/leading-health-indicators/2020-lhi-topics/Environmental-Qual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healthandenvironment.org/environmental-health/environmental-risks/socioeconomic-environment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1943762"/>
            <a:ext cx="52565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맑은 고딕" pitchFamily="50" charset="-127"/>
                <a:cs typeface="Arial" pitchFamily="34" charset="0"/>
              </a:rPr>
              <a:t>The Impact of Socioeconomic Statues on Life Quality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9D42090C-E4D1-4024-93DC-37BB5EA57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0"/>
            <a:ext cx="1110013" cy="79208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1B3D15E2-FC07-48B1-8DEA-724991A77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3987" y="19389"/>
            <a:ext cx="1110013" cy="792088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CD1B2685-3FA5-4280-807C-2FE731C07016}"/>
              </a:ext>
            </a:extLst>
          </p:cNvPr>
          <p:cNvSpPr txBox="1"/>
          <p:nvPr/>
        </p:nvSpPr>
        <p:spPr>
          <a:xfrm>
            <a:off x="8845508" y="6480048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</a:t>
            </a:r>
            <a:endParaRPr lang="ar-LY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607E62-7915-4E9B-AFC4-9F8A5928899A}"/>
              </a:ext>
            </a:extLst>
          </p:cNvPr>
          <p:cNvSpPr txBox="1"/>
          <p:nvPr/>
        </p:nvSpPr>
        <p:spPr>
          <a:xfrm>
            <a:off x="0" y="5993002"/>
            <a:ext cx="4484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-Presented by: Tahani Yousef </a:t>
            </a:r>
            <a:r>
              <a:rPr lang="en-US" altLang="ko-KR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Hilali</a:t>
            </a: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-Roll No: 2722.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0D9221-6ED6-4AEA-9127-8EDF8C11CC96}"/>
              </a:ext>
            </a:extLst>
          </p:cNvPr>
          <p:cNvSpPr txBox="1"/>
          <p:nvPr/>
        </p:nvSpPr>
        <p:spPr>
          <a:xfrm>
            <a:off x="5220072" y="5417072"/>
            <a:ext cx="4752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-Block: PTS.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-Date: 3/4/2022 </a:t>
            </a: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3CA2EB2-1F4F-407E-9F19-97D760744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Education and Health</a:t>
            </a:r>
            <a:endParaRPr lang="ar-LY" sz="3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014FBC8-9418-4058-8D49-61F1FF603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086292"/>
            <a:ext cx="8229600" cy="208823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Individuals with higher educational attainment are more likely to live </a:t>
            </a:r>
          </a:p>
          <a:p>
            <a:r>
              <a:rPr lang="en-US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longer and healthier lives, as are their children.</a:t>
            </a:r>
            <a:endParaRPr lang="ar-LY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0557404D-FE8E-413F-965D-907D9F0519F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1475656" y="3174524"/>
            <a:ext cx="5544616" cy="3666698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90A98842-343B-4EDE-8488-391550C2D2DF}"/>
              </a:ext>
            </a:extLst>
          </p:cNvPr>
          <p:cNvSpPr txBox="1"/>
          <p:nvPr/>
        </p:nvSpPr>
        <p:spPr>
          <a:xfrm>
            <a:off x="8686799" y="6488668"/>
            <a:ext cx="4379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10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7227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386E6D8-78EE-409F-927F-598356C48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Nutrition and Poverty</a:t>
            </a:r>
            <a:endParaRPr lang="ar-LY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EFA9A0C-E118-4E44-80BF-6D59E7E33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88" y="1086292"/>
            <a:ext cx="8867692" cy="356684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Poverty increases the risk of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poor nutrition</a:t>
            </a:r>
            <a:r>
              <a:rPr lang="en-US" dirty="0">
                <a:latin typeface="+mj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Globally, poverty is associated with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chronic kidney disease </a:t>
            </a:r>
            <a:r>
              <a:rPr lang="en-US" dirty="0">
                <a:latin typeface="+mj-lt"/>
              </a:rPr>
              <a:t>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CKD</a:t>
            </a:r>
            <a:r>
              <a:rPr lang="en-US" dirty="0">
                <a:latin typeface="+mj-lt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Low-income families are more likely to experience maternal nutritional deficiencies and, especially in developing countries,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preterm birth</a:t>
            </a:r>
            <a:r>
              <a:rPr lang="en-US" dirty="0">
                <a:latin typeface="+mj-lt"/>
              </a:rPr>
              <a:t>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low birth weight and other poor birth outcomes.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LY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D2DD9D75-B42B-448E-99CA-462D92580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861048"/>
            <a:ext cx="4968552" cy="2980174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80AF9516-242E-4678-AE45-730B72138583}"/>
              </a:ext>
            </a:extLst>
          </p:cNvPr>
          <p:cNvSpPr txBox="1"/>
          <p:nvPr/>
        </p:nvSpPr>
        <p:spPr>
          <a:xfrm>
            <a:off x="8643542" y="6471890"/>
            <a:ext cx="5004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11`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5878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E72DC81-8D6D-4873-AE09-F7C253F90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Indoor Environmental Quality</a:t>
            </a:r>
            <a:endParaRPr lang="ar-LY" sz="3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EF82C5B-661E-44E1-A05D-D260F9D3E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42" y="1021327"/>
            <a:ext cx="8719915" cy="1628800"/>
          </a:xfrm>
        </p:spPr>
        <p:txBody>
          <a:bodyPr/>
          <a:lstStyle/>
          <a:p>
            <a:r>
              <a:rPr lang="en-US" i="1" dirty="0">
                <a:solidFill>
                  <a:schemeClr val="tx1"/>
                </a:solidFill>
                <a:latin typeface="+mj-lt"/>
              </a:rPr>
              <a:t>“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The features of our indoor environments that can affect our health and well-being include noise, temperature, humidity and mold, light, air</a:t>
            </a: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 quality, lead paint, electromagnetic and radiofrequency radiation and </a:t>
            </a: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water quality.”</a:t>
            </a:r>
            <a:endParaRPr lang="ar-LY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836C13B0-2683-46A6-8703-12B763D71E2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0" y="2585162"/>
            <a:ext cx="9144000" cy="4286924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BAF60437-446D-4E5D-83DB-0015569663BF}"/>
              </a:ext>
            </a:extLst>
          </p:cNvPr>
          <p:cNvSpPr txBox="1"/>
          <p:nvPr/>
        </p:nvSpPr>
        <p:spPr>
          <a:xfrm>
            <a:off x="8719915" y="6504923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22925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92FC6C67-02CA-40BF-BEA6-55CBE5BA5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052736"/>
          </a:xfrm>
        </p:spPr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Indoor Environments and Health</a:t>
            </a:r>
            <a:endParaRPr lang="ar-LY" sz="3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46BCAEBB-5589-4875-9C64-D03938F57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268760"/>
            <a:ext cx="7596336" cy="3816424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According to the WHO: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About</a:t>
            </a:r>
            <a:r>
              <a:rPr lang="en-US" sz="1800" dirty="0"/>
              <a:t> </a:t>
            </a:r>
            <a:r>
              <a:rPr lang="en-US" sz="1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billion </a:t>
            </a:r>
            <a:r>
              <a:rPr lang="en-US" sz="1800" dirty="0">
                <a:solidFill>
                  <a:schemeClr val="tx1"/>
                </a:solidFill>
              </a:rPr>
              <a:t>people using open fires and simple stoves burning biomass and coal.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more than </a:t>
            </a:r>
            <a:r>
              <a:rPr lang="en-US" sz="1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 million </a:t>
            </a:r>
            <a:r>
              <a:rPr lang="en-US" sz="1800" dirty="0">
                <a:solidFill>
                  <a:schemeClr val="tx1"/>
                </a:solidFill>
              </a:rPr>
              <a:t>people die prematurely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More than </a:t>
            </a:r>
            <a:r>
              <a:rPr lang="en-US" sz="1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50 percent </a:t>
            </a:r>
            <a:r>
              <a:rPr lang="en-US" sz="1800" dirty="0">
                <a:solidFill>
                  <a:schemeClr val="tx1"/>
                </a:solidFill>
              </a:rPr>
              <a:t>of premature deaths due to pneumonia among </a:t>
            </a:r>
          </a:p>
          <a:p>
            <a:r>
              <a:rPr lang="en-US" sz="1800" dirty="0">
                <a:solidFill>
                  <a:schemeClr val="tx1"/>
                </a:solidFill>
              </a:rPr>
              <a:t>      (children </a:t>
            </a:r>
            <a:r>
              <a:rPr lang="en-US" sz="1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under 5</a:t>
            </a:r>
            <a:r>
              <a:rPr lang="en-US" sz="1800" dirty="0">
                <a:solidFill>
                  <a:schemeClr val="tx1"/>
                </a:solidFill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3.8 million </a:t>
            </a:r>
            <a:r>
              <a:rPr lang="en-US" sz="1800" dirty="0">
                <a:solidFill>
                  <a:schemeClr val="tx1"/>
                </a:solidFill>
              </a:rPr>
              <a:t>premature deaths from noncommunicable diseases (</a:t>
            </a:r>
            <a:r>
              <a:rPr lang="en-US" sz="1800" i="1" dirty="0">
                <a:solidFill>
                  <a:schemeClr val="tx1"/>
                </a:solidFill>
              </a:rPr>
              <a:t>stroke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i="1" dirty="0">
                <a:solidFill>
                  <a:schemeClr val="tx1"/>
                </a:solidFill>
              </a:rPr>
              <a:t>IHD,COPD and lung cancer</a:t>
            </a:r>
            <a:r>
              <a:rPr lang="en-US" sz="1800" dirty="0">
                <a:solidFill>
                  <a:schemeClr val="tx1"/>
                </a:solidFill>
              </a:rPr>
              <a:t>).</a:t>
            </a:r>
          </a:p>
          <a:p>
            <a:endParaRPr lang="ar-LY" dirty="0">
              <a:solidFill>
                <a:schemeClr val="tx1"/>
              </a:solidFill>
            </a:endParaRP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694F773B-035A-40B5-B4FA-6962CEFD78AE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5004048" y="4508448"/>
            <a:ext cx="3716464" cy="2349552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C963FF58-53B4-4FF8-A72D-BEDBFE970071}"/>
              </a:ext>
            </a:extLst>
          </p:cNvPr>
          <p:cNvSpPr txBox="1"/>
          <p:nvPr/>
        </p:nvSpPr>
        <p:spPr>
          <a:xfrm>
            <a:off x="8720512" y="6488668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13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521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914E099F-E4BC-4D1F-A8EC-84972944B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778"/>
            <a:ext cx="9036496" cy="1069514"/>
          </a:xfrm>
        </p:spPr>
        <p:txBody>
          <a:bodyPr/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Sick Building Syndrome and Building-related Illnesses</a:t>
            </a:r>
            <a:endParaRPr lang="ar-LY" sz="32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عنصر نائب للمحتوى 6">
            <a:extLst>
              <a:ext uri="{FF2B5EF4-FFF2-40B4-BE49-F238E27FC236}">
                <a16:creationId xmlns:a16="http://schemas.microsoft.com/office/drawing/2014/main" id="{ABBEFF7C-C401-415A-88FB-39E197BBEF2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248264" y="1484784"/>
            <a:ext cx="9245549" cy="5256584"/>
          </a:xfrm>
        </p:spPr>
        <p:txBody>
          <a:bodyPr/>
          <a:lstStyle/>
          <a:p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"Sick building syndrome" (SBS) </a:t>
            </a:r>
            <a:r>
              <a:rPr lang="en-US" sz="2000" dirty="0">
                <a:solidFill>
                  <a:schemeClr val="tx1"/>
                </a:solidFill>
                <a:latin typeface="+mj-lt"/>
              </a:rPr>
              <a:t>describes situations in which building</a:t>
            </a:r>
          </a:p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occupants experience acute health effects that appear to be linked to time </a:t>
            </a:r>
          </a:p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spent in a building, but no specific illness or cause can be identified.</a:t>
            </a: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"Building-related illness" (BRI) </a:t>
            </a:r>
            <a:r>
              <a:rPr lang="en-US" sz="2000" dirty="0">
                <a:solidFill>
                  <a:schemeClr val="tx1"/>
                </a:solidFill>
                <a:latin typeface="+mj-lt"/>
              </a:rPr>
              <a:t>refers to diagnosable illnesses that can be </a:t>
            </a:r>
          </a:p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attributed directly to airborne contaminants in buildings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9BA23408-7885-467C-8C33-3966A1668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748" b="11357"/>
          <a:stretch/>
        </p:blipFill>
        <p:spPr>
          <a:xfrm>
            <a:off x="1475656" y="2636911"/>
            <a:ext cx="5688632" cy="2448273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777D8A70-F444-47AE-9C44-870C6463F707}"/>
              </a:ext>
            </a:extLst>
          </p:cNvPr>
          <p:cNvSpPr txBox="1"/>
          <p:nvPr/>
        </p:nvSpPr>
        <p:spPr>
          <a:xfrm>
            <a:off x="8713031" y="6471890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14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0717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5A38573-E448-4945-A6D2-30681884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5" name="IMG_6587">
            <a:hlinkClick r:id="" action="ppaction://media"/>
            <a:extLst>
              <a:ext uri="{FF2B5EF4-FFF2-40B4-BE49-F238E27FC236}">
                <a16:creationId xmlns:a16="http://schemas.microsoft.com/office/drawing/2014/main" id="{07B54F30-79D7-481F-BD4F-F9C0ADC8345D}"/>
              </a:ext>
            </a:extLst>
          </p:cNvPr>
          <p:cNvPicPr>
            <a:picLocks noGrp="1" noChangeAspect="1"/>
          </p:cNvPicPr>
          <p:nvPr>
            <p:ph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08520" y="14466"/>
            <a:ext cx="9252520" cy="6824444"/>
          </a:xfr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53B07B00-5D3B-43E5-86FE-FAB899040967}"/>
              </a:ext>
            </a:extLst>
          </p:cNvPr>
          <p:cNvSpPr txBox="1"/>
          <p:nvPr/>
        </p:nvSpPr>
        <p:spPr>
          <a:xfrm>
            <a:off x="8706060" y="6530359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1466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34C640C-22AF-4ADE-B768-BB7DDFE8F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Conclusion </a:t>
            </a:r>
            <a:endParaRPr lang="ar-LY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5C65B35A-E5E0-4B76-883F-B6B4E685711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115616" y="2132856"/>
            <a:ext cx="8229600" cy="453650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Control Pollutants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Introduce daylight and views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Provide occupants with controls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Acoustic and thermal comfort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Maintain high quality indoor environments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Minimize the risk of building related health problems </a:t>
            </a:r>
            <a:endParaRPr lang="ar-LY" sz="2400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554E7E76-921E-40F3-A58C-385FFD54E5E4}"/>
              </a:ext>
            </a:extLst>
          </p:cNvPr>
          <p:cNvSpPr txBox="1"/>
          <p:nvPr/>
        </p:nvSpPr>
        <p:spPr>
          <a:xfrm>
            <a:off x="8706060" y="6488668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179822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>
            <a:extLst>
              <a:ext uri="{FF2B5EF4-FFF2-40B4-BE49-F238E27FC236}">
                <a16:creationId xmlns:a16="http://schemas.microsoft.com/office/drawing/2014/main" id="{2EB479BE-4BDA-485F-BB52-57DF7DC2CA0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547664" y="836712"/>
            <a:ext cx="7149480" cy="515597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4000" b="1" dirty="0">
                <a:latin typeface="Colonna MT" panose="04020805060202030203" pitchFamily="82" charset="0"/>
              </a:rPr>
              <a:t>“We won’t have a society if </a:t>
            </a:r>
          </a:p>
          <a:p>
            <a:r>
              <a:rPr lang="en-US" sz="4000" b="1" dirty="0">
                <a:latin typeface="Colonna MT" panose="04020805060202030203" pitchFamily="82" charset="0"/>
              </a:rPr>
              <a:t>we destroy the environment”</a:t>
            </a:r>
          </a:p>
          <a:p>
            <a:r>
              <a:rPr lang="en-US" sz="4000" b="1" dirty="0">
                <a:latin typeface="Colonna MT" panose="04020805060202030203" pitchFamily="82" charset="0"/>
              </a:rPr>
              <a:t>                                  </a:t>
            </a:r>
          </a:p>
          <a:p>
            <a:r>
              <a:rPr lang="en-US" sz="2400" b="1" dirty="0"/>
              <a:t>                                    </a:t>
            </a:r>
            <a:r>
              <a:rPr lang="en-US" sz="3200" b="1" i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Margaret Mead </a:t>
            </a:r>
            <a:endParaRPr lang="ar-LY" sz="3200" b="1" i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BD3413B2-834F-4426-A7A6-DF552E3B130B}"/>
              </a:ext>
            </a:extLst>
          </p:cNvPr>
          <p:cNvSpPr txBox="1"/>
          <p:nvPr/>
        </p:nvSpPr>
        <p:spPr>
          <a:xfrm>
            <a:off x="8709428" y="6488668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17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93493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938DB2C-090A-48CC-97B0-4A61A29A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References </a:t>
            </a:r>
            <a:endParaRPr lang="ar-LY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2DB39D2D-C301-4ED0-B8CB-4A6BAE863C9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218970" y="1268760"/>
            <a:ext cx="9144000" cy="5771708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Environmental Quality | Healthy People 2020 [Internet]. Healthypeople.gov. 2020 [cited 20 February 2022]. Available from: </a:t>
            </a:r>
            <a:r>
              <a:rPr lang="en-US" sz="1800" dirty="0">
                <a:hlinkClick r:id="rId2"/>
              </a:rPr>
              <a:t>https://www.healthypeople.gov/2020/leading-health-indicators/2020-lhi-topics/Environmental-Quality</a:t>
            </a:r>
            <a:r>
              <a:rPr lang="en-US" sz="1800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 Built Environment [Internet]. The Collaborative on Health and the Environment. 2020 [cited 2 March 2022]. Available from: </a:t>
            </a:r>
            <a:r>
              <a:rPr lang="en-US" sz="1800" dirty="0">
                <a:hlinkClick r:id="rId3"/>
              </a:rPr>
              <a:t>https://www.healthandenvironment.org/environmental-health/environmental-risks/built-environment</a:t>
            </a:r>
            <a:r>
              <a:rPr lang="en-US" sz="1800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Socioeconomic Environment [Internet]. Collaborative on Health and the Environment. 2020 [cited 2 March 2022]. Available from: </a:t>
            </a:r>
            <a:r>
              <a:rPr lang="en-US" sz="1800" dirty="0">
                <a:hlinkClick r:id="rId4"/>
              </a:rPr>
              <a:t>https://www.healthandenvironment.org/environmental-health/environmental-risks/socioeconomic-environment</a:t>
            </a:r>
            <a:r>
              <a:rPr lang="en-US" sz="1800" dirty="0"/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Hajat A, Hsia C, O'Neill MS. Socioeconomic Disparities and Air Pollution Exposure: a Global Review. </a:t>
            </a:r>
            <a:r>
              <a:rPr lang="en-US" sz="1800" dirty="0" err="1"/>
              <a:t>Curr</a:t>
            </a:r>
            <a:r>
              <a:rPr lang="en-US" sz="1800" dirty="0"/>
              <a:t> Environ Health Rep. 2015 Dec;2(4):440-50. </a:t>
            </a:r>
            <a:r>
              <a:rPr lang="en-US" sz="1800" dirty="0" err="1"/>
              <a:t>doi</a:t>
            </a:r>
            <a:r>
              <a:rPr lang="en-US" sz="1800" dirty="0"/>
              <a:t>: 10.1007/s40572-015-0069-5. PMID: 26381684; PMCID: PMC4626327.  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endParaRPr lang="en-US" sz="1800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ABEF91E-3CAE-4F28-9344-AE70427C8CEF}"/>
              </a:ext>
            </a:extLst>
          </p:cNvPr>
          <p:cNvSpPr txBox="1"/>
          <p:nvPr/>
        </p:nvSpPr>
        <p:spPr>
          <a:xfrm>
            <a:off x="8706060" y="6507846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03750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D89F2936-2EB2-40BE-9283-468EB90E1C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1"/>
          <a:stretch/>
        </p:blipFill>
        <p:spPr>
          <a:xfrm>
            <a:off x="0" y="0"/>
            <a:ext cx="9144000" cy="6854948"/>
          </a:xfrm>
          <a:prstGeom prst="rect">
            <a:avLst/>
          </a:prstGeom>
        </p:spPr>
      </p:pic>
      <p:sp>
        <p:nvSpPr>
          <p:cNvPr id="4" name="عنوان 3">
            <a:extLst>
              <a:ext uri="{FF2B5EF4-FFF2-40B4-BE49-F238E27FC236}">
                <a16:creationId xmlns:a16="http://schemas.microsoft.com/office/drawing/2014/main" id="{805F2A1C-B3CD-446C-B2A8-6386D7EE6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2816" y="188640"/>
            <a:ext cx="5998368" cy="1069514"/>
          </a:xfrm>
        </p:spPr>
        <p:txBody>
          <a:bodyPr/>
          <a:lstStyle/>
          <a:p>
            <a:r>
              <a:rPr lang="en-US" sz="6000" dirty="0">
                <a:latin typeface="Lucida Calligraphy" panose="03010101010101010101" pitchFamily="66" charset="0"/>
              </a:rPr>
              <a:t>THANK You</a:t>
            </a:r>
            <a:endParaRPr lang="ar-LY" sz="6000" dirty="0">
              <a:latin typeface="Lucida Calligraphy" panose="03010101010101010101" pitchFamily="66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F6DBE78-AE2A-4FC1-8A20-AFB31192CDB3}"/>
              </a:ext>
            </a:extLst>
          </p:cNvPr>
          <p:cNvSpPr txBox="1"/>
          <p:nvPr/>
        </p:nvSpPr>
        <p:spPr>
          <a:xfrm>
            <a:off x="8706060" y="6488668"/>
            <a:ext cx="437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19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3608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0"/>
            <a:ext cx="7524328" cy="1268759"/>
          </a:xfrm>
        </p:spPr>
        <p:txBody>
          <a:bodyPr/>
          <a:lstStyle/>
          <a:p>
            <a:r>
              <a:rPr lang="en-US" altLang="ko-KR" dirty="0"/>
              <a:t> </a:t>
            </a:r>
            <a:r>
              <a:rPr lang="en-US" altLang="ko-KR" sz="3600" dirty="0">
                <a:solidFill>
                  <a:schemeClr val="accent3">
                    <a:lumMod val="75000"/>
                  </a:schemeClr>
                </a:solidFill>
              </a:rPr>
              <a:t>Objectives</a:t>
            </a:r>
            <a:endParaRPr lang="ko-KR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1371964" y="980728"/>
            <a:ext cx="7628020" cy="587727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2400" dirty="0"/>
              <a:t>Define environmental quality.</a:t>
            </a:r>
          </a:p>
          <a:p>
            <a:r>
              <a:rPr lang="en-US" altLang="ko-KR" sz="24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2400" dirty="0"/>
              <a:t>Discuss the Socioeconomic Environment and measuring status. </a:t>
            </a:r>
          </a:p>
          <a:p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2400" dirty="0"/>
              <a:t>Outline risk factors for poverty and low socioeconomic status.</a:t>
            </a:r>
          </a:p>
          <a:p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2400" dirty="0"/>
              <a:t>Discuss the Health impacts of Socioeconomic status.</a:t>
            </a:r>
          </a:p>
          <a:p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2400" dirty="0"/>
              <a:t>Discuss the Indoor Environments and Health.</a:t>
            </a:r>
          </a:p>
          <a:p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ko-KR" altLang="en-US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C49DFFD-8408-4992-8CE7-6F639B891DDA}"/>
              </a:ext>
            </a:extLst>
          </p:cNvPr>
          <p:cNvSpPr txBox="1"/>
          <p:nvPr/>
        </p:nvSpPr>
        <p:spPr>
          <a:xfrm>
            <a:off x="8844332" y="6381328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2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60648"/>
          </a:xfrm>
        </p:spPr>
        <p:txBody>
          <a:bodyPr/>
          <a:lstStyle/>
          <a:p>
            <a:pPr lvl="0"/>
            <a:r>
              <a:rPr lang="en-US" altLang="ko-KR" sz="36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ENVIRONMENTAL</a:t>
            </a:r>
            <a:r>
              <a:rPr lang="en-US" altLang="ko-KR" sz="4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QUALITY: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79512" y="1628800"/>
            <a:ext cx="8229600" cy="3600400"/>
          </a:xfrm>
        </p:spPr>
        <p:txBody>
          <a:bodyPr/>
          <a:lstStyle/>
          <a:p>
            <a:r>
              <a:rPr lang="en-US" altLang="ko-KR" sz="2400" dirty="0">
                <a:solidFill>
                  <a:schemeClr val="tx1"/>
                </a:solidFill>
                <a:latin typeface="+mj-lt"/>
                <a:cs typeface="Arial" pitchFamily="34" charset="0"/>
              </a:rPr>
              <a:t>Is properties and characteristics of the environment, either generalized or local, as they impinge on human beings and other organisms.</a:t>
            </a:r>
          </a:p>
          <a:p>
            <a:endParaRPr lang="en-US" altLang="ko-KR" sz="1800" b="1" i="1" u="sng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altLang="ko-KR" sz="1800" b="1" u="sng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Such 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b="1" i="1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Air and Water  purity or pollution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b="1" i="1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Access to open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b="1" i="1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Visual effects of buildings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b="1" i="1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Potential effects </a:t>
            </a: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DE01DCC7-DDD7-40C6-BB97-D25C37018652}"/>
              </a:ext>
            </a:extLst>
          </p:cNvPr>
          <p:cNvSpPr txBox="1"/>
          <p:nvPr/>
        </p:nvSpPr>
        <p:spPr>
          <a:xfrm>
            <a:off x="8532440" y="6309320"/>
            <a:ext cx="3949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0C58082C-444F-4B21-A439-E5E876E6919E}"/>
              </a:ext>
            </a:extLst>
          </p:cNvPr>
          <p:cNvSpPr txBox="1"/>
          <p:nvPr/>
        </p:nvSpPr>
        <p:spPr>
          <a:xfrm>
            <a:off x="8832696" y="6488668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A556FE-5D2D-4F21-B471-ED0F289C1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10441160" cy="75334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B4750F-5B7A-4FBC-B5B3-DDAFC064EF30}"/>
              </a:ext>
            </a:extLst>
          </p:cNvPr>
          <p:cNvSpPr txBox="1"/>
          <p:nvPr/>
        </p:nvSpPr>
        <p:spPr>
          <a:xfrm>
            <a:off x="8748464" y="6488668"/>
            <a:ext cx="40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9493340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C0C9A13-7D53-403F-879B-C144868C6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939" y="61037"/>
            <a:ext cx="7524328" cy="1069514"/>
          </a:xfrm>
        </p:spPr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Socioeconomic Environment:</a:t>
            </a:r>
            <a:endParaRPr lang="ar-LY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1EF32D8D-F763-418B-8915-946C47AC709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187624" y="1135268"/>
            <a:ext cx="7956376" cy="6542203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Is a complex relationships between economic systems and social </a:t>
            </a:r>
          </a:p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structures. These systems and structures impact the distribution of </a:t>
            </a:r>
          </a:p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resources, money and power in a community and around the world. 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Measuring Status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 person’s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SES</a:t>
            </a:r>
            <a:r>
              <a:rPr lang="en-US" sz="2000" dirty="0">
                <a:solidFill>
                  <a:schemeClr val="tx1"/>
                </a:solidFill>
              </a:rPr>
              <a:t> is comprised of their: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Economic Status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2000" b="1" dirty="0">
                <a:solidFill>
                  <a:schemeClr val="tx1"/>
                </a:solidFill>
              </a:rPr>
              <a:t>Income and Education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Social Status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2000" b="1" dirty="0">
                <a:solidFill>
                  <a:schemeClr val="tx1"/>
                </a:solidFill>
              </a:rPr>
              <a:t>Power and rank in a group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Work Status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2000" b="1" dirty="0">
                <a:solidFill>
                  <a:schemeClr val="tx1"/>
                </a:solidFill>
              </a:rPr>
              <a:t>Occupation</a:t>
            </a:r>
          </a:p>
          <a:p>
            <a:endParaRPr lang="ar-LY" sz="1800" i="1" dirty="0">
              <a:solidFill>
                <a:schemeClr val="tx1"/>
              </a:solidFill>
            </a:endParaRPr>
          </a:p>
        </p:txBody>
      </p:sp>
      <p:sp>
        <p:nvSpPr>
          <p:cNvPr id="5" name="سهم: لليمين 4">
            <a:extLst>
              <a:ext uri="{FF2B5EF4-FFF2-40B4-BE49-F238E27FC236}">
                <a16:creationId xmlns:a16="http://schemas.microsoft.com/office/drawing/2014/main" id="{8C5C8150-8C00-4E53-A041-0FDE8186AF74}"/>
              </a:ext>
            </a:extLst>
          </p:cNvPr>
          <p:cNvSpPr/>
          <p:nvPr/>
        </p:nvSpPr>
        <p:spPr>
          <a:xfrm>
            <a:off x="4116252" y="3786426"/>
            <a:ext cx="504238" cy="25574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سهم: لليمين 5">
            <a:extLst>
              <a:ext uri="{FF2B5EF4-FFF2-40B4-BE49-F238E27FC236}">
                <a16:creationId xmlns:a16="http://schemas.microsoft.com/office/drawing/2014/main" id="{E8C767D8-9E2F-410B-8FDB-1000009C0D2D}"/>
              </a:ext>
            </a:extLst>
          </p:cNvPr>
          <p:cNvSpPr/>
          <p:nvPr/>
        </p:nvSpPr>
        <p:spPr>
          <a:xfrm>
            <a:off x="3684385" y="4509120"/>
            <a:ext cx="504238" cy="255740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7" name="سهم: لليمين 6">
            <a:extLst>
              <a:ext uri="{FF2B5EF4-FFF2-40B4-BE49-F238E27FC236}">
                <a16:creationId xmlns:a16="http://schemas.microsoft.com/office/drawing/2014/main" id="{2C5B8DCE-A656-4272-89B1-05BB8039C66E}"/>
              </a:ext>
            </a:extLst>
          </p:cNvPr>
          <p:cNvSpPr/>
          <p:nvPr/>
        </p:nvSpPr>
        <p:spPr>
          <a:xfrm>
            <a:off x="3612015" y="5275049"/>
            <a:ext cx="504238" cy="255740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8474A41B-07A0-4B63-820A-EE175E33BC3F}"/>
              </a:ext>
            </a:extLst>
          </p:cNvPr>
          <p:cNvSpPr txBox="1"/>
          <p:nvPr/>
        </p:nvSpPr>
        <p:spPr>
          <a:xfrm>
            <a:off x="8820472" y="6525344"/>
            <a:ext cx="323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96426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BCD1914-D09F-4097-9880-8BFA486B9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84077"/>
            <a:ext cx="7524328" cy="1069514"/>
          </a:xfrm>
        </p:spPr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POVERTY</a:t>
            </a:r>
            <a:endParaRPr lang="ar-LY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476F156-95BE-4908-9D45-3037FC11E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3287"/>
            <a:ext cx="6563072" cy="4606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i="1" dirty="0">
                <a:solidFill>
                  <a:schemeClr val="tx1"/>
                </a:solidFill>
              </a:rPr>
              <a:t>Insufficient resources to meat basic human needs</a:t>
            </a:r>
            <a:r>
              <a:rPr lang="en-US" dirty="0"/>
              <a:t>. </a:t>
            </a:r>
            <a:endParaRPr lang="ar-LY" dirty="0"/>
          </a:p>
        </p:txBody>
      </p:sp>
      <p:pic>
        <p:nvPicPr>
          <p:cNvPr id="12" name="عنصر نائب للمحتوى 11">
            <a:extLst>
              <a:ext uri="{FF2B5EF4-FFF2-40B4-BE49-F238E27FC236}">
                <a16:creationId xmlns:a16="http://schemas.microsoft.com/office/drawing/2014/main" id="{C0AF7DB2-5284-46F6-8BC2-7F1ABDD144ED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t="10146"/>
          <a:stretch/>
        </p:blipFill>
        <p:spPr>
          <a:xfrm>
            <a:off x="0" y="1499207"/>
            <a:ext cx="9133783" cy="5324694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9CFC8F57-73B9-40DE-9800-F8F436D99361}"/>
              </a:ext>
            </a:extLst>
          </p:cNvPr>
          <p:cNvSpPr txBox="1"/>
          <p:nvPr/>
        </p:nvSpPr>
        <p:spPr>
          <a:xfrm>
            <a:off x="8892480" y="6453336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1828479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2DB74206-9303-454F-9A14-DE8BEAF7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Risk factors for low socioeconomic status</a:t>
            </a:r>
            <a:endParaRPr lang="ar-LY" sz="32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عنصر نائب للمحتوى 6">
            <a:extLst>
              <a:ext uri="{FF2B5EF4-FFF2-40B4-BE49-F238E27FC236}">
                <a16:creationId xmlns:a16="http://schemas.microsoft.com/office/drawing/2014/main" id="{E7AD35C8-8A6F-436B-BEDD-80F0082F708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0" y="1086292"/>
            <a:ext cx="9144000" cy="67351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Illness.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Single parenthood.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High </a:t>
            </a:r>
            <a:r>
              <a:rPr lang="en-US" sz="3200" dirty="0" err="1">
                <a:solidFill>
                  <a:schemeClr val="tx1"/>
                </a:solidFill>
                <a:latin typeface="+mj-lt"/>
              </a:rPr>
              <a:t>child:adult</a:t>
            </a:r>
            <a:r>
              <a:rPr lang="en-US" sz="3200" dirty="0">
                <a:solidFill>
                  <a:schemeClr val="tx1"/>
                </a:solidFill>
                <a:latin typeface="+mj-lt"/>
              </a:rPr>
              <a:t> ratio.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Teenage pregnancy.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Unplanned pregnancy.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Maternal social isolation.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Low parental involvement.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+mj-lt"/>
              </a:rPr>
              <a:t>Low educational attainment.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3A9F5194-4C1E-406F-A432-984E9CBE52D8}"/>
              </a:ext>
            </a:extLst>
          </p:cNvPr>
          <p:cNvSpPr txBox="1"/>
          <p:nvPr/>
        </p:nvSpPr>
        <p:spPr>
          <a:xfrm>
            <a:off x="8820472" y="6471890"/>
            <a:ext cx="32352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/>
              <a:t>7</a:t>
            </a:r>
            <a:endParaRPr lang="ar-LY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026648AC-A155-4C63-8F9C-148B752D7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986" y="2673499"/>
            <a:ext cx="3468925" cy="226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8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3151595-8A06-45E0-8011-33CDF229A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Health Impacts of SES</a:t>
            </a:r>
            <a:endParaRPr lang="ar-LY" sz="3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8BFC270-0843-4990-BD4B-AEA3C50D2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86292"/>
            <a:ext cx="8522816" cy="186649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+mj-lt"/>
              </a:rPr>
              <a:t>A pattern of disease and premature death corresponds to the social and economic environment in which a person lives, known as the</a:t>
            </a:r>
          </a:p>
          <a:p>
            <a:r>
              <a:rPr lang="en-US" i="1" dirty="0"/>
              <a:t>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social determinants of health</a:t>
            </a:r>
            <a:r>
              <a:rPr lang="en-US" dirty="0"/>
              <a:t>.</a:t>
            </a:r>
            <a:endParaRPr lang="ar-LY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4AE5A366-9EFD-480F-BE75-92B2F360A13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467544" y="2780928"/>
            <a:ext cx="7488832" cy="4060294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B486E223-A4D2-4AEA-9232-C10FF571A7D5}"/>
              </a:ext>
            </a:extLst>
          </p:cNvPr>
          <p:cNvSpPr txBox="1"/>
          <p:nvPr/>
        </p:nvSpPr>
        <p:spPr>
          <a:xfrm>
            <a:off x="8846344" y="6497921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4568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C189AA8-26D6-448C-85AE-876B42256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Occupation and Health</a:t>
            </a:r>
            <a:endParaRPr lang="ar-LY" sz="3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3C1BD98-6693-4022-8384-820326ADD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3949"/>
            <a:ext cx="8229600" cy="35018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Health Outcomes of Work-related Stress</a:t>
            </a:r>
            <a:endParaRPr lang="ar-LY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8EC7D45B-BE05-4994-925C-77234D0C566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331440" y="1454137"/>
            <a:ext cx="8431832" cy="53776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In blue-collar workers, overtime is associated with fatigue, sleep deprivation and risk for work related accidents.</a:t>
            </a:r>
          </a:p>
          <a:p>
            <a:endParaRPr lang="en-US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In white-collar workers, job strain is associated with modest</a:t>
            </a:r>
          </a:p>
          <a:p>
            <a:r>
              <a:rPr lang="en-US" sz="2000" dirty="0">
                <a:latin typeface="+mj-lt"/>
              </a:rPr>
              <a:t>        increases in blood pressure.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Men with job strain and low SES are at increased risk of elevated blood pressure.</a:t>
            </a:r>
          </a:p>
          <a:p>
            <a:pPr lvl="2" indent="0">
              <a:buNone/>
            </a:pPr>
            <a:endParaRPr lang="ar-LY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B793CBC-5418-4DAC-B619-B3C55BD8B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4797152"/>
            <a:ext cx="4089648" cy="2028074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B8A775D8-C437-4107-A2A7-A5D1099D1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" y="4797152"/>
            <a:ext cx="4089648" cy="2034607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3561BD48-F32A-4A9D-8EA1-2F0DD9E1B4BB}"/>
              </a:ext>
            </a:extLst>
          </p:cNvPr>
          <p:cNvSpPr txBox="1"/>
          <p:nvPr/>
        </p:nvSpPr>
        <p:spPr>
          <a:xfrm>
            <a:off x="8853986" y="6488668"/>
            <a:ext cx="3113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3739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6425</TotalTime>
  <Words>801</Words>
  <Application>Microsoft Office PowerPoint</Application>
  <PresentationFormat>عرض على الشاشة (4:3)</PresentationFormat>
  <Paragraphs>147</Paragraphs>
  <Slides>19</Slides>
  <Notes>1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19</vt:i4>
      </vt:variant>
    </vt:vector>
  </HeadingPairs>
  <TitlesOfParts>
    <vt:vector size="30" baseType="lpstr">
      <vt:lpstr>맑은 고딕</vt:lpstr>
      <vt:lpstr>Arabic Typesetting</vt:lpstr>
      <vt:lpstr>Arial</vt:lpstr>
      <vt:lpstr>Arial Black</vt:lpstr>
      <vt:lpstr>Calibri</vt:lpstr>
      <vt:lpstr>Colonna MT</vt:lpstr>
      <vt:lpstr>Courier New</vt:lpstr>
      <vt:lpstr>Lucida Calligraphy</vt:lpstr>
      <vt:lpstr>Wingdings</vt:lpstr>
      <vt:lpstr>Office Theme</vt:lpstr>
      <vt:lpstr>Custom Design</vt:lpstr>
      <vt:lpstr>عرض تقديمي في PowerPoint</vt:lpstr>
      <vt:lpstr> Objectives</vt:lpstr>
      <vt:lpstr>عرض تقديمي في PowerPoint</vt:lpstr>
      <vt:lpstr>عرض تقديمي في PowerPoint</vt:lpstr>
      <vt:lpstr>Socioeconomic Environment:</vt:lpstr>
      <vt:lpstr>POVERTY</vt:lpstr>
      <vt:lpstr>Risk factors for low socioeconomic status</vt:lpstr>
      <vt:lpstr>Health Impacts of SES</vt:lpstr>
      <vt:lpstr>Occupation and Health</vt:lpstr>
      <vt:lpstr>Education and Health</vt:lpstr>
      <vt:lpstr>Nutrition and Poverty</vt:lpstr>
      <vt:lpstr>Indoor Environmental Quality</vt:lpstr>
      <vt:lpstr>Indoor Environments and Health</vt:lpstr>
      <vt:lpstr>Sick Building Syndrome and Building-related Illnesses</vt:lpstr>
      <vt:lpstr>عرض تقديمي في PowerPoint</vt:lpstr>
      <vt:lpstr>Conclusion </vt:lpstr>
      <vt:lpstr>عرض تقديمي في PowerPoint</vt:lpstr>
      <vt:lpstr>References </vt:lpstr>
      <vt:lpstr>THANK You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TOSHIBA</cp:lastModifiedBy>
  <cp:revision>48</cp:revision>
  <dcterms:created xsi:type="dcterms:W3CDTF">2014-04-01T16:35:38Z</dcterms:created>
  <dcterms:modified xsi:type="dcterms:W3CDTF">2022-04-04T23:16:46Z</dcterms:modified>
</cp:coreProperties>
</file>