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handoutMasterIdLst>
    <p:handoutMasterId r:id="rId4"/>
  </p:handoutMasterIdLst>
  <p:sldIdLst>
    <p:sldId id="256" r:id="rId2"/>
  </p:sldIdLst>
  <p:sldSz cx="43891200" cy="32918400"/>
  <p:notesSz cx="37441188" cy="51206400"/>
  <p:embeddedFontLst>
    <p:embeddedFont>
      <p:font typeface="Quattrocento" panose="020B0604020202020204" charset="0"/>
      <p:regular r:id="rId5"/>
      <p:bold r:id="rId6"/>
    </p:embeddedFont>
    <p:embeddedFont>
      <p:font typeface="Quattrocento Sans" panose="020B0604020202020204" charset="0"/>
      <p:regular r:id="rId7"/>
    </p:embeddedFont>
  </p:embeddedFontLst>
  <p:custDataLst>
    <p:tags r:id="rId8"/>
  </p:custDataLst>
  <p:defaultTextStyle>
    <a:defPPr>
      <a:defRPr lang="en-US"/>
    </a:defPPr>
    <a:lvl1pPr algn="l" rtl="0" fontAlgn="base">
      <a:spcBef>
        <a:spcPct val="0"/>
      </a:spcBef>
      <a:spcAft>
        <a:spcPct val="0"/>
      </a:spcAft>
      <a:defRPr sz="3000" kern="1200">
        <a:solidFill>
          <a:schemeClr val="tx1"/>
        </a:solidFill>
        <a:latin typeface="Arial"/>
        <a:ea typeface="+mn-ea"/>
        <a:cs typeface="+mn-cs"/>
      </a:defRPr>
    </a:lvl1pPr>
    <a:lvl2pPr marL="457200" algn="l" rtl="0" fontAlgn="base">
      <a:spcBef>
        <a:spcPct val="0"/>
      </a:spcBef>
      <a:spcAft>
        <a:spcPct val="0"/>
      </a:spcAft>
      <a:defRPr sz="3000" kern="1200">
        <a:solidFill>
          <a:schemeClr val="tx1"/>
        </a:solidFill>
        <a:latin typeface="Arial"/>
        <a:ea typeface="+mn-ea"/>
        <a:cs typeface="+mn-cs"/>
      </a:defRPr>
    </a:lvl2pPr>
    <a:lvl3pPr marL="914400" algn="l" rtl="0" fontAlgn="base">
      <a:spcBef>
        <a:spcPct val="0"/>
      </a:spcBef>
      <a:spcAft>
        <a:spcPct val="0"/>
      </a:spcAft>
      <a:defRPr sz="3000" kern="1200">
        <a:solidFill>
          <a:schemeClr val="tx1"/>
        </a:solidFill>
        <a:latin typeface="Arial"/>
        <a:ea typeface="+mn-ea"/>
        <a:cs typeface="+mn-cs"/>
      </a:defRPr>
    </a:lvl3pPr>
    <a:lvl4pPr marL="1371600" algn="l" rtl="0" fontAlgn="base">
      <a:spcBef>
        <a:spcPct val="0"/>
      </a:spcBef>
      <a:spcAft>
        <a:spcPct val="0"/>
      </a:spcAft>
      <a:defRPr sz="3000" kern="1200">
        <a:solidFill>
          <a:schemeClr val="tx1"/>
        </a:solidFill>
        <a:latin typeface="Arial"/>
        <a:ea typeface="+mn-ea"/>
        <a:cs typeface="+mn-cs"/>
      </a:defRPr>
    </a:lvl4pPr>
    <a:lvl5pPr marL="1828800" algn="l" rtl="0" fontAlgn="base">
      <a:spcBef>
        <a:spcPct val="0"/>
      </a:spcBef>
      <a:spcAft>
        <a:spcPct val="0"/>
      </a:spcAft>
      <a:defRPr sz="3000" kern="1200">
        <a:solidFill>
          <a:schemeClr val="tx1"/>
        </a:solidFill>
        <a:latin typeface="Arial"/>
        <a:ea typeface="+mn-ea"/>
        <a:cs typeface="+mn-cs"/>
      </a:defRPr>
    </a:lvl5pPr>
    <a:lvl6pPr marL="2286000" algn="l" defTabSz="914400" rtl="0" eaLnBrk="1" latinLnBrk="0" hangingPunct="1">
      <a:defRPr sz="3000" kern="1200">
        <a:solidFill>
          <a:schemeClr val="tx1"/>
        </a:solidFill>
        <a:latin typeface="Arial"/>
        <a:ea typeface="+mn-ea"/>
        <a:cs typeface="+mn-cs"/>
      </a:defRPr>
    </a:lvl6pPr>
    <a:lvl7pPr marL="2743200" algn="l" defTabSz="914400" rtl="0" eaLnBrk="1" latinLnBrk="0" hangingPunct="1">
      <a:defRPr sz="3000" kern="1200">
        <a:solidFill>
          <a:schemeClr val="tx1"/>
        </a:solidFill>
        <a:latin typeface="Arial"/>
        <a:ea typeface="+mn-ea"/>
        <a:cs typeface="+mn-cs"/>
      </a:defRPr>
    </a:lvl7pPr>
    <a:lvl8pPr marL="3200400" algn="l" defTabSz="914400" rtl="0" eaLnBrk="1" latinLnBrk="0" hangingPunct="1">
      <a:defRPr sz="3000" kern="1200">
        <a:solidFill>
          <a:schemeClr val="tx1"/>
        </a:solidFill>
        <a:latin typeface="Arial"/>
        <a:ea typeface="+mn-ea"/>
        <a:cs typeface="+mn-cs"/>
      </a:defRPr>
    </a:lvl8pPr>
    <a:lvl9pPr marL="3657600" algn="l" defTabSz="914400" rtl="0" eaLnBrk="1" latinLnBrk="0" hangingPunct="1">
      <a:defRPr sz="3000" kern="1200">
        <a:solidFill>
          <a:schemeClr val="tx1"/>
        </a:solidFill>
        <a:latin typeface="Arial"/>
        <a:ea typeface="+mn-ea"/>
        <a:cs typeface="+mn-cs"/>
      </a:defRPr>
    </a:lvl9pPr>
  </p:defaultTextStyle>
  <p:extLst>
    <p:ext uri="{521415D9-36F7-43E2-AB2F-B90AF26B5E84}">
      <p14:sectionLst xmlns:p14="http://schemas.microsoft.com/office/powerpoint/2010/main">
        <p14:section name="مقطع افتراضي" id="{50D2016A-4E99-4AF0-93CA-01A2CEE08F0E}">
          <p14:sldIdLst>
            <p14:sldId id="256"/>
          </p14:sldIdLst>
        </p14:section>
      </p14:sectionLst>
    </p:ext>
    <p:ext uri="{EFAFB233-063F-42B5-8137-9DF3F51BA10A}">
      <p15:sldGuideLst xmlns:p15="http://schemas.microsoft.com/office/powerpoint/2012/main">
        <p15:guide id="1" orient="horz" pos="9552">
          <p15:clr>
            <a:srgbClr val="A4A3A4"/>
          </p15:clr>
        </p15:guide>
        <p15:guide id="2" pos="25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EA5"/>
    <a:srgbClr val="FDD07F"/>
    <a:srgbClr val="9D9D9D"/>
    <a:srgbClr val="505050"/>
    <a:srgbClr val="FFE89F"/>
    <a:srgbClr val="D3D5DF"/>
    <a:srgbClr val="D2D8E4"/>
    <a:srgbClr val="C1C9D9"/>
    <a:srgbClr val="D17D7D"/>
    <a:srgbClr val="B41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104" autoAdjust="0"/>
  </p:normalViewPr>
  <p:slideViewPr>
    <p:cSldViewPr>
      <p:cViewPr varScale="1">
        <p:scale>
          <a:sx n="19" d="100"/>
          <a:sy n="19" d="100"/>
        </p:scale>
        <p:origin x="1338" y="12"/>
      </p:cViewPr>
      <p:guideLst>
        <p:guide orient="horz" pos="9552"/>
        <p:guide pos="256"/>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heme" Target="theme/theme1.xml"/><Relationship Id="rId5" Type="http://schemas.openxmlformats.org/officeDocument/2006/relationships/font" Target="fonts/font1.fntdata"/><Relationship Id="rId10" Type="http://schemas.openxmlformats.org/officeDocument/2006/relationships/viewProps" Target="viewProps.xml"/><Relationship Id="rId4" Type="http://schemas.openxmlformats.org/officeDocument/2006/relationships/handoutMaster" Target="handoutMasters/handoutMaster1.xml"/><Relationship Id="rId9"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ورقة1!$N$53</c:f>
              <c:strCache>
                <c:ptCount val="1"/>
                <c:pt idx="0">
                  <c:v>average survival time</c:v>
                </c:pt>
              </c:strCache>
            </c:strRef>
          </c:tx>
          <c:spPr>
            <a:solidFill>
              <a:schemeClr val="tx1">
                <a:lumMod val="50000"/>
                <a:lumOff val="50000"/>
              </a:schemeClr>
            </a:solidFill>
          </c:spPr>
          <c:invertIfNegative val="0"/>
          <c:dPt>
            <c:idx val="0"/>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1-6EAA-4E9D-9686-61485015EEEA}"/>
              </c:ext>
            </c:extLst>
          </c:dPt>
          <c:cat>
            <c:strRef>
              <c:f>ورقة1!$M$54:$M$55</c:f>
              <c:strCache>
                <c:ptCount val="2"/>
                <c:pt idx="0">
                  <c:v>experimental therapy</c:v>
                </c:pt>
                <c:pt idx="1">
                  <c:v>standard therapy</c:v>
                </c:pt>
              </c:strCache>
            </c:strRef>
          </c:cat>
          <c:val>
            <c:numRef>
              <c:f>ورقة1!$N$54:$N$55</c:f>
              <c:numCache>
                <c:formatCode>General</c:formatCode>
                <c:ptCount val="2"/>
                <c:pt idx="0">
                  <c:v>12.5</c:v>
                </c:pt>
                <c:pt idx="1">
                  <c:v>11.3</c:v>
                </c:pt>
              </c:numCache>
            </c:numRef>
          </c:val>
          <c:extLst xmlns:c16r2="http://schemas.microsoft.com/office/drawing/2015/06/chart">
            <c:ext xmlns:c16="http://schemas.microsoft.com/office/drawing/2014/chart" uri="{C3380CC4-5D6E-409C-BE32-E72D297353CC}">
              <c16:uniqueId val="{00000002-6EAA-4E9D-9686-61485015EEEA}"/>
            </c:ext>
          </c:extLst>
        </c:ser>
        <c:dLbls>
          <c:showLegendKey val="0"/>
          <c:showVal val="0"/>
          <c:showCatName val="0"/>
          <c:showSerName val="0"/>
          <c:showPercent val="0"/>
          <c:showBubbleSize val="0"/>
        </c:dLbls>
        <c:gapWidth val="150"/>
        <c:axId val="-813817248"/>
        <c:axId val="-813815616"/>
      </c:barChart>
      <c:catAx>
        <c:axId val="-813817248"/>
        <c:scaling>
          <c:orientation val="maxMin"/>
        </c:scaling>
        <c:delete val="1"/>
        <c:axPos val="b"/>
        <c:numFmt formatCode="General" sourceLinked="0"/>
        <c:majorTickMark val="out"/>
        <c:minorTickMark val="none"/>
        <c:tickLblPos val="nextTo"/>
        <c:crossAx val="-813815616"/>
        <c:crosses val="autoZero"/>
        <c:auto val="1"/>
        <c:lblAlgn val="ctr"/>
        <c:lblOffset val="100"/>
        <c:noMultiLvlLbl val="0"/>
      </c:catAx>
      <c:valAx>
        <c:axId val="-813815616"/>
        <c:scaling>
          <c:orientation val="minMax"/>
        </c:scaling>
        <c:delete val="0"/>
        <c:axPos val="r"/>
        <c:majorGridlines/>
        <c:numFmt formatCode="General" sourceLinked="1"/>
        <c:majorTickMark val="out"/>
        <c:minorTickMark val="none"/>
        <c:tickLblPos val="nextTo"/>
        <c:txPr>
          <a:bodyPr/>
          <a:lstStyle/>
          <a:p>
            <a:pPr>
              <a:defRPr lang="ar-AE" sz="3200"/>
            </a:pPr>
            <a:endParaRPr lang="ar-SA"/>
          </a:p>
        </c:txPr>
        <c:crossAx val="-813817248"/>
        <c:crosses val="autoZero"/>
        <c:crossBetween val="between"/>
      </c:valAx>
    </c:plotArea>
    <c:legend>
      <c:legendPos val="l"/>
      <c:layout/>
      <c:overlay val="0"/>
      <c:txPr>
        <a:bodyPr/>
        <a:lstStyle/>
        <a:p>
          <a:pPr>
            <a:defRPr lang="ar-AE" sz="3200"/>
          </a:pPr>
          <a:endParaRPr lang="ar-SA"/>
        </a:p>
      </c:txPr>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16224250"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t" anchorCtr="0" compatLnSpc="1">
            <a:prstTxWarp prst="textNoShape">
              <a:avLst/>
            </a:prstTxWarp>
          </a:bodyPr>
          <a:lstStyle>
            <a:defPPr>
              <a:defRPr kern="1200" smtId="4294967295"/>
            </a:defPPr>
            <a:lvl1pPr defTabSz="5373688">
              <a:defRPr sz="7100" smtClean="0"/>
            </a:lvl1pPr>
          </a:lstStyle>
          <a:p>
            <a:pPr>
              <a:defRPr/>
            </a:pPr>
            <a:endParaRPr lang="en-US"/>
          </a:p>
        </p:txBody>
      </p:sp>
      <p:sp>
        <p:nvSpPr>
          <p:cNvPr id="4099" name="Rectangle 1027"/>
          <p:cNvSpPr>
            <a:spLocks noGrp="1" noChangeArrowheads="1"/>
          </p:cNvSpPr>
          <p:nvPr>
            <p:ph type="dt" sz="quarter" idx="1"/>
          </p:nvPr>
        </p:nvSpPr>
        <p:spPr bwMode="auto">
          <a:xfrm>
            <a:off x="21216938" y="0"/>
            <a:ext cx="16224250"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t" anchorCtr="0" compatLnSpc="1">
            <a:prstTxWarp prst="textNoShape">
              <a:avLst/>
            </a:prstTxWarp>
          </a:bodyPr>
          <a:lstStyle>
            <a:defPPr>
              <a:defRPr kern="1200" smtId="4294967295"/>
            </a:defPPr>
            <a:lvl1pPr algn="r" defTabSz="5373688">
              <a:defRPr sz="7100" smtClean="0"/>
            </a:lvl1pPr>
          </a:lstStyle>
          <a:p>
            <a:pPr>
              <a:defRPr/>
            </a:pPr>
            <a:endParaRPr lang="en-US"/>
          </a:p>
        </p:txBody>
      </p:sp>
      <p:sp>
        <p:nvSpPr>
          <p:cNvPr id="4100" name="Rectangle 1028"/>
          <p:cNvSpPr>
            <a:spLocks noGrp="1" noChangeArrowheads="1"/>
          </p:cNvSpPr>
          <p:nvPr>
            <p:ph type="ftr" sz="quarter" idx="2"/>
          </p:nvPr>
        </p:nvSpPr>
        <p:spPr bwMode="auto">
          <a:xfrm>
            <a:off x="0" y="53722588"/>
            <a:ext cx="16224250"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b" anchorCtr="0" compatLnSpc="1">
            <a:prstTxWarp prst="textNoShape">
              <a:avLst/>
            </a:prstTxWarp>
          </a:bodyPr>
          <a:lstStyle>
            <a:defPPr>
              <a:defRPr kern="1200" smtId="4294967295"/>
            </a:defPPr>
            <a:lvl1pPr defTabSz="5373688">
              <a:defRPr sz="7100" smtClean="0"/>
            </a:lvl1pPr>
          </a:lstStyle>
          <a:p>
            <a:pPr>
              <a:defRPr/>
            </a:pPr>
            <a:endParaRPr lang="en-US"/>
          </a:p>
        </p:txBody>
      </p:sp>
      <p:sp>
        <p:nvSpPr>
          <p:cNvPr id="4101" name="Rectangle 1029"/>
          <p:cNvSpPr>
            <a:spLocks noGrp="1" noChangeArrowheads="1"/>
          </p:cNvSpPr>
          <p:nvPr>
            <p:ph type="sldNum" sz="quarter" idx="3"/>
          </p:nvPr>
        </p:nvSpPr>
        <p:spPr bwMode="auto">
          <a:xfrm>
            <a:off x="21216938" y="53722588"/>
            <a:ext cx="16224250"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b" anchorCtr="0" compatLnSpc="1">
            <a:prstTxWarp prst="textNoShape">
              <a:avLst/>
            </a:prstTxWarp>
          </a:bodyPr>
          <a:lstStyle>
            <a:defPPr>
              <a:defRPr kern="1200" smtId="4294967295"/>
            </a:defPPr>
            <a:lvl1pPr algn="r" defTabSz="5373688">
              <a:defRPr sz="7100" smtClean="0"/>
            </a:lvl1pPr>
          </a:lstStyle>
          <a:p>
            <a:pPr>
              <a:defRPr/>
            </a:pPr>
            <a:fld id="{C3821831-2B9E-4755-9FF2-D0B0BEF81726}" type="slidenum">
              <a:rPr lang="en-US"/>
              <a:pPr>
                <a:defRPr/>
              </a:pPr>
              <a:t>‹#›</a:t>
            </a:fld>
            <a:endParaRPr lang="en-US"/>
          </a:p>
        </p:txBody>
      </p:sp>
    </p:spTree>
    <p:extLst>
      <p:ext uri="{BB962C8B-B14F-4D97-AF65-F5344CB8AC3E}">
        <p14:creationId xmlns:p14="http://schemas.microsoft.com/office/powerpoint/2010/main" val="2244168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16224250"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t" anchorCtr="0" compatLnSpc="1">
            <a:prstTxWarp prst="textNoShape">
              <a:avLst/>
            </a:prstTxWarp>
          </a:bodyPr>
          <a:lstStyle>
            <a:defPPr>
              <a:defRPr kern="1200" smtId="4294967295"/>
            </a:defPPr>
            <a:lvl1pPr defTabSz="5392738">
              <a:defRPr sz="7100" smtClean="0"/>
            </a:lvl1pPr>
          </a:lstStyle>
          <a:p>
            <a:pPr>
              <a:defRPr/>
            </a:pPr>
            <a:endParaRPr lang="en-US"/>
          </a:p>
        </p:txBody>
      </p:sp>
      <p:sp>
        <p:nvSpPr>
          <p:cNvPr id="17411" name="Rectangle 3"/>
          <p:cNvSpPr>
            <a:spLocks noGrp="1" noChangeArrowheads="1"/>
          </p:cNvSpPr>
          <p:nvPr>
            <p:ph type="dt" idx="1"/>
          </p:nvPr>
        </p:nvSpPr>
        <p:spPr bwMode="auto">
          <a:xfrm>
            <a:off x="21207412" y="0"/>
            <a:ext cx="16225838"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t" anchorCtr="0" compatLnSpc="1">
            <a:prstTxWarp prst="textNoShape">
              <a:avLst/>
            </a:prstTxWarp>
          </a:bodyPr>
          <a:lstStyle>
            <a:defPPr>
              <a:defRPr kern="1200" smtId="4294967295"/>
            </a:defPPr>
            <a:lvl1pPr algn="r" defTabSz="5392738">
              <a:defRPr sz="7100" smtClean="0"/>
            </a:lvl1pPr>
          </a:lstStyle>
          <a:p>
            <a:pPr>
              <a:defRPr/>
            </a:pPr>
            <a:endParaRPr lang="en-US"/>
          </a:p>
        </p:txBody>
      </p:sp>
      <p:sp>
        <p:nvSpPr>
          <p:cNvPr id="3076" name="Rectangle 4"/>
          <p:cNvSpPr>
            <a:spLocks noGrp="1" noRot="1" noChangeAspect="1" noChangeArrowheads="1" noTextEdit="1"/>
          </p:cNvSpPr>
          <p:nvPr>
            <p:ph type="sldImg" idx="2"/>
          </p:nvPr>
        </p:nvSpPr>
        <p:spPr bwMode="auto">
          <a:xfrm>
            <a:off x="4583113" y="4241800"/>
            <a:ext cx="28274962" cy="2120582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3744913" y="26860500"/>
            <a:ext cx="29952950" cy="2544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t" anchorCtr="0" compatLnSpc="1">
            <a:prstTxWarp prst="textNoShape">
              <a:avLst/>
            </a:prstTxWarp>
          </a:bodyPr>
          <a:lstStyle>
            <a:defPPr>
              <a:defRPr kern="1200" smtId="4294967295"/>
            </a:def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53713062"/>
            <a:ext cx="16224250"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b" anchorCtr="0" compatLnSpc="1">
            <a:prstTxWarp prst="textNoShape">
              <a:avLst/>
            </a:prstTxWarp>
          </a:bodyPr>
          <a:lstStyle>
            <a:defPPr>
              <a:defRPr kern="1200" smtId="4294967295"/>
            </a:defPPr>
            <a:lvl1pPr defTabSz="5392738">
              <a:defRPr sz="7100" smtClean="0"/>
            </a:lvl1pPr>
          </a:lstStyle>
          <a:p>
            <a:pPr>
              <a:defRPr/>
            </a:pPr>
            <a:endParaRPr lang="en-US"/>
          </a:p>
        </p:txBody>
      </p:sp>
      <p:sp>
        <p:nvSpPr>
          <p:cNvPr id="17415" name="Rectangle 7"/>
          <p:cNvSpPr>
            <a:spLocks noGrp="1" noChangeArrowheads="1"/>
          </p:cNvSpPr>
          <p:nvPr>
            <p:ph type="sldNum" sz="quarter" idx="5"/>
          </p:nvPr>
        </p:nvSpPr>
        <p:spPr bwMode="auto">
          <a:xfrm>
            <a:off x="21207412" y="53713062"/>
            <a:ext cx="16225838"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b" anchorCtr="0" compatLnSpc="1">
            <a:prstTxWarp prst="textNoShape">
              <a:avLst/>
            </a:prstTxWarp>
          </a:bodyPr>
          <a:lstStyle>
            <a:defPPr>
              <a:defRPr kern="1200" smtId="4294967295"/>
            </a:defPPr>
            <a:lvl1pPr algn="r" defTabSz="5392738">
              <a:defRPr sz="7100" smtClean="0"/>
            </a:lvl1pPr>
          </a:lstStyle>
          <a:p>
            <a:pPr>
              <a:defRPr/>
            </a:pPr>
            <a:fld id="{A7A3E3C6-57BD-4827-A686-7B170B46C045}" type="slidenum">
              <a:rPr lang="en-US"/>
              <a:pPr>
                <a:defRPr/>
              </a:pPr>
              <a:t>‹#›</a:t>
            </a:fld>
            <a:endParaRPr lang="en-US"/>
          </a:p>
        </p:txBody>
      </p:sp>
    </p:spTree>
    <p:extLst>
      <p:ext uri="{BB962C8B-B14F-4D97-AF65-F5344CB8AC3E}">
        <p14:creationId xmlns:p14="http://schemas.microsoft.com/office/powerpoint/2010/main" val="16687350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defTabSz="5392738" eaLnBrk="0" hangingPunct="0">
              <a:defRPr sz="3000">
                <a:solidFill>
                  <a:schemeClr val="tx1"/>
                </a:solidFill>
                <a:latin typeface="Arial"/>
              </a:defRPr>
            </a:lvl1pPr>
            <a:lvl2pPr marL="742950" indent="-285750" defTabSz="5392738" eaLnBrk="0" hangingPunct="0">
              <a:defRPr sz="3000">
                <a:solidFill>
                  <a:schemeClr val="tx1"/>
                </a:solidFill>
                <a:latin typeface="Arial"/>
              </a:defRPr>
            </a:lvl2pPr>
            <a:lvl3pPr marL="1143000" indent="-228600" defTabSz="5392738" eaLnBrk="0" hangingPunct="0">
              <a:defRPr sz="3000">
                <a:solidFill>
                  <a:schemeClr val="tx1"/>
                </a:solidFill>
                <a:latin typeface="Arial"/>
              </a:defRPr>
            </a:lvl3pPr>
            <a:lvl4pPr marL="1600200" indent="-228600" defTabSz="5392738" eaLnBrk="0" hangingPunct="0">
              <a:defRPr sz="3000">
                <a:solidFill>
                  <a:schemeClr val="tx1"/>
                </a:solidFill>
                <a:latin typeface="Arial"/>
              </a:defRPr>
            </a:lvl4pPr>
            <a:lvl5pPr marL="2057400" indent="-228600" defTabSz="5392738" eaLnBrk="0" hangingPunct="0">
              <a:defRPr sz="3000">
                <a:solidFill>
                  <a:schemeClr val="tx1"/>
                </a:solidFill>
                <a:latin typeface="Arial"/>
              </a:defRPr>
            </a:lvl5pPr>
            <a:lvl6pPr marL="2514600" indent="-228600" defTabSz="5392738" eaLnBrk="0" fontAlgn="base" hangingPunct="0">
              <a:spcBef>
                <a:spcPct val="0"/>
              </a:spcBef>
              <a:spcAft>
                <a:spcPct val="0"/>
              </a:spcAft>
              <a:defRPr sz="3000">
                <a:solidFill>
                  <a:schemeClr val="tx1"/>
                </a:solidFill>
                <a:latin typeface="Arial"/>
              </a:defRPr>
            </a:lvl6pPr>
            <a:lvl7pPr marL="2971800" indent="-228600" defTabSz="5392738" eaLnBrk="0" fontAlgn="base" hangingPunct="0">
              <a:spcBef>
                <a:spcPct val="0"/>
              </a:spcBef>
              <a:spcAft>
                <a:spcPct val="0"/>
              </a:spcAft>
              <a:defRPr sz="3000">
                <a:solidFill>
                  <a:schemeClr val="tx1"/>
                </a:solidFill>
                <a:latin typeface="Arial"/>
              </a:defRPr>
            </a:lvl7pPr>
            <a:lvl8pPr marL="3429000" indent="-228600" defTabSz="5392738" eaLnBrk="0" fontAlgn="base" hangingPunct="0">
              <a:spcBef>
                <a:spcPct val="0"/>
              </a:spcBef>
              <a:spcAft>
                <a:spcPct val="0"/>
              </a:spcAft>
              <a:defRPr sz="3000">
                <a:solidFill>
                  <a:schemeClr val="tx1"/>
                </a:solidFill>
                <a:latin typeface="Arial"/>
              </a:defRPr>
            </a:lvl8pPr>
            <a:lvl9pPr marL="3886200" indent="-228600" defTabSz="5392738" eaLnBrk="0" fontAlgn="base" hangingPunct="0">
              <a:spcBef>
                <a:spcPct val="0"/>
              </a:spcBef>
              <a:spcAft>
                <a:spcPct val="0"/>
              </a:spcAft>
              <a:defRPr sz="3000">
                <a:solidFill>
                  <a:schemeClr val="tx1"/>
                </a:solidFill>
                <a:latin typeface="Arial"/>
              </a:defRPr>
            </a:lvl9pPr>
          </a:lstStyle>
          <a:p>
            <a:pPr eaLnBrk="1" hangingPunct="1"/>
            <a:fld id="{8013D4E7-0005-4E28-B809-46F629ED953E}" type="slidenum">
              <a:rPr lang="en-US" sz="7100"/>
              <a:pPr eaLnBrk="1" hangingPunct="1"/>
              <a:t>1</a:t>
            </a:fld>
            <a:endParaRPr lang="en-US" sz="7100"/>
          </a:p>
        </p:txBody>
      </p:sp>
      <p:sp>
        <p:nvSpPr>
          <p:cNvPr id="4099" name="Rectangle 2"/>
          <p:cNvSpPr>
            <a:spLocks noGrp="1" noRot="1" noChangeAspect="1" noChangeArrowheads="1" noTextEdit="1"/>
          </p:cNvSpPr>
          <p:nvPr>
            <p:ph type="sldImg"/>
          </p:nvPr>
        </p:nvSpPr>
        <p:spPr/>
      </p:sp>
      <p:sp>
        <p:nvSpPr>
          <p:cNvPr id="4100" name="Rectangle 3"/>
          <p:cNvSpPr>
            <a:spLocks noGrp="1" noChangeArrowheads="1"/>
          </p:cNvSpPr>
          <p:nvPr>
            <p:ph type="body" idx="1"/>
          </p:nvPr>
        </p:nvSpPr>
        <p:spPr>
          <a:noFill/>
        </p:spPr>
        <p:txBody>
          <a:bodyPr/>
          <a:lstStyle>
            <a:defPPr>
              <a:defRPr kern="1200" smtId="4294967295"/>
            </a:defPPr>
          </a:lstStyle>
          <a:p>
            <a:pPr eaLnBrk="1" hangingPunct="1"/>
            <a:endParaRPr lang="en-US"/>
          </a:p>
        </p:txBody>
      </p:sp>
    </p:spTree>
    <p:extLst>
      <p:ext uri="{BB962C8B-B14F-4D97-AF65-F5344CB8AC3E}">
        <p14:creationId xmlns:p14="http://schemas.microsoft.com/office/powerpoint/2010/main" val="3661782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583363" y="18653125"/>
            <a:ext cx="30724475" cy="8413750"/>
          </a:xfrm>
        </p:spPr>
        <p:txBody>
          <a:bodyPr/>
          <a:lstStyle>
            <a:defPPr>
              <a:defRPr kern="1200" smtId="4294967295"/>
            </a:defPPr>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44064D7D-464A-4708-9759-403F89E21017}" type="slidenum">
              <a:rPr lang="en-US"/>
              <a:pPr>
                <a:defRPr/>
              </a:pPr>
              <a:t>‹#›</a:t>
            </a:fld>
            <a:endParaRPr lang="en-US"/>
          </a:p>
        </p:txBody>
      </p:sp>
    </p:spTree>
    <p:extLst>
      <p:ext uri="{BB962C8B-B14F-4D97-AF65-F5344CB8AC3E}">
        <p14:creationId xmlns:p14="http://schemas.microsoft.com/office/powerpoint/2010/main" val="15817560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EC84F10-113F-4F09-A76B-2176B34E08D9}" type="slidenum">
              <a:rPr lang="en-US"/>
              <a:pPr>
                <a:defRPr/>
              </a:pPr>
              <a:t>‹#›</a:t>
            </a:fld>
            <a:endParaRPr lang="en-US"/>
          </a:p>
        </p:txBody>
      </p:sp>
    </p:spTree>
    <p:extLst>
      <p:ext uri="{BB962C8B-B14F-4D97-AF65-F5344CB8AC3E}">
        <p14:creationId xmlns:p14="http://schemas.microsoft.com/office/powerpoint/2010/main" val="38286358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3025" y="1319213"/>
            <a:ext cx="9874250" cy="28087638"/>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195513" y="1319213"/>
            <a:ext cx="29475112" cy="28087638"/>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39F5895-A9FE-429D-AE19-E169F67F1C26}" type="slidenum">
              <a:rPr lang="en-US"/>
              <a:pPr>
                <a:defRPr/>
              </a:pPr>
              <a:t>‹#›</a:t>
            </a:fld>
            <a:endParaRPr lang="en-US"/>
          </a:p>
        </p:txBody>
      </p:sp>
    </p:spTree>
    <p:extLst>
      <p:ext uri="{BB962C8B-B14F-4D97-AF65-F5344CB8AC3E}">
        <p14:creationId xmlns:p14="http://schemas.microsoft.com/office/powerpoint/2010/main" val="14927728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B78A6E67-DA7B-4FCC-A18A-FC7C8A034C4D}" type="slidenum">
              <a:rPr lang="en-US"/>
              <a:pPr>
                <a:defRPr/>
              </a:pPr>
              <a:t>‹#›</a:t>
            </a:fld>
            <a:endParaRPr lang="en-US"/>
          </a:p>
        </p:txBody>
      </p:sp>
    </p:spTree>
    <p:extLst>
      <p:ext uri="{BB962C8B-B14F-4D97-AF65-F5344CB8AC3E}">
        <p14:creationId xmlns:p14="http://schemas.microsoft.com/office/powerpoint/2010/main" val="105421884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defPPr>
              <a:defRPr kern="1200" smtId="4294967295"/>
            </a:defPPr>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p:spPr>
        <p:txBody>
          <a:bodyPr anchor="b"/>
          <a:lstStyle>
            <a:defPPr>
              <a:defRPr kern="1200" smtId="4294967295"/>
            </a:defPPr>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9AB7E099-5C0A-4709-9BBB-71DECD41AB32}" type="slidenum">
              <a:rPr lang="en-US"/>
              <a:pPr>
                <a:defRPr/>
              </a:pPr>
              <a:t>‹#›</a:t>
            </a:fld>
            <a:endParaRPr lang="en-US"/>
          </a:p>
        </p:txBody>
      </p:sp>
    </p:spTree>
    <p:extLst>
      <p:ext uri="{BB962C8B-B14F-4D97-AF65-F5344CB8AC3E}">
        <p14:creationId xmlns:p14="http://schemas.microsoft.com/office/powerpoint/2010/main" val="30720901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195513" y="7681913"/>
            <a:ext cx="19673888" cy="21724938"/>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1913"/>
            <a:ext cx="19675475" cy="21724938"/>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B03D45C2-6D5F-448B-95B1-CD0C53878048}" type="slidenum">
              <a:rPr lang="en-US"/>
              <a:pPr>
                <a:defRPr/>
              </a:pPr>
              <a:t>‹#›</a:t>
            </a:fld>
            <a:endParaRPr lang="en-US"/>
          </a:p>
        </p:txBody>
      </p:sp>
    </p:spTree>
    <p:extLst>
      <p:ext uri="{BB962C8B-B14F-4D97-AF65-F5344CB8AC3E}">
        <p14:creationId xmlns:p14="http://schemas.microsoft.com/office/powerpoint/2010/main" val="261684679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8"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8"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18610943-C3CC-4B71-9F28-BF9409E4CB80}" type="slidenum">
              <a:rPr lang="en-US"/>
              <a:pPr>
                <a:defRPr/>
              </a:pPr>
              <a:t>‹#›</a:t>
            </a:fld>
            <a:endParaRPr lang="en-US"/>
          </a:p>
        </p:txBody>
      </p:sp>
    </p:spTree>
    <p:extLst>
      <p:ext uri="{BB962C8B-B14F-4D97-AF65-F5344CB8AC3E}">
        <p14:creationId xmlns:p14="http://schemas.microsoft.com/office/powerpoint/2010/main" val="51920360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6D78326B-3987-4EE9-9239-5FDA69C8126D}" type="slidenum">
              <a:rPr lang="en-US"/>
              <a:pPr>
                <a:defRPr/>
              </a:pPr>
              <a:t>‹#›</a:t>
            </a:fld>
            <a:endParaRPr lang="en-US"/>
          </a:p>
        </p:txBody>
      </p:sp>
    </p:spTree>
    <p:extLst>
      <p:ext uri="{BB962C8B-B14F-4D97-AF65-F5344CB8AC3E}">
        <p14:creationId xmlns:p14="http://schemas.microsoft.com/office/powerpoint/2010/main" val="300230409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61F3B20C-577A-4608-AF62-749557E31E38}" type="slidenum">
              <a:rPr lang="en-US"/>
              <a:pPr>
                <a:defRPr/>
              </a:pPr>
              <a:t>‹#›</a:t>
            </a:fld>
            <a:endParaRPr lang="en-US"/>
          </a:p>
        </p:txBody>
      </p:sp>
    </p:spTree>
    <p:extLst>
      <p:ext uri="{BB962C8B-B14F-4D97-AF65-F5344CB8AC3E}">
        <p14:creationId xmlns:p14="http://schemas.microsoft.com/office/powerpoint/2010/main" val="404007807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defPPr>
              <a:defRPr kern="1200" smtId="4294967295"/>
            </a:defPPr>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p:spPr>
        <p:txBody>
          <a:bodyPr/>
          <a:lstStyle>
            <a:defPPr>
              <a:defRPr kern="1200" smtId="4294967295"/>
            </a:defPPr>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87CA0EE2-436D-4402-9038-3DA719D297AD}" type="slidenum">
              <a:rPr lang="en-US"/>
              <a:pPr>
                <a:defRPr/>
              </a:pPr>
              <a:t>‹#›</a:t>
            </a:fld>
            <a:endParaRPr lang="en-US"/>
          </a:p>
        </p:txBody>
      </p:sp>
    </p:spTree>
    <p:extLst>
      <p:ext uri="{BB962C8B-B14F-4D97-AF65-F5344CB8AC3E}">
        <p14:creationId xmlns:p14="http://schemas.microsoft.com/office/powerpoint/2010/main" val="23609663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2"/>
            <a:ext cx="26335038" cy="2720975"/>
          </a:xfrm>
        </p:spPr>
        <p:txBody>
          <a:bodyPr anchor="b"/>
          <a:lstStyle>
            <a:defPPr>
              <a:defRPr kern="1200" smtId="4294967295"/>
            </a:defPPr>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8" cy="19750088"/>
          </a:xfrm>
        </p:spPr>
        <p:txBody>
          <a:bodyPr/>
          <a:lstStyle>
            <a:defPPr>
              <a:defRPr kern="1200" smtId="4294967295"/>
            </a:defPPr>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663" y="25763538"/>
            <a:ext cx="26335038" cy="3862387"/>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35C1286E-2D26-43B2-8CD4-A2F0A623D127}" type="slidenum">
              <a:rPr lang="en-US"/>
              <a:pPr>
                <a:defRPr/>
              </a:pPr>
              <a:t>‹#›</a:t>
            </a:fld>
            <a:endParaRPr lang="en-US"/>
          </a:p>
        </p:txBody>
      </p:sp>
    </p:spTree>
    <p:extLst>
      <p:ext uri="{BB962C8B-B14F-4D97-AF65-F5344CB8AC3E}">
        <p14:creationId xmlns:p14="http://schemas.microsoft.com/office/powerpoint/2010/main" val="300384198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BF"/>
            </a:gs>
            <a:gs pos="100000">
              <a:srgbClr val="FFFFE5"/>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9213"/>
            <a:ext cx="39501762"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2195513" y="7681913"/>
            <a:ext cx="39501762" cy="21724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95513" y="29978350"/>
            <a:ext cx="1024096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defTabSz="4703763">
              <a:defRPr sz="7200" smtClean="0"/>
            </a:lvl1pPr>
          </a:lstStyle>
          <a:p>
            <a:pPr>
              <a:defRPr/>
            </a:pPr>
            <a:endParaRPr lang="en-US"/>
          </a:p>
        </p:txBody>
      </p:sp>
      <p:sp>
        <p:nvSpPr>
          <p:cNvPr id="1029" name="Rectangle 5"/>
          <p:cNvSpPr>
            <a:spLocks noGrp="1" noChangeArrowheads="1"/>
          </p:cNvSpPr>
          <p:nvPr>
            <p:ph type="ftr" sz="quarter" idx="3"/>
          </p:nvPr>
        </p:nvSpPr>
        <p:spPr bwMode="auto">
          <a:xfrm>
            <a:off x="14997112" y="29978350"/>
            <a:ext cx="1389856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ctr" defTabSz="4703763">
              <a:defRPr sz="7200" smtClean="0"/>
            </a:lvl1pPr>
          </a:lstStyle>
          <a:p>
            <a:pPr>
              <a:defRPr/>
            </a:pPr>
            <a:endParaRPr lang="en-US"/>
          </a:p>
        </p:txBody>
      </p:sp>
      <p:sp>
        <p:nvSpPr>
          <p:cNvPr id="1030" name="Rectangle 6"/>
          <p:cNvSpPr>
            <a:spLocks noGrp="1" noChangeArrowheads="1"/>
          </p:cNvSpPr>
          <p:nvPr>
            <p:ph type="sldNum" sz="quarter" idx="4"/>
          </p:nvPr>
        </p:nvSpPr>
        <p:spPr bwMode="auto">
          <a:xfrm>
            <a:off x="31456312" y="29978350"/>
            <a:ext cx="1024096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r" defTabSz="4703763">
              <a:defRPr sz="7200" smtClean="0"/>
            </a:lvl1pPr>
          </a:lstStyle>
          <a:p>
            <a:pPr>
              <a:defRPr/>
            </a:pPr>
            <a:fld id="{EAD58424-6508-4C08-B0AB-A12183DAE990}" type="slidenum">
              <a:rPr lang="en-US"/>
              <a:pPr>
                <a:defRPr/>
              </a:pPr>
              <a:t>‹#›</a:t>
            </a:fld>
            <a:endParaRPr lang="en-US"/>
          </a:p>
        </p:txBody>
      </p:sp>
      <p:pic>
        <p:nvPicPr>
          <p:cNvPr id="1031" name="New picture"/>
          <p:cNvPicPr/>
          <p:nvPr/>
        </p:nvPicPr>
        <p:blipFill>
          <a:blip r:embed="rId13"/>
          <a:stretch>
            <a:fillRect/>
          </a:stretch>
        </p:blipFill>
        <p:spPr>
          <a:xfrm rot="16200000">
            <a:off x="-11506200" y="16459200"/>
            <a:ext cx="14274800" cy="4368800"/>
          </a:xfrm>
          <a:prstGeom prst="rect">
            <a:avLst/>
          </a:prstGeom>
        </p:spPr>
      </p:pic>
      <p:pic>
        <p:nvPicPr>
          <p:cNvPr id="1032" name="New picture"/>
          <p:cNvPicPr/>
          <p:nvPr/>
        </p:nvPicPr>
        <p:blipFill>
          <a:blip r:embed="rId13"/>
          <a:stretch>
            <a:fillRect/>
          </a:stretch>
        </p:blipFill>
        <p:spPr>
          <a:xfrm rot="5400000">
            <a:off x="41122600" y="16459200"/>
            <a:ext cx="14274800" cy="4368800"/>
          </a:xfrm>
          <a:prstGeom prst="rect">
            <a:avLst/>
          </a:prstGeom>
        </p:spPr>
      </p:pic>
      <p:pic>
        <p:nvPicPr>
          <p:cNvPr id="1033" name="New picture"/>
          <p:cNvPicPr/>
          <p:nvPr/>
        </p:nvPicPr>
        <p:blipFill>
          <a:blip r:embed="rId14"/>
          <a:stretch>
            <a:fillRect/>
          </a:stretch>
        </p:blipFill>
        <p:spPr>
          <a:xfrm>
            <a:off x="6959600" y="33426400"/>
            <a:ext cx="29972000" cy="1549400"/>
          </a:xfrm>
          <a:prstGeom prst="rect">
            <a:avLst/>
          </a:prstGeom>
        </p:spPr>
      </p:pic>
      <p:sp>
        <p:nvSpPr>
          <p:cNvPr id="1034"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melancholymedallion  Size: tri-fold</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4703763" rtl="0" eaLnBrk="0" fontAlgn="base" hangingPunct="0">
        <a:spcBef>
          <a:spcPct val="0"/>
        </a:spcBef>
        <a:spcAft>
          <a:spcPct val="0"/>
        </a:spcAft>
        <a:defRPr sz="22700">
          <a:solidFill>
            <a:schemeClr val="tx2"/>
          </a:solidFill>
          <a:latin typeface="+mj-lt"/>
          <a:ea typeface="+mj-ea"/>
          <a:cs typeface="+mj-cs"/>
        </a:defRPr>
      </a:lvl1pPr>
      <a:lvl2pPr algn="ctr" defTabSz="4703763" rtl="0" eaLnBrk="0" fontAlgn="base" hangingPunct="0">
        <a:spcBef>
          <a:spcPct val="0"/>
        </a:spcBef>
        <a:spcAft>
          <a:spcPct val="0"/>
        </a:spcAft>
        <a:defRPr sz="22700">
          <a:solidFill>
            <a:schemeClr val="tx2"/>
          </a:solidFill>
          <a:latin typeface="Arial"/>
        </a:defRPr>
      </a:lvl2pPr>
      <a:lvl3pPr algn="ctr" defTabSz="4703763" rtl="0" eaLnBrk="0" fontAlgn="base" hangingPunct="0">
        <a:spcBef>
          <a:spcPct val="0"/>
        </a:spcBef>
        <a:spcAft>
          <a:spcPct val="0"/>
        </a:spcAft>
        <a:defRPr sz="22700">
          <a:solidFill>
            <a:schemeClr val="tx2"/>
          </a:solidFill>
          <a:latin typeface="Arial"/>
        </a:defRPr>
      </a:lvl3pPr>
      <a:lvl4pPr algn="ctr" defTabSz="4703763" rtl="0" eaLnBrk="0" fontAlgn="base" hangingPunct="0">
        <a:spcBef>
          <a:spcPct val="0"/>
        </a:spcBef>
        <a:spcAft>
          <a:spcPct val="0"/>
        </a:spcAft>
        <a:defRPr sz="22700">
          <a:solidFill>
            <a:schemeClr val="tx2"/>
          </a:solidFill>
          <a:latin typeface="Arial"/>
        </a:defRPr>
      </a:lvl4pPr>
      <a:lvl5pPr algn="ctr" defTabSz="4703763" rtl="0" eaLnBrk="0" fontAlgn="base" hangingPunct="0">
        <a:spcBef>
          <a:spcPct val="0"/>
        </a:spcBef>
        <a:spcAft>
          <a:spcPct val="0"/>
        </a:spcAft>
        <a:defRPr sz="22700">
          <a:solidFill>
            <a:schemeClr val="tx2"/>
          </a:solidFill>
          <a:latin typeface="Arial"/>
        </a:defRPr>
      </a:lvl5pPr>
      <a:lvl6pPr marL="457200" algn="ctr" defTabSz="4703763" rtl="0" fontAlgn="base">
        <a:spcBef>
          <a:spcPct val="0"/>
        </a:spcBef>
        <a:spcAft>
          <a:spcPct val="0"/>
        </a:spcAft>
        <a:defRPr sz="22700">
          <a:solidFill>
            <a:schemeClr val="tx2"/>
          </a:solidFill>
          <a:latin typeface="Arial"/>
        </a:defRPr>
      </a:lvl6pPr>
      <a:lvl7pPr marL="914400" algn="ctr" defTabSz="4703763" rtl="0" fontAlgn="base">
        <a:spcBef>
          <a:spcPct val="0"/>
        </a:spcBef>
        <a:spcAft>
          <a:spcPct val="0"/>
        </a:spcAft>
        <a:defRPr sz="22700">
          <a:solidFill>
            <a:schemeClr val="tx2"/>
          </a:solidFill>
          <a:latin typeface="Arial"/>
        </a:defRPr>
      </a:lvl7pPr>
      <a:lvl8pPr marL="1371600" algn="ctr" defTabSz="4703763" rtl="0" fontAlgn="base">
        <a:spcBef>
          <a:spcPct val="0"/>
        </a:spcBef>
        <a:spcAft>
          <a:spcPct val="0"/>
        </a:spcAft>
        <a:defRPr sz="22700">
          <a:solidFill>
            <a:schemeClr val="tx2"/>
          </a:solidFill>
          <a:latin typeface="Arial"/>
        </a:defRPr>
      </a:lvl8pPr>
      <a:lvl9pPr marL="1828800" algn="ctr" defTabSz="4703763" rtl="0" fontAlgn="base">
        <a:spcBef>
          <a:spcPct val="0"/>
        </a:spcBef>
        <a:spcAft>
          <a:spcPct val="0"/>
        </a:spcAft>
        <a:defRPr sz="22700">
          <a:solidFill>
            <a:schemeClr val="tx2"/>
          </a:solidFill>
          <a:latin typeface="Arial"/>
        </a:defRPr>
      </a:lvl9pPr>
    </p:titleStyle>
    <p:bodyStyle>
      <a:defPPr>
        <a:defRPr kern="1200" smtId="4294967295"/>
      </a:defPPr>
      <a:lvl1pPr marL="1765300" indent="-1765300" algn="l" defTabSz="4703763" rtl="0" eaLnBrk="0" fontAlgn="base" hangingPunct="0">
        <a:spcBef>
          <a:spcPct val="20000"/>
        </a:spcBef>
        <a:spcAft>
          <a:spcPct val="0"/>
        </a:spcAft>
        <a:buChar char="•"/>
        <a:defRPr sz="16500">
          <a:solidFill>
            <a:schemeClr val="tx1"/>
          </a:solidFill>
          <a:latin typeface="+mn-lt"/>
          <a:ea typeface="+mn-ea"/>
          <a:cs typeface="+mn-cs"/>
        </a:defRPr>
      </a:lvl1pPr>
      <a:lvl2pPr marL="3822700" indent="-1471613" algn="l" defTabSz="4703763" rtl="0" eaLnBrk="0" fontAlgn="base" hangingPunct="0">
        <a:spcBef>
          <a:spcPct val="20000"/>
        </a:spcBef>
        <a:spcAft>
          <a:spcPct val="0"/>
        </a:spcAft>
        <a:buChar char="–"/>
        <a:defRPr sz="14400">
          <a:solidFill>
            <a:schemeClr val="tx1"/>
          </a:solidFill>
          <a:latin typeface="+mn-lt"/>
        </a:defRPr>
      </a:lvl2pPr>
      <a:lvl3pPr marL="5880100" indent="-1176338" algn="l" defTabSz="4703763" rtl="0" eaLnBrk="0" fontAlgn="base" hangingPunct="0">
        <a:spcBef>
          <a:spcPct val="20000"/>
        </a:spcBef>
        <a:spcAft>
          <a:spcPct val="0"/>
        </a:spcAft>
        <a:buChar char="•"/>
        <a:defRPr sz="12300">
          <a:solidFill>
            <a:schemeClr val="tx1"/>
          </a:solidFill>
          <a:latin typeface="+mn-lt"/>
        </a:defRPr>
      </a:lvl3pPr>
      <a:lvl4pPr marL="8229600" indent="-1176338" algn="l" defTabSz="4703763" rtl="0" eaLnBrk="0" fontAlgn="base" hangingPunct="0">
        <a:spcBef>
          <a:spcPct val="20000"/>
        </a:spcBef>
        <a:spcAft>
          <a:spcPct val="0"/>
        </a:spcAft>
        <a:buChar char="–"/>
        <a:defRPr sz="10400">
          <a:solidFill>
            <a:schemeClr val="tx1"/>
          </a:solidFill>
          <a:latin typeface="+mn-lt"/>
        </a:defRPr>
      </a:lvl4pPr>
      <a:lvl5pPr marL="10580688" indent="-1174750" algn="l" defTabSz="4703763" rtl="0" eaLnBrk="0" fontAlgn="base" hangingPunct="0">
        <a:spcBef>
          <a:spcPct val="20000"/>
        </a:spcBef>
        <a:spcAft>
          <a:spcPct val="0"/>
        </a:spcAft>
        <a:buChar char="»"/>
        <a:defRPr sz="10400">
          <a:solidFill>
            <a:schemeClr val="tx1"/>
          </a:solidFill>
          <a:latin typeface="+mn-lt"/>
        </a:defRPr>
      </a:lvl5pPr>
      <a:lvl6pPr marL="11037888" indent="-1174750" algn="l" defTabSz="4703763" rtl="0" fontAlgn="base">
        <a:spcBef>
          <a:spcPct val="20000"/>
        </a:spcBef>
        <a:spcAft>
          <a:spcPct val="0"/>
        </a:spcAft>
        <a:buChar char="»"/>
        <a:defRPr sz="10400">
          <a:solidFill>
            <a:schemeClr val="tx1"/>
          </a:solidFill>
          <a:latin typeface="+mn-lt"/>
        </a:defRPr>
      </a:lvl6pPr>
      <a:lvl7pPr marL="11495088" indent="-1174750" algn="l" defTabSz="4703763" rtl="0" fontAlgn="base">
        <a:spcBef>
          <a:spcPct val="20000"/>
        </a:spcBef>
        <a:spcAft>
          <a:spcPct val="0"/>
        </a:spcAft>
        <a:buChar char="»"/>
        <a:defRPr sz="10400">
          <a:solidFill>
            <a:schemeClr val="tx1"/>
          </a:solidFill>
          <a:latin typeface="+mn-lt"/>
        </a:defRPr>
      </a:lvl7pPr>
      <a:lvl8pPr marL="11952288" indent="-1174750" algn="l" defTabSz="4703763" rtl="0" fontAlgn="base">
        <a:spcBef>
          <a:spcPct val="20000"/>
        </a:spcBef>
        <a:spcAft>
          <a:spcPct val="0"/>
        </a:spcAft>
        <a:buChar char="»"/>
        <a:defRPr sz="10400">
          <a:solidFill>
            <a:schemeClr val="tx1"/>
          </a:solidFill>
          <a:latin typeface="+mn-lt"/>
        </a:defRPr>
      </a:lvl8pPr>
      <a:lvl9pPr marL="12409488" indent="-1174750" algn="l" defTabSz="4703763" rtl="0" fontAlgn="base">
        <a:spcBef>
          <a:spcPct val="20000"/>
        </a:spcBef>
        <a:spcAft>
          <a:spcPct val="0"/>
        </a:spcAft>
        <a:buChar char="»"/>
        <a:defRPr sz="10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10" Type="http://schemas.microsoft.com/office/2007/relationships/hdphoto" Target="../media/hdphoto1.wdp"/><Relationship Id="rId4" Type="http://schemas.openxmlformats.org/officeDocument/2006/relationships/image" Target="../media/image4.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0" name="Rectangle 6"/>
          <p:cNvSpPr>
            <a:spLocks noChangeArrowheads="1"/>
          </p:cNvSpPr>
          <p:nvPr/>
        </p:nvSpPr>
        <p:spPr bwMode="auto">
          <a:xfrm>
            <a:off x="609600" y="609599"/>
            <a:ext cx="43035184" cy="6208923"/>
          </a:xfrm>
          <a:prstGeom prst="round2DiagRect">
            <a:avLst/>
          </a:prstGeom>
          <a:solidFill>
            <a:srgbClr val="9D9D9D"/>
          </a:solidFill>
          <a:ln w="9525">
            <a:noFill/>
            <a:miter lim="800000"/>
          </a:ln>
        </p:spPr>
        <p:txBody>
          <a:bodyPr lIns="109721" tIns="54861" rIns="109721" bIns="54861" anchor="ctr"/>
          <a:lstStyle>
            <a:defPPr>
              <a:defRPr kern="1200" smtId="4294967295"/>
            </a:defPPr>
          </a:lstStyle>
          <a:p>
            <a:pPr algn="ctr" defTabSz="3762375">
              <a:defRPr/>
            </a:pPr>
            <a:endParaRPr lang="en-US" sz="4400" b="1" dirty="0">
              <a:solidFill>
                <a:schemeClr val="accent2">
                  <a:lumMod val="20000"/>
                  <a:lumOff val="80000"/>
                </a:schemeClr>
              </a:solidFill>
              <a:effectLst>
                <a:outerShdw blurRad="38100" dist="38100" dir="2700000" algn="tl">
                  <a:srgbClr val="000000"/>
                </a:outerShdw>
              </a:effectLst>
            </a:endParaRPr>
          </a:p>
        </p:txBody>
      </p:sp>
      <p:sp>
        <p:nvSpPr>
          <p:cNvPr id="38" name="Title 11">
            <a:extLst>
              <a:ext uri="{FF2B5EF4-FFF2-40B4-BE49-F238E27FC236}">
                <a16:creationId xmlns:a16="http://schemas.microsoft.com/office/drawing/2014/main" xmlns="" id="{D3A698E4-5105-47D7-8AAB-C4BA53E6D379}"/>
              </a:ext>
            </a:extLst>
          </p:cNvPr>
          <p:cNvSpPr txBox="1"/>
          <p:nvPr/>
        </p:nvSpPr>
        <p:spPr>
          <a:xfrm>
            <a:off x="1371600" y="1254500"/>
            <a:ext cx="41148000" cy="2746935"/>
          </a:xfrm>
          <a:prstGeom prst="rect">
            <a:avLst/>
          </a:prstGeom>
        </p:spPr>
        <p:txBody>
          <a:bodyPr lIns="128016" tIns="64008" rIns="128016" bIns="64008"/>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9600" b="1" dirty="0">
                <a:solidFill>
                  <a:schemeClr val="bg1"/>
                </a:solidFill>
                <a:latin typeface="Quattrocento" panose="02020802030000000404" pitchFamily="18" charset="0"/>
              </a:rPr>
              <a:t>Could We Use Poliovirus In Treatment Of Brain Cancer </a:t>
            </a:r>
          </a:p>
        </p:txBody>
      </p:sp>
      <p:sp>
        <p:nvSpPr>
          <p:cNvPr id="39" name="Text Placeholder 16">
            <a:extLst>
              <a:ext uri="{FF2B5EF4-FFF2-40B4-BE49-F238E27FC236}">
                <a16:creationId xmlns:a16="http://schemas.microsoft.com/office/drawing/2014/main" xmlns="" id="{9FEE118B-FBC6-45D8-93CE-3A87E15AD5C3}"/>
              </a:ext>
            </a:extLst>
          </p:cNvPr>
          <p:cNvSpPr txBox="1"/>
          <p:nvPr/>
        </p:nvSpPr>
        <p:spPr>
          <a:xfrm>
            <a:off x="1371600" y="3100294"/>
            <a:ext cx="41148000" cy="6758773"/>
          </a:xfrm>
          <a:prstGeom prst="rect">
            <a:avLst/>
          </a:prstGeom>
        </p:spPr>
        <p:txBody>
          <a:bodyPr wrap="square" lIns="128016" tIns="64008" rIns="128016" bIns="64008">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defRPr/>
            </a:pPr>
            <a:r>
              <a:rPr lang="en-US" sz="6600" i="1" dirty="0">
                <a:solidFill>
                  <a:schemeClr val="bg1"/>
                </a:solidFill>
                <a:latin typeface="Times New Roman" panose="02020603050405020304" pitchFamily="18" charset="0"/>
                <a:cs typeface="Times New Roman" panose="02020603050405020304" pitchFamily="18" charset="0"/>
              </a:rPr>
              <a:t>By: </a:t>
            </a:r>
            <a:r>
              <a:rPr lang="en-US" sz="6600" i="1">
                <a:solidFill>
                  <a:schemeClr val="bg1"/>
                </a:solidFill>
                <a:latin typeface="Times New Roman" panose="02020603050405020304" pitchFamily="18" charset="0"/>
                <a:cs typeface="Times New Roman" panose="02020603050405020304" pitchFamily="18" charset="0"/>
              </a:rPr>
              <a:t>Aisha </a:t>
            </a:r>
            <a:r>
              <a:rPr lang="en-US" sz="6600" i="1" smtClean="0">
                <a:solidFill>
                  <a:schemeClr val="bg1"/>
                </a:solidFill>
                <a:latin typeface="Times New Roman" panose="02020603050405020304" pitchFamily="18" charset="0"/>
                <a:cs typeface="Times New Roman" panose="02020603050405020304" pitchFamily="18" charset="0"/>
              </a:rPr>
              <a:t>Bushiha  1490</a:t>
            </a:r>
            <a:endParaRPr lang="en-US" sz="6600" i="1" dirty="0">
              <a:solidFill>
                <a:schemeClr val="bg1"/>
              </a:solidFill>
              <a:latin typeface="Times New Roman" panose="02020603050405020304" pitchFamily="18" charset="0"/>
              <a:cs typeface="Times New Roman" panose="02020603050405020304" pitchFamily="18" charset="0"/>
            </a:endParaRPr>
          </a:p>
          <a:p>
            <a:pPr algn="ctr"/>
            <a:r>
              <a:rPr lang="en-US" sz="6600" i="1" dirty="0">
                <a:solidFill>
                  <a:schemeClr val="bg1"/>
                </a:solidFill>
                <a:latin typeface="Times New Roman" panose="02020603050405020304" pitchFamily="18" charset="0"/>
                <a:cs typeface="Times New Roman" panose="02020603050405020304" pitchFamily="18" charset="0"/>
              </a:rPr>
              <a:t>Faculty Of Medicine</a:t>
            </a:r>
          </a:p>
          <a:p>
            <a:pPr algn="ctr"/>
            <a:r>
              <a:rPr lang="en-US" sz="6600" dirty="0">
                <a:solidFill>
                  <a:schemeClr val="bg1"/>
                </a:solidFill>
                <a:latin typeface="Times New Roman" panose="02020603050405020304" pitchFamily="18" charset="0"/>
                <a:cs typeface="Times New Roman" panose="02020603050405020304" pitchFamily="18" charset="0"/>
              </a:rPr>
              <a:t>Libyan International Medical University </a:t>
            </a:r>
          </a:p>
          <a:p>
            <a:pPr algn="ctr"/>
            <a:endParaRPr lang="en-US" sz="6600" i="1" dirty="0">
              <a:solidFill>
                <a:schemeClr val="bg1"/>
              </a:solidFill>
              <a:latin typeface="Times New Roman" panose="02020603050405020304" pitchFamily="18" charset="0"/>
              <a:cs typeface="Times New Roman" panose="02020603050405020304" pitchFamily="18" charset="0"/>
            </a:endParaRPr>
          </a:p>
          <a:p>
            <a:pPr algn="ctr"/>
            <a:endParaRPr lang="en-US" sz="6600" i="1" dirty="0">
              <a:solidFill>
                <a:schemeClr val="bg1"/>
              </a:solidFill>
              <a:latin typeface="Times New Roman" panose="02020603050405020304" pitchFamily="18" charset="0"/>
              <a:cs typeface="Times New Roman" panose="02020603050405020304" pitchFamily="18" charset="0"/>
            </a:endParaRPr>
          </a:p>
          <a:p>
            <a:pPr algn="ctr"/>
            <a:endParaRPr lang="en-US" sz="4000" dirty="0">
              <a:solidFill>
                <a:schemeClr val="bg1"/>
              </a:solidFill>
              <a:latin typeface="Quattrocento Sans" panose="020B0502050000020003" pitchFamily="34" charset="0"/>
            </a:endParaRPr>
          </a:p>
        </p:txBody>
      </p:sp>
      <p:sp>
        <p:nvSpPr>
          <p:cNvPr id="44"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609600" y="23855893"/>
            <a:ext cx="9799626" cy="1285883"/>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Polio virus</a:t>
            </a:r>
          </a:p>
        </p:txBody>
      </p:sp>
      <p:sp>
        <p:nvSpPr>
          <p:cNvPr id="46" name="Rectangle 10">
            <a:extLst>
              <a:ext uri="{FF2B5EF4-FFF2-40B4-BE49-F238E27FC236}">
                <a16:creationId xmlns:a16="http://schemas.microsoft.com/office/drawing/2014/main" xmlns="" id="{092E1FA2-37D8-400C-9B5C-644E0120747E}"/>
              </a:ext>
            </a:extLst>
          </p:cNvPr>
          <p:cNvSpPr>
            <a:spLocks noChangeArrowheads="1"/>
          </p:cNvSpPr>
          <p:nvPr/>
        </p:nvSpPr>
        <p:spPr bwMode="auto">
          <a:xfrm>
            <a:off x="11959059" y="20606560"/>
            <a:ext cx="9468440" cy="1071570"/>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Results</a:t>
            </a:r>
          </a:p>
        </p:txBody>
      </p:sp>
      <p:sp>
        <p:nvSpPr>
          <p:cNvPr id="26" name="TextBox 25">
            <a:extLst>
              <a:ext uri="{FF2B5EF4-FFF2-40B4-BE49-F238E27FC236}">
                <a16:creationId xmlns:a16="http://schemas.microsoft.com/office/drawing/2014/main" xmlns="" id="{ECB570BB-CDF7-4286-A7F3-F8768DEAAF9D}"/>
              </a:ext>
            </a:extLst>
          </p:cNvPr>
          <p:cNvSpPr txBox="1"/>
          <p:nvPr/>
        </p:nvSpPr>
        <p:spPr>
          <a:xfrm>
            <a:off x="11729966" y="8458144"/>
            <a:ext cx="9616580" cy="69865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defPPr>
              <a:defRPr kern="1200" smtId="4294967295"/>
            </a:defPPr>
          </a:lstStyle>
          <a:p>
            <a:r>
              <a:rPr lang="en-US" sz="3200" dirty="0"/>
              <a:t>scientists led by a team at Duke University engineered a poliovirus This was accomplished by swapping out one of the poliovirus’ genes for a similar one found in the rhinovirus that causes the common cold engineered poliovirus activates the immune system but not cause polio </a:t>
            </a:r>
            <a:r>
              <a:rPr lang="en-US" sz="2800" b="1" dirty="0"/>
              <a:t>(figure1A) </a:t>
            </a:r>
            <a:r>
              <a:rPr lang="en-US" sz="3200" dirty="0"/>
              <a:t>. From May 2012 through May 2017, a total of 61 patients were enrolled and received engineered poliovirus that was designed to target</a:t>
            </a:r>
            <a:r>
              <a:rPr lang="en-US" sz="3200" dirty="0">
                <a:latin typeface="Quattrocento Sans" panose="020B0502050000020003" pitchFamily="34" charset="0"/>
                <a:ea typeface="Open Sans" panose="020B0606030504020204" pitchFamily="34" charset="0"/>
                <a:cs typeface="Open Sans" panose="020B0606030504020204" pitchFamily="34" charset="0"/>
              </a:rPr>
              <a:t> glioblastoma </a:t>
            </a:r>
            <a:r>
              <a:rPr lang="en-US" sz="3200" dirty="0"/>
              <a:t>Among a group of 61 people who had failed to respond to current therapies, which include radiation and chemotherapy. treatment for glioblastoma started with implanting a catheter right into the center of the glioblastoma.</a:t>
            </a:r>
            <a:r>
              <a:rPr lang="en-US" sz="3200" baseline="30000" dirty="0"/>
              <a:t>(1) </a:t>
            </a:r>
            <a:r>
              <a:rPr lang="en-US" sz="3200" dirty="0"/>
              <a:t> </a:t>
            </a:r>
            <a:r>
              <a:rPr lang="en-US" sz="2800" b="1" dirty="0"/>
              <a:t>(figure2  B)</a:t>
            </a:r>
            <a:endParaRPr lang="en-US" sz="3200" b="1" baseline="30000" dirty="0">
              <a:latin typeface="Quattrocento Sans" panose="020B0502050000020003"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xmlns="" id="{31E3C904-59ED-485A-8B57-6B7A61F73626}"/>
              </a:ext>
            </a:extLst>
          </p:cNvPr>
          <p:cNvSpPr txBox="1"/>
          <p:nvPr/>
        </p:nvSpPr>
        <p:spPr>
          <a:xfrm rot="10800000" flipV="1">
            <a:off x="33675754" y="8435047"/>
            <a:ext cx="9843364" cy="994118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defPPr>
              <a:defRPr kern="1200" smtId="4294967295"/>
            </a:defPPr>
          </a:lstStyle>
          <a:p>
            <a:r>
              <a:rPr lang="en-US" sz="3200" dirty="0"/>
              <a:t>The treatment causes a lot of brain inflammation, and two thirds of patients had side effects. The most common ones were headaches, muscle weakness, seizure, trouble swallowing and altered thinking skills. Doctors stressed that these were due to the immune response in the brain and that no one got polio as a result of treatment.</a:t>
            </a:r>
          </a:p>
          <a:p>
            <a:r>
              <a:rPr lang="en-US" sz="3200" dirty="0"/>
              <a:t>One patient had serious brain bleeding right after the procedure. Two patients died relatively soon after treatment — one from worsening of the tumor and the other from complications of a drug given to manage a side effect. The planned doses had to be reduced because there were too many seizures and other problems at the higher doses initially chosen.</a:t>
            </a:r>
          </a:p>
          <a:p>
            <a:r>
              <a:rPr lang="en-US" sz="3200" dirty="0"/>
              <a:t> The Duke researchers have started a follow-up study combining the treatment with a chemotherapy drug to try to improve the results. They also plan to combine the treatment with other drugs, including some called checkpoint inhibitors, harness the immune system to fight cancer.</a:t>
            </a:r>
            <a:r>
              <a:rPr lang="en-US" sz="3200" baseline="30000" dirty="0"/>
              <a:t>(6)</a:t>
            </a:r>
          </a:p>
        </p:txBody>
      </p:sp>
      <p:sp>
        <p:nvSpPr>
          <p:cNvPr id="294" name="TextBox 293">
            <a:extLst>
              <a:ext uri="{FF2B5EF4-FFF2-40B4-BE49-F238E27FC236}">
                <a16:creationId xmlns:a16="http://schemas.microsoft.com/office/drawing/2014/main" xmlns="" id="{02AB78DF-FFEE-448D-966C-EA5988806A81}"/>
              </a:ext>
            </a:extLst>
          </p:cNvPr>
          <p:cNvSpPr txBox="1"/>
          <p:nvPr/>
        </p:nvSpPr>
        <p:spPr>
          <a:xfrm>
            <a:off x="33643614" y="19961944"/>
            <a:ext cx="9875503" cy="304698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defPPr>
              <a:defRPr kern="1200" smtId="4294967295"/>
            </a:defPPr>
          </a:lstStyle>
          <a:p>
            <a:r>
              <a:rPr lang="en-US" sz="3200" dirty="0"/>
              <a:t>A new approach to treating glioblastoma, one of the deadliest brain cancers, has shown promising results. A genetically engineered poliovirus is no longer making the person sick with polio, but instead destroys glioblastoma cells and prolongs patients’ lives. </a:t>
            </a:r>
          </a:p>
        </p:txBody>
      </p:sp>
      <p:sp>
        <p:nvSpPr>
          <p:cNvPr id="295" name="TextBox 294">
            <a:extLst>
              <a:ext uri="{FF2B5EF4-FFF2-40B4-BE49-F238E27FC236}">
                <a16:creationId xmlns:a16="http://schemas.microsoft.com/office/drawing/2014/main" xmlns="" id="{39259EE9-8D55-4A34-BCDD-8F3F221271A7}"/>
              </a:ext>
            </a:extLst>
          </p:cNvPr>
          <p:cNvSpPr txBox="1"/>
          <p:nvPr/>
        </p:nvSpPr>
        <p:spPr>
          <a:xfrm>
            <a:off x="33675754" y="24546550"/>
            <a:ext cx="9843364" cy="640290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defPPr>
              <a:defRPr kern="1200" smtId="4294967295"/>
            </a:defPPr>
          </a:lstStyle>
          <a:p>
            <a:r>
              <a:rPr lang="en-US" sz="3200" dirty="0"/>
              <a:t> 1-Chen, G. and Wang, P. (2018). Comment to “Recurrent </a:t>
            </a:r>
            <a:r>
              <a:rPr lang="en-US" sz="3200" dirty="0" err="1"/>
              <a:t>Glioblastoma</a:t>
            </a:r>
            <a:r>
              <a:rPr lang="en-US" sz="3200" dirty="0"/>
              <a:t> Treated with Recombinant Poliovirus”. </a:t>
            </a:r>
            <a:r>
              <a:rPr lang="en-US" sz="3200" i="1" dirty="0"/>
              <a:t>Chinese Medical Journal</a:t>
            </a:r>
            <a:r>
              <a:rPr lang="en-US" sz="3200" dirty="0"/>
              <a:t>, 131(21), p.2645.</a:t>
            </a:r>
          </a:p>
          <a:p>
            <a:r>
              <a:rPr lang="en-US" sz="3200" dirty="0"/>
              <a:t>2-  Lawson, H. Christopher; </a:t>
            </a:r>
            <a:r>
              <a:rPr lang="en-US" sz="3200" dirty="0" err="1"/>
              <a:t>Sampath</a:t>
            </a:r>
            <a:r>
              <a:rPr lang="en-US" sz="3200" dirty="0"/>
              <a:t>, </a:t>
            </a:r>
            <a:r>
              <a:rPr lang="en-US" sz="3200" dirty="0" err="1"/>
              <a:t>Prakash</a:t>
            </a:r>
            <a:r>
              <a:rPr lang="en-US" sz="3200" dirty="0"/>
              <a:t>; </a:t>
            </a:r>
            <a:r>
              <a:rPr lang="en-US" sz="3200" dirty="0" err="1"/>
              <a:t>Bohan</a:t>
            </a:r>
            <a:r>
              <a:rPr lang="en-US" sz="3200" dirty="0"/>
              <a:t>, Eileen; Park, Michael C.; </a:t>
            </a:r>
            <a:r>
              <a:rPr lang="en-US" sz="3200" dirty="0" err="1"/>
              <a:t>Hussain</a:t>
            </a:r>
            <a:r>
              <a:rPr lang="en-US" sz="3200" dirty="0"/>
              <a:t>, Namath; </a:t>
            </a:r>
            <a:r>
              <a:rPr lang="en-US" sz="3200" dirty="0" err="1"/>
              <a:t>Olivi</a:t>
            </a:r>
            <a:r>
              <a:rPr lang="en-US" sz="3200" dirty="0"/>
              <a:t>, Alessandro; </a:t>
            </a:r>
            <a:r>
              <a:rPr lang="en-US" sz="3200" dirty="0" err="1"/>
              <a:t>Weingart</a:t>
            </a:r>
            <a:r>
              <a:rPr lang="en-US" sz="3200" dirty="0"/>
              <a:t>, Jon; Kleinberg, Lawrence; </a:t>
            </a:r>
            <a:r>
              <a:rPr lang="en-US" sz="3200" dirty="0" err="1"/>
              <a:t>Brem</a:t>
            </a:r>
            <a:r>
              <a:rPr lang="en-US" sz="3200" dirty="0"/>
              <a:t>, Henry (2006). "</a:t>
            </a:r>
            <a:r>
              <a:rPr lang="en-US" sz="3200" dirty="0" err="1"/>
              <a:t>Interstial</a:t>
            </a:r>
            <a:r>
              <a:rPr lang="en-US" sz="3200" dirty="0"/>
              <a:t> </a:t>
            </a:r>
            <a:r>
              <a:rPr lang="en-US" sz="3200" dirty="0" err="1"/>
              <a:t>chemptherapy</a:t>
            </a:r>
            <a:r>
              <a:rPr lang="en-US" sz="3200" dirty="0"/>
              <a:t> for malignant </a:t>
            </a:r>
            <a:r>
              <a:rPr lang="en-US" sz="3200" dirty="0" err="1"/>
              <a:t>gliomas</a:t>
            </a:r>
            <a:r>
              <a:rPr lang="en-US" sz="3200" dirty="0"/>
              <a:t>: the johns Hopkins experience" Journal of </a:t>
            </a:r>
            <a:r>
              <a:rPr lang="en-US" sz="3200" dirty="0" err="1"/>
              <a:t>Neuro</a:t>
            </a:r>
            <a:r>
              <a:rPr lang="en-US" sz="3200" dirty="0"/>
              <a:t>-Oncology.</a:t>
            </a:r>
          </a:p>
          <a:p>
            <a:r>
              <a:rPr lang="en-US" sz="3200" i="1" dirty="0"/>
              <a:t>3- . </a:t>
            </a:r>
            <a:r>
              <a:rPr lang="en-US" sz="3200" dirty="0" err="1"/>
              <a:t>Mandell</a:t>
            </a:r>
            <a:r>
              <a:rPr lang="en-US" sz="3200" dirty="0"/>
              <a:t>, Douglas, and Bennett's Principles and Practice of Infectious Diseases Book • 8th Edition • 2015.</a:t>
            </a:r>
          </a:p>
          <a:p>
            <a:r>
              <a:rPr lang="en-US" sz="2000" dirty="0"/>
              <a:t>.</a:t>
            </a:r>
            <a:endParaRPr lang="en-US" sz="2400" dirty="0"/>
          </a:p>
        </p:txBody>
      </p:sp>
      <p:pic>
        <p:nvPicPr>
          <p:cNvPr id="32" name="Picture 28">
            <a:extLst>
              <a:ext uri="{FF2B5EF4-FFF2-40B4-BE49-F238E27FC236}">
                <a16:creationId xmlns:a16="http://schemas.microsoft.com/office/drawing/2014/main" xmlns="" id="{D62AB394-CF2F-45A4-9F0F-492090E960C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2549" y="1356595"/>
            <a:ext cx="5645150" cy="4714929"/>
          </a:xfrm>
          <a:prstGeom prst="rect">
            <a:avLst/>
          </a:prstGeom>
        </p:spPr>
      </p:pic>
      <p:sp>
        <p:nvSpPr>
          <p:cNvPr id="35"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566568" y="6931676"/>
            <a:ext cx="9599168" cy="1357322"/>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Introduction</a:t>
            </a:r>
          </a:p>
        </p:txBody>
      </p:sp>
      <p:sp>
        <p:nvSpPr>
          <p:cNvPr id="36" name="مربع نص 35"/>
          <p:cNvSpPr txBox="1"/>
          <p:nvPr/>
        </p:nvSpPr>
        <p:spPr>
          <a:xfrm rot="10800000" flipH="1" flipV="1">
            <a:off x="564536" y="8090470"/>
            <a:ext cx="9699410" cy="69865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CA" sz="3200" dirty="0"/>
              <a:t>The idea that viruses may be co-opted to do good rather than harm isn’t entirely new. Viruses are being used as vectors or carriers that take the required material for the treatment of a disease to various target cells. They have been studied extensively in the management of inherited diseases and genetic engineering as well as cancers. Some viruses tend to infect and kill tumor cells. Known as oncolytic viruses this group includes viruses found in nature as well as viruses modified in the laboratory to reproduce efficiently in cancer cells without harming healthy cells. (1) this poster describes the use of modified poliovirus as the treatment of glioblastomas.</a:t>
            </a:r>
            <a:endParaRPr lang="ar-SA" sz="3200" baseline="30000" dirty="0"/>
          </a:p>
        </p:txBody>
      </p:sp>
      <p:sp>
        <p:nvSpPr>
          <p:cNvPr id="41" name="مربع نص 40"/>
          <p:cNvSpPr txBox="1"/>
          <p:nvPr/>
        </p:nvSpPr>
        <p:spPr>
          <a:xfrm>
            <a:off x="609600" y="16687910"/>
            <a:ext cx="9698394" cy="69865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CA" sz="3200" dirty="0"/>
              <a:t>It’s the most common type of malignant brain tumor among adults. usually, it's very aggressive, which means it can grow fast and spread quickly. Glioblastomas belong to a group of brain tumors known as gliomas, as they grow from a type of brain cell called a glial cell. Glioblastoma is very difficult to be  treated due to several complicating factors:</a:t>
            </a:r>
          </a:p>
          <a:p>
            <a:r>
              <a:rPr lang="en-US" sz="3200" dirty="0"/>
              <a:t>The tumor cells are very resistant to conventional therapies.</a:t>
            </a:r>
          </a:p>
          <a:p>
            <a:pPr lvl="0">
              <a:buFont typeface="Arial" pitchFamily="34" charset="0"/>
              <a:buChar char="•"/>
            </a:pPr>
            <a:r>
              <a:rPr lang="en-US" sz="3200" dirty="0"/>
              <a:t>The brain is susceptible to damage from conventional therapy.</a:t>
            </a:r>
          </a:p>
          <a:p>
            <a:pPr lvl="0">
              <a:buFont typeface="Arial" pitchFamily="34" charset="0"/>
              <a:buChar char="•"/>
            </a:pPr>
            <a:r>
              <a:rPr lang="en-US" sz="3200" dirty="0"/>
              <a:t>The brain has a very limited capacity to repair itself.</a:t>
            </a:r>
          </a:p>
          <a:p>
            <a:pPr lvl="0">
              <a:buFont typeface="Arial" pitchFamily="34" charset="0"/>
              <a:buChar char="•"/>
            </a:pPr>
            <a:r>
              <a:rPr lang="en-US" sz="3200" dirty="0"/>
              <a:t>Many drugs cannot cross the blood–brain barrier to act on the tumor.</a:t>
            </a:r>
            <a:r>
              <a:rPr lang="en-US" sz="3200" baseline="30000" dirty="0"/>
              <a:t>(2)</a:t>
            </a:r>
          </a:p>
        </p:txBody>
      </p:sp>
      <p:pic>
        <p:nvPicPr>
          <p:cNvPr id="43" name="صورة 42" descr="73721.jpg"/>
          <p:cNvPicPr>
            <a:picLocks noChangeAspect="1"/>
          </p:cNvPicPr>
          <p:nvPr/>
        </p:nvPicPr>
        <p:blipFill>
          <a:blip r:embed="rId4"/>
          <a:stretch>
            <a:fillRect/>
          </a:stretch>
        </p:blipFill>
        <p:spPr>
          <a:xfrm>
            <a:off x="16723104" y="15587087"/>
            <a:ext cx="4635891" cy="3943947"/>
          </a:xfrm>
          <a:prstGeom prst="rect">
            <a:avLst/>
          </a:prstGeom>
        </p:spPr>
      </p:pic>
      <p:pic>
        <p:nvPicPr>
          <p:cNvPr id="45" name="صورة 44" descr="0626-ctm-glioblastomabreakthroughqa-agus-1598848-640x360.jpg"/>
          <p:cNvPicPr>
            <a:picLocks noChangeAspect="1"/>
          </p:cNvPicPr>
          <p:nvPr/>
        </p:nvPicPr>
        <p:blipFill>
          <a:blip r:embed="rId5"/>
          <a:srcRect l="34961" t="16648" r="472" b="19798"/>
          <a:stretch>
            <a:fillRect/>
          </a:stretch>
        </p:blipFill>
        <p:spPr>
          <a:xfrm>
            <a:off x="11713553" y="15563388"/>
            <a:ext cx="4658435" cy="3967646"/>
          </a:xfrm>
          <a:prstGeom prst="rect">
            <a:avLst/>
          </a:prstGeom>
        </p:spPr>
      </p:pic>
      <p:sp>
        <p:nvSpPr>
          <p:cNvPr id="49" name="مربع نص 48"/>
          <p:cNvSpPr txBox="1"/>
          <p:nvPr/>
        </p:nvSpPr>
        <p:spPr>
          <a:xfrm>
            <a:off x="11929179" y="21815211"/>
            <a:ext cx="9429816" cy="1043362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3200" dirty="0"/>
              <a:t>Overall average survival time for the 61 patients who received the experimental therapy was 12.5 months, compared with 11.3 months for a control group of matched patients who received standard treatment (chemotherapy) </a:t>
            </a:r>
            <a:r>
              <a:rPr lang="en-US" sz="2800" b="1" dirty="0"/>
              <a:t>(figure3)</a:t>
            </a:r>
            <a:r>
              <a:rPr lang="en-US" sz="3200" dirty="0"/>
              <a:t>. Poliovirus has evolved to become quite adept at infecting certain human cells, by targeting a molecular receptor on these cells known as CD155. </a:t>
            </a:r>
            <a:r>
              <a:rPr lang="en-US" sz="3200"/>
              <a:t>This receptor </a:t>
            </a:r>
            <a:r>
              <a:rPr lang="en-US" sz="3200" dirty="0"/>
              <a:t>is found on cells in the intestines, and in motor nerves in the spinal cord. It is also found on many solid tumors as well, including glioblastoma. modified poliovirus infected these brain cancer cells, it began to kill some of them. But more importantly, the virus also recruited other immune system cells to launch an attack on the cancer cells. Some of the poliovirus therapy patients have shown -- and continue to show -- remarkable resilience</a:t>
            </a:r>
            <a:r>
              <a:rPr lang="en-US" sz="3200" dirty="0">
                <a:sym typeface="Wingdings" pitchFamily="2" charset="2"/>
              </a:rPr>
              <a:t>: </a:t>
            </a:r>
            <a:r>
              <a:rPr lang="en-US" sz="2800" b="1" dirty="0">
                <a:sym typeface="Wingdings" pitchFamily="2" charset="2"/>
              </a:rPr>
              <a:t>(figure4)</a:t>
            </a:r>
            <a:r>
              <a:rPr lang="en-US" sz="2800" b="1" dirty="0"/>
              <a:t> </a:t>
            </a:r>
            <a:r>
              <a:rPr lang="en-US" sz="3200" dirty="0"/>
              <a:t>One who began treatment at age 20 and another who began at age 60 have remained alive for more than 69 months</a:t>
            </a:r>
            <a:r>
              <a:rPr lang="en-US" sz="3200" b="1" dirty="0"/>
              <a:t> </a:t>
            </a:r>
            <a:r>
              <a:rPr lang="en-US" sz="3200" dirty="0"/>
              <a:t>-- nearly six years -- and are still alive today, according to the authors of the study. </a:t>
            </a:r>
            <a:r>
              <a:rPr lang="en-US" sz="3200" baseline="30000" dirty="0"/>
              <a:t>(1)</a:t>
            </a:r>
          </a:p>
        </p:txBody>
      </p:sp>
      <p:pic>
        <p:nvPicPr>
          <p:cNvPr id="51" name="صورة 50" descr="poliovirus-treatment-p9.jpg"/>
          <p:cNvPicPr>
            <a:picLocks noChangeAspect="1"/>
          </p:cNvPicPr>
          <p:nvPr/>
        </p:nvPicPr>
        <p:blipFill>
          <a:blip r:embed="rId6"/>
          <a:stretch>
            <a:fillRect/>
          </a:stretch>
        </p:blipFill>
        <p:spPr>
          <a:xfrm>
            <a:off x="22874294" y="16102010"/>
            <a:ext cx="9853132" cy="6858048"/>
          </a:xfrm>
          <a:prstGeom prst="rect">
            <a:avLst/>
          </a:prstGeom>
        </p:spPr>
      </p:pic>
      <p:sp>
        <p:nvSpPr>
          <p:cNvPr id="33"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612549" y="15068379"/>
            <a:ext cx="9698394" cy="1357322"/>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err="1">
                <a:solidFill>
                  <a:schemeClr val="bg1"/>
                </a:solidFill>
                <a:latin typeface="Quattrocento" panose="02020802030000000404" pitchFamily="18" charset="0"/>
              </a:rPr>
              <a:t>Gioblastoma</a:t>
            </a:r>
            <a:r>
              <a:rPr lang="en-US" sz="3600" b="1" dirty="0">
                <a:solidFill>
                  <a:schemeClr val="bg1"/>
                </a:solidFill>
                <a:latin typeface="Quattrocento" panose="02020802030000000404" pitchFamily="18" charset="0"/>
              </a:rPr>
              <a:t> </a:t>
            </a:r>
          </a:p>
        </p:txBody>
      </p:sp>
      <p:sp>
        <p:nvSpPr>
          <p:cNvPr id="34"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11724129" y="6866326"/>
            <a:ext cx="9599168" cy="1357322"/>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Methodology </a:t>
            </a:r>
          </a:p>
        </p:txBody>
      </p:sp>
      <p:sp>
        <p:nvSpPr>
          <p:cNvPr id="37"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33643615" y="6866326"/>
            <a:ext cx="9947700" cy="1357322"/>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Disadvantages </a:t>
            </a:r>
          </a:p>
        </p:txBody>
      </p:sp>
      <p:sp>
        <p:nvSpPr>
          <p:cNvPr id="42"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33643614" y="18529091"/>
            <a:ext cx="9889413" cy="1296000"/>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conclusion</a:t>
            </a:r>
          </a:p>
        </p:txBody>
      </p:sp>
      <p:sp>
        <p:nvSpPr>
          <p:cNvPr id="47"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22659979" y="25674702"/>
            <a:ext cx="10479137" cy="1357322"/>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Anecdote </a:t>
            </a:r>
          </a:p>
        </p:txBody>
      </p:sp>
      <p:sp>
        <p:nvSpPr>
          <p:cNvPr id="8" name="مربع نص 7"/>
          <p:cNvSpPr txBox="1"/>
          <p:nvPr/>
        </p:nvSpPr>
        <p:spPr>
          <a:xfrm>
            <a:off x="22624740" y="27347647"/>
            <a:ext cx="10514270" cy="40934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sz="3600" dirty="0"/>
              <a:t> </a:t>
            </a:r>
            <a:r>
              <a:rPr lang="en-US" sz="3200" dirty="0"/>
              <a:t>Stephanie Hopper, 27, from  South Carolina, was the first patient treated in the study in May 2012 and it allowed her to finish college and become a nurse. Scans as recent as early June show no signs that the tumor is growing, she said: "I  truly believe that it was the cure for me," she said. Her only lasting symptom has been seizures, which medicines help control. "Most people wouldn't guess that I had brain cancer.“</a:t>
            </a:r>
            <a:r>
              <a:rPr lang="en-US" sz="3200" baseline="30000" dirty="0"/>
              <a:t>(1)</a:t>
            </a:r>
          </a:p>
        </p:txBody>
      </p:sp>
      <p:sp>
        <p:nvSpPr>
          <p:cNvPr id="54" name="Rectangle 10">
            <a:extLst>
              <a:ext uri="{FF2B5EF4-FFF2-40B4-BE49-F238E27FC236}">
                <a16:creationId xmlns:a16="http://schemas.microsoft.com/office/drawing/2014/main" xmlns="" id="{65DEA53B-8C55-4281-8C92-1B2F1CBC79EE}"/>
              </a:ext>
            </a:extLst>
          </p:cNvPr>
          <p:cNvSpPr>
            <a:spLocks noChangeArrowheads="1"/>
          </p:cNvSpPr>
          <p:nvPr/>
        </p:nvSpPr>
        <p:spPr bwMode="auto">
          <a:xfrm>
            <a:off x="33643614" y="23141513"/>
            <a:ext cx="9913050" cy="1357322"/>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References </a:t>
            </a:r>
          </a:p>
        </p:txBody>
      </p:sp>
      <p:graphicFrame>
        <p:nvGraphicFramePr>
          <p:cNvPr id="48" name="مخطط 47"/>
          <p:cNvGraphicFramePr>
            <a:graphicFrameLocks/>
          </p:cNvGraphicFramePr>
          <p:nvPr>
            <p:extLst>
              <p:ext uri="{D42A27DB-BD31-4B8C-83A1-F6EECF244321}">
                <p14:modId xmlns:p14="http://schemas.microsoft.com/office/powerpoint/2010/main" val="3070699600"/>
              </p:ext>
            </p:extLst>
          </p:nvPr>
        </p:nvGraphicFramePr>
        <p:xfrm>
          <a:off x="22626734" y="6967615"/>
          <a:ext cx="9787008" cy="7205569"/>
        </p:xfrm>
        <a:graphic>
          <a:graphicData uri="http://schemas.openxmlformats.org/drawingml/2006/chart">
            <c:chart xmlns:c="http://schemas.openxmlformats.org/drawingml/2006/chart" xmlns:r="http://schemas.openxmlformats.org/officeDocument/2006/relationships" r:id="rId7"/>
          </a:graphicData>
        </a:graphic>
      </p:graphicFrame>
      <p:pic>
        <p:nvPicPr>
          <p:cNvPr id="55" name="صورة 54" descr="entry_pore.jpg"/>
          <p:cNvPicPr>
            <a:picLocks noChangeAspect="1"/>
          </p:cNvPicPr>
          <p:nvPr/>
        </p:nvPicPr>
        <p:blipFill>
          <a:blip r:embed="rId8"/>
          <a:stretch>
            <a:fillRect/>
          </a:stretch>
        </p:blipFill>
        <p:spPr>
          <a:xfrm>
            <a:off x="450167" y="29394361"/>
            <a:ext cx="9860775" cy="2733675"/>
          </a:xfrm>
          <a:prstGeom prst="rect">
            <a:avLst/>
          </a:prstGeom>
        </p:spPr>
      </p:pic>
      <p:sp>
        <p:nvSpPr>
          <p:cNvPr id="30" name="TextBox 25">
            <a:extLst>
              <a:ext uri="{FF2B5EF4-FFF2-40B4-BE49-F238E27FC236}">
                <a16:creationId xmlns:a16="http://schemas.microsoft.com/office/drawing/2014/main" xmlns="" id="{ECB570BB-CDF7-4286-A7F3-F8768DEAAF9D}"/>
              </a:ext>
            </a:extLst>
          </p:cNvPr>
          <p:cNvSpPr txBox="1"/>
          <p:nvPr/>
        </p:nvSpPr>
        <p:spPr>
          <a:xfrm>
            <a:off x="469374" y="25300933"/>
            <a:ext cx="9838620" cy="40934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defPPr>
              <a:defRPr kern="1200" smtId="4294967295"/>
            </a:defPPr>
          </a:lstStyle>
          <a:p>
            <a:r>
              <a:rPr lang="en-US" sz="3200" dirty="0"/>
              <a:t>Poliovirus, the causative agent of poliomyelitis (commonly known as </a:t>
            </a:r>
            <a:r>
              <a:rPr lang="en-US" sz="3200" b="1" dirty="0"/>
              <a:t>polio</a:t>
            </a:r>
            <a:r>
              <a:rPr lang="en-US" sz="3200" dirty="0"/>
              <a:t>), is a human enterovirus and member of the family of </a:t>
            </a:r>
            <a:r>
              <a:rPr lang="en-US" sz="3200" i="1" dirty="0" err="1"/>
              <a:t>Picornaviridae</a:t>
            </a:r>
            <a:r>
              <a:rPr lang="en-US" sz="3200" i="1" dirty="0"/>
              <a:t>, </a:t>
            </a:r>
            <a:r>
              <a:rPr lang="en-US" sz="3200" dirty="0"/>
              <a:t>Poliovirus is composed of an RNA genome. Poliovirus infects human cells by binding to an </a:t>
            </a:r>
            <a:r>
              <a:rPr lang="en-US" sz="3200" u="sng" dirty="0"/>
              <a:t>i</a:t>
            </a:r>
            <a:r>
              <a:rPr lang="en-US" sz="3200" dirty="0"/>
              <a:t>mmunoglobulin-like receptor, CD155, (also known as the poliovirus receptor (PVR) on the cell surface.</a:t>
            </a:r>
            <a:r>
              <a:rPr lang="en-US" sz="3200" baseline="30000" dirty="0"/>
              <a:t>(3) </a:t>
            </a:r>
            <a:r>
              <a:rPr lang="en-US" sz="3200" dirty="0"/>
              <a:t> </a:t>
            </a:r>
            <a:r>
              <a:rPr lang="en-US" sz="2800" b="1" dirty="0"/>
              <a:t>(figure1)</a:t>
            </a:r>
            <a:endParaRPr lang="en-US" sz="3200" b="1" baseline="30000" dirty="0">
              <a:latin typeface="Quattrocento Sans" panose="020B0502050000020003" pitchFamily="34" charset="0"/>
              <a:ea typeface="Open Sans" panose="020B0606030504020204" pitchFamily="34" charset="0"/>
              <a:cs typeface="Open Sans" panose="020B0606030504020204" pitchFamily="34" charset="0"/>
            </a:endParaRPr>
          </a:p>
        </p:txBody>
      </p:sp>
      <p:sp>
        <p:nvSpPr>
          <p:cNvPr id="2049" name="Rectangle 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53" name="مربع نص 52"/>
          <p:cNvSpPr txBox="1"/>
          <p:nvPr/>
        </p:nvSpPr>
        <p:spPr>
          <a:xfrm>
            <a:off x="585638" y="32318436"/>
            <a:ext cx="9715568" cy="400110"/>
          </a:xfrm>
          <a:prstGeom prst="rect">
            <a:avLst/>
          </a:prstGeom>
          <a:noFill/>
          <a:ln/>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en-US" sz="2000" b="1" dirty="0"/>
              <a:t>Figure1: </a:t>
            </a:r>
            <a:r>
              <a:rPr lang="en-US" sz="2000" dirty="0"/>
              <a:t>mechanism of entry of poliovirus</a:t>
            </a:r>
            <a:endParaRPr lang="ar-SA" sz="2000" dirty="0"/>
          </a:p>
        </p:txBody>
      </p:sp>
      <p:sp>
        <p:nvSpPr>
          <p:cNvPr id="56" name="مربع نص 55"/>
          <p:cNvSpPr txBox="1"/>
          <p:nvPr/>
        </p:nvSpPr>
        <p:spPr>
          <a:xfrm>
            <a:off x="11707403" y="19660097"/>
            <a:ext cx="4643470" cy="707886"/>
          </a:xfrm>
          <a:prstGeom prst="rect">
            <a:avLst/>
          </a:prstGeom>
          <a:noFill/>
          <a:ln/>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en-US" sz="2000" b="1" dirty="0"/>
              <a:t>Figure2 A</a:t>
            </a:r>
            <a:r>
              <a:rPr lang="en-US" sz="2000" dirty="0"/>
              <a:t>: genetically engineered poliovirus</a:t>
            </a:r>
            <a:endParaRPr lang="ar-SA" sz="2000" dirty="0"/>
          </a:p>
        </p:txBody>
      </p:sp>
      <p:sp>
        <p:nvSpPr>
          <p:cNvPr id="57" name="مربع نص 56"/>
          <p:cNvSpPr txBox="1"/>
          <p:nvPr/>
        </p:nvSpPr>
        <p:spPr>
          <a:xfrm>
            <a:off x="16644087" y="19813985"/>
            <a:ext cx="4625183" cy="400110"/>
          </a:xfrm>
          <a:prstGeom prst="rect">
            <a:avLst/>
          </a:prstGeom>
          <a:noFill/>
          <a:ln/>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en-US" sz="2000" b="1" dirty="0"/>
              <a:t>Figure2 B </a:t>
            </a:r>
            <a:endParaRPr lang="ar-SA" sz="2000" dirty="0"/>
          </a:p>
        </p:txBody>
      </p:sp>
      <p:sp>
        <p:nvSpPr>
          <p:cNvPr id="60" name="مربع نص 59"/>
          <p:cNvSpPr txBox="1"/>
          <p:nvPr/>
        </p:nvSpPr>
        <p:spPr>
          <a:xfrm>
            <a:off x="22874295" y="14538613"/>
            <a:ext cx="10264822" cy="954107"/>
          </a:xfrm>
          <a:prstGeom prst="rect">
            <a:avLst/>
          </a:prstGeom>
          <a:noFill/>
          <a:ln/>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en-US" sz="2800" b="1" dirty="0"/>
              <a:t>Figure3: </a:t>
            </a:r>
            <a:r>
              <a:rPr lang="en-US" sz="2800" dirty="0"/>
              <a:t>comparison in rate of survival between poliovirus treatment and chemotherapy</a:t>
            </a:r>
            <a:endParaRPr lang="ar-SA" sz="2800" dirty="0"/>
          </a:p>
        </p:txBody>
      </p:sp>
      <p:sp>
        <p:nvSpPr>
          <p:cNvPr id="61" name="مربع نص 60"/>
          <p:cNvSpPr txBox="1"/>
          <p:nvPr/>
        </p:nvSpPr>
        <p:spPr>
          <a:xfrm>
            <a:off x="22624741" y="23674438"/>
            <a:ext cx="10514376" cy="1815882"/>
          </a:xfrm>
          <a:prstGeom prst="rect">
            <a:avLst/>
          </a:prstGeom>
          <a:noFill/>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en-US" sz="2800" b="1" dirty="0"/>
              <a:t>Figure4: </a:t>
            </a:r>
            <a:r>
              <a:rPr lang="en-US" sz="2800" dirty="0"/>
              <a:t>MRI of a patient’s brain, axial view, at 2 months and 9 months after PVS-RIPO treatment (Source: Duke Preston Robert </a:t>
            </a:r>
            <a:r>
              <a:rPr lang="en-US" sz="2800" dirty="0" err="1"/>
              <a:t>Tisch</a:t>
            </a:r>
            <a:r>
              <a:rPr lang="en-US" sz="2800" dirty="0"/>
              <a:t> Brain Tumor</a:t>
            </a:r>
            <a:br>
              <a:rPr lang="en-US" sz="2800" dirty="0"/>
            </a:br>
            <a:r>
              <a:rPr lang="en-US" sz="2800" dirty="0"/>
              <a:t>Center website)</a:t>
            </a:r>
            <a:endParaRPr lang="ar-SA" sz="2800" dirty="0"/>
          </a:p>
        </p:txBody>
      </p:sp>
      <p:sp>
        <p:nvSpPr>
          <p:cNvPr id="52" name="مربع نص 51"/>
          <p:cNvSpPr txBox="1"/>
          <p:nvPr/>
        </p:nvSpPr>
        <p:spPr>
          <a:xfrm rot="16200000">
            <a:off x="28391269" y="9989280"/>
            <a:ext cx="8941482" cy="553999"/>
          </a:xfrm>
          <a:prstGeom prst="rect">
            <a:avLst/>
          </a:prstGeom>
          <a:noFill/>
        </p:spPr>
        <p:txBody>
          <a:bodyPr wrap="square" rtlCol="1">
            <a:spAutoFit/>
          </a:bodyPr>
          <a:lstStyle/>
          <a:p>
            <a:pPr algn="ctr"/>
            <a:r>
              <a:rPr lang="en-US" dirty="0"/>
              <a:t>Rate of survival in months</a:t>
            </a:r>
            <a:endParaRPr lang="ar-AE" dirty="0"/>
          </a:p>
        </p:txBody>
      </p:sp>
      <p:pic>
        <p:nvPicPr>
          <p:cNvPr id="1027" name="Picture 3"/>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0" b="90000" l="9935" r="89957"/>
                    </a14:imgEffect>
                  </a14:imgLayer>
                </a14:imgProps>
              </a:ext>
              <a:ext uri="{28A0092B-C50C-407E-A947-70E740481C1C}">
                <a14:useLocalDpi xmlns:a14="http://schemas.microsoft.com/office/drawing/2010/main" val="0"/>
              </a:ext>
            </a:extLst>
          </a:blip>
          <a:srcRect/>
          <a:stretch>
            <a:fillRect/>
          </a:stretch>
        </p:blipFill>
        <p:spPr bwMode="auto">
          <a:xfrm>
            <a:off x="37999634" y="1356596"/>
            <a:ext cx="5645150" cy="545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36635232" y="5195727"/>
            <a:ext cx="6883886" cy="1754326"/>
          </a:xfrm>
          <a:prstGeom prst="rect">
            <a:avLst/>
          </a:prstGeom>
          <a:noFill/>
        </p:spPr>
        <p:txBody>
          <a:bodyPr wrap="square" rtlCol="1">
            <a:spAutoFit/>
          </a:bodyPr>
          <a:lstStyle/>
          <a:p>
            <a:pPr algn="ctr"/>
            <a:r>
              <a:rPr lang="ar-LY" sz="6000" b="1" dirty="0">
                <a:solidFill>
                  <a:schemeClr val="bg1"/>
                </a:solidFill>
              </a:rPr>
              <a:t>كلية الطب </a:t>
            </a:r>
            <a:r>
              <a:rPr lang="ar-LY" sz="6000" b="1" dirty="0" smtClean="0">
                <a:solidFill>
                  <a:schemeClr val="bg1"/>
                </a:solidFill>
              </a:rPr>
              <a:t>البشري</a:t>
            </a:r>
            <a:endParaRPr lang="ar-LY" sz="6000" b="1" dirty="0">
              <a:solidFill>
                <a:schemeClr val="bg1"/>
              </a:solidFill>
            </a:endParaRPr>
          </a:p>
          <a:p>
            <a:pPr algn="ctr"/>
            <a:r>
              <a:rPr lang="en-US" sz="4800" b="1" dirty="0">
                <a:solidFill>
                  <a:schemeClr val="bg1"/>
                </a:solidFill>
              </a:rPr>
              <a:t>Faculty of Medicine</a:t>
            </a:r>
            <a:endParaRPr lang="ar-LY" sz="4800" b="1" dirty="0">
              <a:solidFill>
                <a:schemeClr val="bg1"/>
              </a:solidFill>
            </a:endParaRP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melancholymedallion|09-2018"/>
</p:tagLst>
</file>

<file path=ppt/theme/theme1.xml><?xml version="1.0" encoding="utf-8"?>
<a:theme xmlns:a="http://schemas.openxmlformats.org/drawingml/2006/main" name="Default Design">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4038</TotalTime>
  <Words>786</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Quattrocento</vt:lpstr>
      <vt:lpstr>Open Sans</vt:lpstr>
      <vt:lpstr>Times New Roman</vt:lpstr>
      <vt:lpstr>Wingdings</vt:lpstr>
      <vt:lpstr>Quattrocento Sans</vt:lpstr>
      <vt:lpstr>Arial</vt:lpstr>
      <vt:lpstr>Default Design</vt:lpstr>
      <vt:lpstr>PowerPoint Presentation</vt:lpstr>
    </vt:vector>
  </TitlesOfParts>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‏‏مستخدم Windows</cp:lastModifiedBy>
  <cp:revision>196</cp:revision>
  <cp:lastPrinted>2006-08-04T02:22:52Z</cp:lastPrinted>
  <dcterms:modified xsi:type="dcterms:W3CDTF">2020-06-30T09:33:58Z</dcterms:modified>
  <cp:category>science research poster</cp:category>
</cp:coreProperties>
</file>