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4660"/>
  </p:normalViewPr>
  <p:slideViewPr>
    <p:cSldViewPr snapToGrid="0">
      <p:cViewPr varScale="1">
        <p:scale>
          <a:sx n="78" d="100"/>
          <a:sy n="78" d="100"/>
        </p:scale>
        <p:origin x="208"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3/11/2023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3/11/2023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ar-SA"/>
              <a:t>انقر لتحرير نمط عنوان الشكل الرئيسي</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3/11/2023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3/11/2023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ar-SA"/>
              <a:t>انقر لتحرير نمط عنوان الشكل الرئيسي</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3/11/2023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ar-SA"/>
              <a:t>انقر لتحرير نمط عنوان الشكل الرئيسي</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3/11/2023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48A87A34-81AB-432B-8DAE-1953F412C126}" type="datetimeFigureOut">
              <a:rPr lang="en-US" dirty="0"/>
              <a:t>3/11/2023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913795" y="2912232"/>
            <a:ext cx="5107208" cy="287896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172200" y="2912232"/>
            <a:ext cx="5095357" cy="2878968"/>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3/11/2023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3/11/2023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3/11/2023</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1"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r" defTabSz="914400" rtl="1"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r" defTabSz="914400" rtl="1"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r" defTabSz="914400" rtl="1"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r" defTabSz="914400" rtl="1"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22A2386-5143-DC56-51F5-601746FBD3F1}"/>
              </a:ext>
            </a:extLst>
          </p:cNvPr>
          <p:cNvSpPr>
            <a:spLocks noGrp="1"/>
          </p:cNvSpPr>
          <p:nvPr>
            <p:ph type="ctrTitle"/>
          </p:nvPr>
        </p:nvSpPr>
        <p:spPr>
          <a:xfrm>
            <a:off x="1287359" y="1214438"/>
            <a:ext cx="9760086" cy="2387600"/>
          </a:xfrm>
        </p:spPr>
        <p:txBody>
          <a:bodyPr/>
          <a:lstStyle/>
          <a:p>
            <a:r>
              <a:rPr lang="en-US" dirty="0"/>
              <a:t>T</a:t>
            </a:r>
            <a:r>
              <a:rPr lang="en-US" cap="none" dirty="0"/>
              <a:t>he </a:t>
            </a:r>
            <a:r>
              <a:rPr lang="en-US" dirty="0"/>
              <a:t>p</a:t>
            </a:r>
            <a:r>
              <a:rPr lang="en-US" cap="none" dirty="0"/>
              <a:t>rinciples</a:t>
            </a:r>
            <a:r>
              <a:rPr lang="en-US" dirty="0"/>
              <a:t> </a:t>
            </a:r>
            <a:r>
              <a:rPr lang="en-US" cap="none" dirty="0"/>
              <a:t>of </a:t>
            </a:r>
            <a:r>
              <a:rPr lang="en-US" dirty="0"/>
              <a:t>c</a:t>
            </a:r>
            <a:r>
              <a:rPr lang="en-US" cap="none" dirty="0"/>
              <a:t>ooperation</a:t>
            </a:r>
            <a:endParaRPr lang="ar-LY" dirty="0"/>
          </a:p>
        </p:txBody>
      </p:sp>
      <p:sp>
        <p:nvSpPr>
          <p:cNvPr id="3" name="عنوان فرعي 2">
            <a:extLst>
              <a:ext uri="{FF2B5EF4-FFF2-40B4-BE49-F238E27FC236}">
                <a16:creationId xmlns:a16="http://schemas.microsoft.com/office/drawing/2014/main" id="{016D6983-09DB-A025-695A-EC04EBBCB9C7}"/>
              </a:ext>
            </a:extLst>
          </p:cNvPr>
          <p:cNvSpPr>
            <a:spLocks noGrp="1"/>
          </p:cNvSpPr>
          <p:nvPr>
            <p:ph type="subTitle" idx="1"/>
          </p:nvPr>
        </p:nvSpPr>
        <p:spPr>
          <a:xfrm>
            <a:off x="1595269" y="4283173"/>
            <a:ext cx="9001462" cy="1655762"/>
          </a:xfrm>
        </p:spPr>
        <p:txBody>
          <a:bodyPr>
            <a:normAutofit lnSpcReduction="10000"/>
          </a:bodyPr>
          <a:lstStyle/>
          <a:p>
            <a:r>
              <a:rPr lang="en-US" dirty="0"/>
              <a:t>Student Name: Mustafa Reid</a:t>
            </a:r>
          </a:p>
          <a:p>
            <a:r>
              <a:rPr lang="en-US" dirty="0"/>
              <a:t>Student Number: 4021</a:t>
            </a:r>
          </a:p>
          <a:p>
            <a:r>
              <a:rPr lang="en-US" dirty="0"/>
              <a:t>Student Email: Mustafa-4021@limu.edu.ly</a:t>
            </a:r>
            <a:endParaRPr lang="ar-LY" dirty="0"/>
          </a:p>
        </p:txBody>
      </p:sp>
      <p:pic>
        <p:nvPicPr>
          <p:cNvPr id="4" name="صورة 3">
            <a:extLst>
              <a:ext uri="{FF2B5EF4-FFF2-40B4-BE49-F238E27FC236}">
                <a16:creationId xmlns:a16="http://schemas.microsoft.com/office/drawing/2014/main" id="{539142C0-4F07-C91A-2C8E-38C06A455DD4}"/>
              </a:ext>
            </a:extLst>
          </p:cNvPr>
          <p:cNvPicPr>
            <a:picLocks noChangeAspect="1"/>
          </p:cNvPicPr>
          <p:nvPr/>
        </p:nvPicPr>
        <p:blipFill>
          <a:blip r:embed="rId2"/>
          <a:stretch>
            <a:fillRect/>
          </a:stretch>
        </p:blipFill>
        <p:spPr>
          <a:xfrm>
            <a:off x="9977536" y="0"/>
            <a:ext cx="2214464" cy="2020078"/>
          </a:xfrm>
          <a:prstGeom prst="rect">
            <a:avLst/>
          </a:prstGeom>
        </p:spPr>
      </p:pic>
      <p:pic>
        <p:nvPicPr>
          <p:cNvPr id="5" name="صورة 4">
            <a:extLst>
              <a:ext uri="{FF2B5EF4-FFF2-40B4-BE49-F238E27FC236}">
                <a16:creationId xmlns:a16="http://schemas.microsoft.com/office/drawing/2014/main" id="{781077D3-AE78-36FF-6B35-4ECB750F635D}"/>
              </a:ext>
            </a:extLst>
          </p:cNvPr>
          <p:cNvPicPr>
            <a:picLocks noChangeAspect="1"/>
          </p:cNvPicPr>
          <p:nvPr/>
        </p:nvPicPr>
        <p:blipFill>
          <a:blip r:embed="rId3"/>
          <a:stretch>
            <a:fillRect/>
          </a:stretch>
        </p:blipFill>
        <p:spPr>
          <a:xfrm>
            <a:off x="0" y="0"/>
            <a:ext cx="2214465" cy="2020078"/>
          </a:xfrm>
          <a:prstGeom prst="rect">
            <a:avLst/>
          </a:prstGeom>
        </p:spPr>
      </p:pic>
      <p:sp>
        <p:nvSpPr>
          <p:cNvPr id="6" name="مربع نص 5">
            <a:extLst>
              <a:ext uri="{FF2B5EF4-FFF2-40B4-BE49-F238E27FC236}">
                <a16:creationId xmlns:a16="http://schemas.microsoft.com/office/drawing/2014/main" id="{A4F5C250-C2F0-49B8-0ED6-9DA05BE42EA6}"/>
              </a:ext>
            </a:extLst>
          </p:cNvPr>
          <p:cNvSpPr txBox="1"/>
          <p:nvPr/>
        </p:nvSpPr>
        <p:spPr>
          <a:xfrm>
            <a:off x="3441441" y="656096"/>
            <a:ext cx="5309118" cy="707886"/>
          </a:xfrm>
          <a:prstGeom prst="rect">
            <a:avLst/>
          </a:prstGeom>
          <a:noFill/>
        </p:spPr>
        <p:txBody>
          <a:bodyPr wrap="square" rtlCol="1">
            <a:spAutoFit/>
          </a:bodyPr>
          <a:lstStyle/>
          <a:p>
            <a:r>
              <a:rPr lang="en-US" sz="2000" dirty="0"/>
              <a:t>Libyan International Medical University</a:t>
            </a:r>
          </a:p>
          <a:p>
            <a:r>
              <a:rPr lang="en-US" sz="2000" dirty="0"/>
              <a:t>  Faculty of Business Administration </a:t>
            </a:r>
            <a:endParaRPr lang="ar-LY" sz="2000" dirty="0"/>
          </a:p>
        </p:txBody>
      </p:sp>
    </p:spTree>
    <p:extLst>
      <p:ext uri="{BB962C8B-B14F-4D97-AF65-F5344CB8AC3E}">
        <p14:creationId xmlns:p14="http://schemas.microsoft.com/office/powerpoint/2010/main" val="144183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D8D4821-D30C-08C6-C318-62554C9A1F06}"/>
              </a:ext>
            </a:extLst>
          </p:cNvPr>
          <p:cNvSpPr>
            <a:spLocks noGrp="1"/>
          </p:cNvSpPr>
          <p:nvPr>
            <p:ph type="title" idx="4294967295"/>
          </p:nvPr>
        </p:nvSpPr>
        <p:spPr>
          <a:xfrm>
            <a:off x="514835" y="497632"/>
            <a:ext cx="10353675" cy="1325563"/>
          </a:xfrm>
        </p:spPr>
        <p:txBody>
          <a:bodyPr>
            <a:normAutofit/>
          </a:bodyPr>
          <a:lstStyle/>
          <a:p>
            <a:r>
              <a:rPr lang="en-US" sz="7200" dirty="0"/>
              <a:t>C</a:t>
            </a:r>
            <a:r>
              <a:rPr lang="en-US" sz="7200" cap="none" dirty="0"/>
              <a:t>ontent</a:t>
            </a:r>
            <a:endParaRPr lang="ar-LY" sz="7200" dirty="0"/>
          </a:p>
        </p:txBody>
      </p:sp>
      <p:sp>
        <p:nvSpPr>
          <p:cNvPr id="4" name="مربع نص 3">
            <a:extLst>
              <a:ext uri="{FF2B5EF4-FFF2-40B4-BE49-F238E27FC236}">
                <a16:creationId xmlns:a16="http://schemas.microsoft.com/office/drawing/2014/main" id="{7D6638C1-1580-E20E-E6BF-65658E23D610}"/>
              </a:ext>
            </a:extLst>
          </p:cNvPr>
          <p:cNvSpPr txBox="1"/>
          <p:nvPr/>
        </p:nvSpPr>
        <p:spPr>
          <a:xfrm>
            <a:off x="1119672" y="2425560"/>
            <a:ext cx="4572000" cy="369332"/>
          </a:xfrm>
          <a:prstGeom prst="rect">
            <a:avLst/>
          </a:prstGeom>
          <a:noFill/>
        </p:spPr>
        <p:txBody>
          <a:bodyPr wrap="square" rtlCol="1">
            <a:spAutoFit/>
          </a:bodyPr>
          <a:lstStyle/>
          <a:p>
            <a:r>
              <a:rPr lang="en-US" dirty="0"/>
              <a:t>1.Introduction</a:t>
            </a:r>
            <a:endParaRPr lang="ar-LY" dirty="0"/>
          </a:p>
        </p:txBody>
      </p:sp>
      <p:sp>
        <p:nvSpPr>
          <p:cNvPr id="5" name="مربع نص 4">
            <a:extLst>
              <a:ext uri="{FF2B5EF4-FFF2-40B4-BE49-F238E27FC236}">
                <a16:creationId xmlns:a16="http://schemas.microsoft.com/office/drawing/2014/main" id="{A47B7254-AD2F-80B5-8A35-713FC25ABDF2}"/>
              </a:ext>
            </a:extLst>
          </p:cNvPr>
          <p:cNvSpPr txBox="1"/>
          <p:nvPr/>
        </p:nvSpPr>
        <p:spPr>
          <a:xfrm>
            <a:off x="1119672" y="2979958"/>
            <a:ext cx="5290458" cy="369332"/>
          </a:xfrm>
          <a:prstGeom prst="rect">
            <a:avLst/>
          </a:prstGeom>
          <a:noFill/>
        </p:spPr>
        <p:txBody>
          <a:bodyPr wrap="square" rtlCol="1">
            <a:spAutoFit/>
          </a:bodyPr>
          <a:lstStyle/>
          <a:p>
            <a:r>
              <a:rPr lang="en-US" dirty="0"/>
              <a:t>2. The six types of principles cooperation</a:t>
            </a:r>
            <a:endParaRPr lang="ar-LY" dirty="0"/>
          </a:p>
        </p:txBody>
      </p:sp>
      <p:sp>
        <p:nvSpPr>
          <p:cNvPr id="6" name="مربع نص 5">
            <a:extLst>
              <a:ext uri="{FF2B5EF4-FFF2-40B4-BE49-F238E27FC236}">
                <a16:creationId xmlns:a16="http://schemas.microsoft.com/office/drawing/2014/main" id="{A0F6F760-F32F-F3B3-EC3A-E647BBF80151}"/>
              </a:ext>
            </a:extLst>
          </p:cNvPr>
          <p:cNvSpPr txBox="1"/>
          <p:nvPr/>
        </p:nvSpPr>
        <p:spPr>
          <a:xfrm>
            <a:off x="11019453" y="6248400"/>
            <a:ext cx="877078" cy="369332"/>
          </a:xfrm>
          <a:prstGeom prst="rect">
            <a:avLst/>
          </a:prstGeom>
          <a:noFill/>
        </p:spPr>
        <p:txBody>
          <a:bodyPr wrap="square" rtlCol="1">
            <a:spAutoFit/>
          </a:bodyPr>
          <a:lstStyle/>
          <a:p>
            <a:r>
              <a:rPr lang="en-US" dirty="0"/>
              <a:t>2</a:t>
            </a:r>
            <a:endParaRPr lang="ar-LY" dirty="0"/>
          </a:p>
        </p:txBody>
      </p:sp>
      <p:sp>
        <p:nvSpPr>
          <p:cNvPr id="7" name="مربع نص 6">
            <a:extLst>
              <a:ext uri="{FF2B5EF4-FFF2-40B4-BE49-F238E27FC236}">
                <a16:creationId xmlns:a16="http://schemas.microsoft.com/office/drawing/2014/main" id="{8588A8A6-49C7-EDBF-4FF5-4EC2ED41FC3C}"/>
              </a:ext>
            </a:extLst>
          </p:cNvPr>
          <p:cNvSpPr txBox="1"/>
          <p:nvPr/>
        </p:nvSpPr>
        <p:spPr>
          <a:xfrm>
            <a:off x="1119673" y="3534356"/>
            <a:ext cx="3023119" cy="369332"/>
          </a:xfrm>
          <a:prstGeom prst="rect">
            <a:avLst/>
          </a:prstGeom>
          <a:noFill/>
        </p:spPr>
        <p:txBody>
          <a:bodyPr wrap="square" rtlCol="1">
            <a:spAutoFit/>
          </a:bodyPr>
          <a:lstStyle/>
          <a:p>
            <a:r>
              <a:rPr lang="en-US" dirty="0"/>
              <a:t>3. Note</a:t>
            </a:r>
            <a:endParaRPr lang="ar-LY" dirty="0"/>
          </a:p>
        </p:txBody>
      </p:sp>
      <p:sp>
        <p:nvSpPr>
          <p:cNvPr id="8" name="مربع نص 7">
            <a:extLst>
              <a:ext uri="{FF2B5EF4-FFF2-40B4-BE49-F238E27FC236}">
                <a16:creationId xmlns:a16="http://schemas.microsoft.com/office/drawing/2014/main" id="{D986A8CE-90E7-3612-F35B-EF9A6B169227}"/>
              </a:ext>
            </a:extLst>
          </p:cNvPr>
          <p:cNvSpPr txBox="1"/>
          <p:nvPr/>
        </p:nvSpPr>
        <p:spPr>
          <a:xfrm>
            <a:off x="1119672" y="4088754"/>
            <a:ext cx="2351315" cy="369332"/>
          </a:xfrm>
          <a:prstGeom prst="rect">
            <a:avLst/>
          </a:prstGeom>
          <a:noFill/>
        </p:spPr>
        <p:txBody>
          <a:bodyPr wrap="square" rtlCol="1">
            <a:spAutoFit/>
          </a:bodyPr>
          <a:lstStyle/>
          <a:p>
            <a:r>
              <a:rPr lang="en-US" dirty="0"/>
              <a:t>4. Conclusion</a:t>
            </a:r>
            <a:endParaRPr lang="ar-LY" dirty="0"/>
          </a:p>
        </p:txBody>
      </p:sp>
      <p:sp>
        <p:nvSpPr>
          <p:cNvPr id="3" name="مربع نص 2">
            <a:extLst>
              <a:ext uri="{FF2B5EF4-FFF2-40B4-BE49-F238E27FC236}">
                <a16:creationId xmlns:a16="http://schemas.microsoft.com/office/drawing/2014/main" id="{12491467-E959-60DB-03D0-F70083565DDF}"/>
              </a:ext>
            </a:extLst>
          </p:cNvPr>
          <p:cNvSpPr txBox="1"/>
          <p:nvPr/>
        </p:nvSpPr>
        <p:spPr>
          <a:xfrm>
            <a:off x="1119672" y="4643152"/>
            <a:ext cx="2130459" cy="369332"/>
          </a:xfrm>
          <a:prstGeom prst="rect">
            <a:avLst/>
          </a:prstGeom>
          <a:noFill/>
        </p:spPr>
        <p:txBody>
          <a:bodyPr wrap="square" rtlCol="1">
            <a:spAutoFit/>
          </a:bodyPr>
          <a:lstStyle/>
          <a:p>
            <a:r>
              <a:rPr lang="en-US" dirty="0"/>
              <a:t>5.Reference</a:t>
            </a:r>
            <a:endParaRPr lang="ar-LY" dirty="0"/>
          </a:p>
        </p:txBody>
      </p:sp>
    </p:spTree>
    <p:extLst>
      <p:ext uri="{BB962C8B-B14F-4D97-AF65-F5344CB8AC3E}">
        <p14:creationId xmlns:p14="http://schemas.microsoft.com/office/powerpoint/2010/main" val="2341108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379E3EC-5508-DA7B-7C7C-58A3B16A4284}"/>
              </a:ext>
            </a:extLst>
          </p:cNvPr>
          <p:cNvSpPr>
            <a:spLocks noGrp="1"/>
          </p:cNvSpPr>
          <p:nvPr>
            <p:ph type="title"/>
          </p:nvPr>
        </p:nvSpPr>
        <p:spPr>
          <a:xfrm>
            <a:off x="811159" y="320352"/>
            <a:ext cx="10353761" cy="1326321"/>
          </a:xfrm>
        </p:spPr>
        <p:txBody>
          <a:bodyPr>
            <a:normAutofit/>
          </a:bodyPr>
          <a:lstStyle/>
          <a:p>
            <a:r>
              <a:rPr lang="en-US" sz="4800" dirty="0"/>
              <a:t>I</a:t>
            </a:r>
            <a:r>
              <a:rPr lang="en-US" sz="4800" cap="none" dirty="0"/>
              <a:t>ntroduction</a:t>
            </a:r>
            <a:endParaRPr lang="ar-LY" sz="4800" dirty="0"/>
          </a:p>
        </p:txBody>
      </p:sp>
      <p:sp>
        <p:nvSpPr>
          <p:cNvPr id="3" name="عنصر نائب للمحتوى 2">
            <a:extLst>
              <a:ext uri="{FF2B5EF4-FFF2-40B4-BE49-F238E27FC236}">
                <a16:creationId xmlns:a16="http://schemas.microsoft.com/office/drawing/2014/main" id="{C45194F1-2C10-5476-44C7-1A4B72377C78}"/>
              </a:ext>
            </a:extLst>
          </p:cNvPr>
          <p:cNvSpPr>
            <a:spLocks noGrp="1"/>
          </p:cNvSpPr>
          <p:nvPr>
            <p:ph idx="1"/>
          </p:nvPr>
        </p:nvSpPr>
        <p:spPr>
          <a:xfrm>
            <a:off x="919119" y="2601867"/>
            <a:ext cx="10353762" cy="2093381"/>
          </a:xfrm>
        </p:spPr>
        <p:txBody>
          <a:bodyPr/>
          <a:lstStyle/>
          <a:p>
            <a:pPr algn="l" rtl="0"/>
            <a:r>
              <a:rPr lang="en-US" dirty="0"/>
              <a:t>Cooperatives are based on the values of self-help, self-responsibility, democracy, equality, equity, and solidarity. Cooperative members believe in the ethical values of honesty, openness, social responsibility, and caring for others.</a:t>
            </a:r>
            <a:endParaRPr lang="ar-LY" dirty="0"/>
          </a:p>
        </p:txBody>
      </p:sp>
      <p:sp>
        <p:nvSpPr>
          <p:cNvPr id="4" name="مربع نص 3">
            <a:extLst>
              <a:ext uri="{FF2B5EF4-FFF2-40B4-BE49-F238E27FC236}">
                <a16:creationId xmlns:a16="http://schemas.microsoft.com/office/drawing/2014/main" id="{8C2E12E9-527A-8040-BD7E-7522A43F9AAA}"/>
              </a:ext>
            </a:extLst>
          </p:cNvPr>
          <p:cNvSpPr txBox="1"/>
          <p:nvPr/>
        </p:nvSpPr>
        <p:spPr>
          <a:xfrm>
            <a:off x="11164920" y="6168316"/>
            <a:ext cx="1614196" cy="369332"/>
          </a:xfrm>
          <a:prstGeom prst="rect">
            <a:avLst/>
          </a:prstGeom>
          <a:noFill/>
        </p:spPr>
        <p:txBody>
          <a:bodyPr wrap="square" rtlCol="1">
            <a:spAutoFit/>
          </a:bodyPr>
          <a:lstStyle/>
          <a:p>
            <a:r>
              <a:rPr lang="en-US" dirty="0"/>
              <a:t>3</a:t>
            </a:r>
            <a:endParaRPr lang="ar-LY" dirty="0"/>
          </a:p>
        </p:txBody>
      </p:sp>
    </p:spTree>
    <p:extLst>
      <p:ext uri="{BB962C8B-B14F-4D97-AF65-F5344CB8AC3E}">
        <p14:creationId xmlns:p14="http://schemas.microsoft.com/office/powerpoint/2010/main" val="596449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E024D24-C31A-4B06-6685-13BBDA4BEF39}"/>
              </a:ext>
            </a:extLst>
          </p:cNvPr>
          <p:cNvSpPr>
            <a:spLocks noGrp="1"/>
          </p:cNvSpPr>
          <p:nvPr>
            <p:ph type="title" idx="4294967295"/>
          </p:nvPr>
        </p:nvSpPr>
        <p:spPr>
          <a:xfrm>
            <a:off x="438539" y="323442"/>
            <a:ext cx="10353675" cy="1327150"/>
          </a:xfrm>
        </p:spPr>
        <p:txBody>
          <a:bodyPr/>
          <a:lstStyle/>
          <a:p>
            <a:r>
              <a:rPr lang="en-US" dirty="0"/>
              <a:t>The six types of principles cooperation</a:t>
            </a:r>
            <a:endParaRPr lang="ar-LY" dirty="0"/>
          </a:p>
        </p:txBody>
      </p:sp>
      <p:sp>
        <p:nvSpPr>
          <p:cNvPr id="11" name="مربع نص 10">
            <a:extLst>
              <a:ext uri="{FF2B5EF4-FFF2-40B4-BE49-F238E27FC236}">
                <a16:creationId xmlns:a16="http://schemas.microsoft.com/office/drawing/2014/main" id="{792CFEDA-1AC5-1DED-46C8-B0682AD341D2}"/>
              </a:ext>
            </a:extLst>
          </p:cNvPr>
          <p:cNvSpPr txBox="1"/>
          <p:nvPr/>
        </p:nvSpPr>
        <p:spPr>
          <a:xfrm>
            <a:off x="305695" y="1945650"/>
            <a:ext cx="4805266" cy="369332"/>
          </a:xfrm>
          <a:prstGeom prst="rect">
            <a:avLst/>
          </a:prstGeom>
          <a:noFill/>
        </p:spPr>
        <p:txBody>
          <a:bodyPr wrap="square" rtlCol="1">
            <a:spAutoFit/>
          </a:bodyPr>
          <a:lstStyle/>
          <a:p>
            <a:r>
              <a:rPr lang="en-US" dirty="0" smtClean="0"/>
              <a:t>1.Values </a:t>
            </a:r>
            <a:r>
              <a:rPr lang="en-US" dirty="0"/>
              <a:t>of self-help</a:t>
            </a:r>
            <a:endParaRPr lang="ar-LY" dirty="0"/>
          </a:p>
        </p:txBody>
      </p:sp>
      <p:sp>
        <p:nvSpPr>
          <p:cNvPr id="13" name="مربع نص 12">
            <a:extLst>
              <a:ext uri="{FF2B5EF4-FFF2-40B4-BE49-F238E27FC236}">
                <a16:creationId xmlns:a16="http://schemas.microsoft.com/office/drawing/2014/main" id="{316F269E-49E8-97CB-27A8-4C09D47D0827}"/>
              </a:ext>
            </a:extLst>
          </p:cNvPr>
          <p:cNvSpPr txBox="1"/>
          <p:nvPr/>
        </p:nvSpPr>
        <p:spPr>
          <a:xfrm>
            <a:off x="305695" y="2530257"/>
            <a:ext cx="10047980" cy="646331"/>
          </a:xfrm>
          <a:prstGeom prst="rect">
            <a:avLst/>
          </a:prstGeom>
          <a:noFill/>
        </p:spPr>
        <p:txBody>
          <a:bodyPr wrap="square">
            <a:spAutoFit/>
          </a:bodyPr>
          <a:lstStyle/>
          <a:p>
            <a:r>
              <a:rPr lang="en-US" dirty="0"/>
              <a:t>Increasingly being able to be your best advisor, guiding yourself away from bad decisions and towards good ones with minimal fuss.</a:t>
            </a:r>
            <a:endParaRPr lang="ar-LY" dirty="0"/>
          </a:p>
        </p:txBody>
      </p:sp>
      <p:sp>
        <p:nvSpPr>
          <p:cNvPr id="15" name="مربع نص 14">
            <a:extLst>
              <a:ext uri="{FF2B5EF4-FFF2-40B4-BE49-F238E27FC236}">
                <a16:creationId xmlns:a16="http://schemas.microsoft.com/office/drawing/2014/main" id="{CD750CED-69FC-A00E-9F10-59FD36DE7561}"/>
              </a:ext>
            </a:extLst>
          </p:cNvPr>
          <p:cNvSpPr txBox="1"/>
          <p:nvPr/>
        </p:nvSpPr>
        <p:spPr>
          <a:xfrm>
            <a:off x="305695" y="3391863"/>
            <a:ext cx="6097554" cy="369332"/>
          </a:xfrm>
          <a:prstGeom prst="rect">
            <a:avLst/>
          </a:prstGeom>
          <a:noFill/>
        </p:spPr>
        <p:txBody>
          <a:bodyPr wrap="square">
            <a:spAutoFit/>
          </a:bodyPr>
          <a:lstStyle/>
          <a:p>
            <a:r>
              <a:rPr lang="en-US" dirty="0" smtClean="0"/>
              <a:t>2.Self-responsibility</a:t>
            </a:r>
            <a:r>
              <a:rPr lang="en-US" dirty="0"/>
              <a:t>,</a:t>
            </a:r>
            <a:endParaRPr lang="ar-LY" dirty="0"/>
          </a:p>
        </p:txBody>
      </p:sp>
      <p:sp>
        <p:nvSpPr>
          <p:cNvPr id="17" name="مربع نص 16">
            <a:extLst>
              <a:ext uri="{FF2B5EF4-FFF2-40B4-BE49-F238E27FC236}">
                <a16:creationId xmlns:a16="http://schemas.microsoft.com/office/drawing/2014/main" id="{2924A5A1-DC22-3DBE-A982-6E5BD74FED18}"/>
              </a:ext>
            </a:extLst>
          </p:cNvPr>
          <p:cNvSpPr txBox="1"/>
          <p:nvPr/>
        </p:nvSpPr>
        <p:spPr>
          <a:xfrm>
            <a:off x="305695" y="3976470"/>
            <a:ext cx="9948648" cy="646331"/>
          </a:xfrm>
          <a:prstGeom prst="rect">
            <a:avLst/>
          </a:prstGeom>
          <a:noFill/>
        </p:spPr>
        <p:txBody>
          <a:bodyPr wrap="square">
            <a:spAutoFit/>
          </a:bodyPr>
          <a:lstStyle/>
          <a:p>
            <a:r>
              <a:rPr lang="en-US" dirty="0"/>
              <a:t>The state or fact of being responsible, answerable, or accountable for something within one's power, control, or management.</a:t>
            </a:r>
            <a:endParaRPr lang="ar-LY" dirty="0"/>
          </a:p>
        </p:txBody>
      </p:sp>
      <p:sp>
        <p:nvSpPr>
          <p:cNvPr id="19" name="مربع نص 18">
            <a:extLst>
              <a:ext uri="{FF2B5EF4-FFF2-40B4-BE49-F238E27FC236}">
                <a16:creationId xmlns:a16="http://schemas.microsoft.com/office/drawing/2014/main" id="{8C9FD7B1-9C9A-6EF3-BF64-5A64EA7ECFB0}"/>
              </a:ext>
            </a:extLst>
          </p:cNvPr>
          <p:cNvSpPr txBox="1"/>
          <p:nvPr/>
        </p:nvSpPr>
        <p:spPr>
          <a:xfrm>
            <a:off x="371009" y="4838076"/>
            <a:ext cx="6097554" cy="369332"/>
          </a:xfrm>
          <a:prstGeom prst="rect">
            <a:avLst/>
          </a:prstGeom>
          <a:noFill/>
        </p:spPr>
        <p:txBody>
          <a:bodyPr wrap="square">
            <a:spAutoFit/>
          </a:bodyPr>
          <a:lstStyle/>
          <a:p>
            <a:r>
              <a:rPr lang="en-US" dirty="0" smtClean="0"/>
              <a:t>3.Democracy</a:t>
            </a:r>
            <a:endParaRPr lang="ar-LY" dirty="0"/>
          </a:p>
        </p:txBody>
      </p:sp>
      <p:sp>
        <p:nvSpPr>
          <p:cNvPr id="21" name="مربع نص 20">
            <a:extLst>
              <a:ext uri="{FF2B5EF4-FFF2-40B4-BE49-F238E27FC236}">
                <a16:creationId xmlns:a16="http://schemas.microsoft.com/office/drawing/2014/main" id="{E016F6D0-0803-F395-C2DA-7F96E098788D}"/>
              </a:ext>
            </a:extLst>
          </p:cNvPr>
          <p:cNvSpPr txBox="1"/>
          <p:nvPr/>
        </p:nvSpPr>
        <p:spPr>
          <a:xfrm>
            <a:off x="305695" y="5422683"/>
            <a:ext cx="10047980" cy="646331"/>
          </a:xfrm>
          <a:prstGeom prst="rect">
            <a:avLst/>
          </a:prstGeom>
          <a:noFill/>
        </p:spPr>
        <p:txBody>
          <a:bodyPr wrap="square">
            <a:spAutoFit/>
          </a:bodyPr>
          <a:lstStyle/>
          <a:p>
            <a:pPr algn="just"/>
            <a:r>
              <a:rPr lang="en-US" dirty="0"/>
              <a:t>democracy can be thought of as "power of the people and a way of governing which depends on the will of the people.</a:t>
            </a:r>
            <a:endParaRPr lang="ar-LY" dirty="0"/>
          </a:p>
        </p:txBody>
      </p:sp>
      <p:sp>
        <p:nvSpPr>
          <p:cNvPr id="22" name="مربع نص 21">
            <a:extLst>
              <a:ext uri="{FF2B5EF4-FFF2-40B4-BE49-F238E27FC236}">
                <a16:creationId xmlns:a16="http://schemas.microsoft.com/office/drawing/2014/main" id="{B0F79EF6-538D-A5A9-9C64-3C09F79C6DE1}"/>
              </a:ext>
            </a:extLst>
          </p:cNvPr>
          <p:cNvSpPr txBox="1"/>
          <p:nvPr/>
        </p:nvSpPr>
        <p:spPr>
          <a:xfrm>
            <a:off x="11257384" y="6235242"/>
            <a:ext cx="793102" cy="369332"/>
          </a:xfrm>
          <a:prstGeom prst="rect">
            <a:avLst/>
          </a:prstGeom>
          <a:noFill/>
        </p:spPr>
        <p:txBody>
          <a:bodyPr wrap="square" rtlCol="1">
            <a:spAutoFit/>
          </a:bodyPr>
          <a:lstStyle/>
          <a:p>
            <a:r>
              <a:rPr lang="en-US" dirty="0"/>
              <a:t>4</a:t>
            </a:r>
            <a:endParaRPr lang="ar-LY" dirty="0"/>
          </a:p>
        </p:txBody>
      </p:sp>
    </p:spTree>
    <p:extLst>
      <p:ext uri="{BB962C8B-B14F-4D97-AF65-F5344CB8AC3E}">
        <p14:creationId xmlns:p14="http://schemas.microsoft.com/office/powerpoint/2010/main" val="3022266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9569E541-E06D-69CE-EAA7-18649D66227E}"/>
              </a:ext>
            </a:extLst>
          </p:cNvPr>
          <p:cNvSpPr txBox="1"/>
          <p:nvPr/>
        </p:nvSpPr>
        <p:spPr>
          <a:xfrm>
            <a:off x="426100" y="1421363"/>
            <a:ext cx="4683967" cy="369332"/>
          </a:xfrm>
          <a:prstGeom prst="rect">
            <a:avLst/>
          </a:prstGeom>
          <a:noFill/>
        </p:spPr>
        <p:txBody>
          <a:bodyPr wrap="square" rtlCol="1">
            <a:spAutoFit/>
          </a:bodyPr>
          <a:lstStyle/>
          <a:p>
            <a:r>
              <a:rPr lang="en-US" dirty="0"/>
              <a:t>4.Equality</a:t>
            </a:r>
            <a:endParaRPr lang="ar-LY" dirty="0"/>
          </a:p>
        </p:txBody>
      </p:sp>
      <p:sp>
        <p:nvSpPr>
          <p:cNvPr id="5" name="مربع نص 4">
            <a:extLst>
              <a:ext uri="{FF2B5EF4-FFF2-40B4-BE49-F238E27FC236}">
                <a16:creationId xmlns:a16="http://schemas.microsoft.com/office/drawing/2014/main" id="{1D4E8798-91DE-BCE3-A23D-6C24B99252E4}"/>
              </a:ext>
            </a:extLst>
          </p:cNvPr>
          <p:cNvSpPr txBox="1"/>
          <p:nvPr/>
        </p:nvSpPr>
        <p:spPr>
          <a:xfrm>
            <a:off x="426100" y="2015613"/>
            <a:ext cx="9986864" cy="646331"/>
          </a:xfrm>
          <a:prstGeom prst="rect">
            <a:avLst/>
          </a:prstGeom>
          <a:noFill/>
        </p:spPr>
        <p:txBody>
          <a:bodyPr wrap="square">
            <a:spAutoFit/>
          </a:bodyPr>
          <a:lstStyle/>
          <a:p>
            <a:r>
              <a:rPr lang="en-US" dirty="0"/>
              <a:t>Equality is about ensuring that every individual has an equal opportunity to make the most of their lives and talents.</a:t>
            </a:r>
            <a:endParaRPr lang="ar-LY" dirty="0"/>
          </a:p>
        </p:txBody>
      </p:sp>
      <p:sp>
        <p:nvSpPr>
          <p:cNvPr id="7" name="مربع نص 6">
            <a:extLst>
              <a:ext uri="{FF2B5EF4-FFF2-40B4-BE49-F238E27FC236}">
                <a16:creationId xmlns:a16="http://schemas.microsoft.com/office/drawing/2014/main" id="{45EF610B-A1F4-0284-4C2F-2D0A510E30F8}"/>
              </a:ext>
            </a:extLst>
          </p:cNvPr>
          <p:cNvSpPr txBox="1"/>
          <p:nvPr/>
        </p:nvSpPr>
        <p:spPr>
          <a:xfrm>
            <a:off x="426099" y="2886862"/>
            <a:ext cx="6097554" cy="369332"/>
          </a:xfrm>
          <a:prstGeom prst="rect">
            <a:avLst/>
          </a:prstGeom>
          <a:noFill/>
        </p:spPr>
        <p:txBody>
          <a:bodyPr wrap="square">
            <a:spAutoFit/>
          </a:bodyPr>
          <a:lstStyle/>
          <a:p>
            <a:r>
              <a:rPr lang="en-US" dirty="0" smtClean="0"/>
              <a:t>5.Equity</a:t>
            </a:r>
            <a:endParaRPr lang="ar-LY" dirty="0"/>
          </a:p>
        </p:txBody>
      </p:sp>
      <p:sp>
        <p:nvSpPr>
          <p:cNvPr id="9" name="مربع نص 8">
            <a:extLst>
              <a:ext uri="{FF2B5EF4-FFF2-40B4-BE49-F238E27FC236}">
                <a16:creationId xmlns:a16="http://schemas.microsoft.com/office/drawing/2014/main" id="{611F3EBB-0751-78B4-087F-512F730BA46B}"/>
              </a:ext>
            </a:extLst>
          </p:cNvPr>
          <p:cNvSpPr txBox="1"/>
          <p:nvPr/>
        </p:nvSpPr>
        <p:spPr>
          <a:xfrm>
            <a:off x="426099" y="3481112"/>
            <a:ext cx="11694365" cy="923330"/>
          </a:xfrm>
          <a:prstGeom prst="rect">
            <a:avLst/>
          </a:prstGeom>
          <a:noFill/>
        </p:spPr>
        <p:txBody>
          <a:bodyPr wrap="square">
            <a:spAutoFit/>
          </a:bodyPr>
          <a:lstStyle/>
          <a:p>
            <a:r>
              <a:rPr lang="en-US" dirty="0"/>
              <a:t>The term “equity” refers to fairness and justice and is distinguished from equality: Whereas equality means providing the same to all, equity means recognizing that we do not all start from the same place and must acknowledge and make adjustments to imbalances.</a:t>
            </a:r>
            <a:endParaRPr lang="ar-LY" dirty="0"/>
          </a:p>
        </p:txBody>
      </p:sp>
      <p:sp>
        <p:nvSpPr>
          <p:cNvPr id="11" name="مربع نص 10">
            <a:extLst>
              <a:ext uri="{FF2B5EF4-FFF2-40B4-BE49-F238E27FC236}">
                <a16:creationId xmlns:a16="http://schemas.microsoft.com/office/drawing/2014/main" id="{2A09242A-4E7A-F905-2D2E-43411CFE67A9}"/>
              </a:ext>
            </a:extLst>
          </p:cNvPr>
          <p:cNvSpPr txBox="1"/>
          <p:nvPr/>
        </p:nvSpPr>
        <p:spPr>
          <a:xfrm>
            <a:off x="426099" y="4629360"/>
            <a:ext cx="6097554" cy="369332"/>
          </a:xfrm>
          <a:prstGeom prst="rect">
            <a:avLst/>
          </a:prstGeom>
          <a:noFill/>
        </p:spPr>
        <p:txBody>
          <a:bodyPr wrap="square">
            <a:spAutoFit/>
          </a:bodyPr>
          <a:lstStyle/>
          <a:p>
            <a:r>
              <a:rPr lang="en-US" dirty="0" smtClean="0"/>
              <a:t>6.Solidarity</a:t>
            </a:r>
            <a:endParaRPr lang="ar-LY" dirty="0"/>
          </a:p>
        </p:txBody>
      </p:sp>
      <p:sp>
        <p:nvSpPr>
          <p:cNvPr id="13" name="مربع نص 12">
            <a:extLst>
              <a:ext uri="{FF2B5EF4-FFF2-40B4-BE49-F238E27FC236}">
                <a16:creationId xmlns:a16="http://schemas.microsoft.com/office/drawing/2014/main" id="{E21355F9-1432-A325-4E2C-E60D106065EB}"/>
              </a:ext>
            </a:extLst>
          </p:cNvPr>
          <p:cNvSpPr txBox="1"/>
          <p:nvPr/>
        </p:nvSpPr>
        <p:spPr>
          <a:xfrm>
            <a:off x="426099" y="5200786"/>
            <a:ext cx="11171852" cy="646331"/>
          </a:xfrm>
          <a:prstGeom prst="rect">
            <a:avLst/>
          </a:prstGeom>
          <a:noFill/>
        </p:spPr>
        <p:txBody>
          <a:bodyPr wrap="square">
            <a:spAutoFit/>
          </a:bodyPr>
          <a:lstStyle/>
          <a:p>
            <a:r>
              <a:rPr lang="en-US" dirty="0"/>
              <a:t>Solidarity is an awareness of shared interests, objectives, standards, and sympathies creating a psychological sense of unity of groups or classes.</a:t>
            </a:r>
            <a:endParaRPr lang="ar-LY" dirty="0"/>
          </a:p>
        </p:txBody>
      </p:sp>
      <p:sp>
        <p:nvSpPr>
          <p:cNvPr id="14" name="مربع نص 13">
            <a:extLst>
              <a:ext uri="{FF2B5EF4-FFF2-40B4-BE49-F238E27FC236}">
                <a16:creationId xmlns:a16="http://schemas.microsoft.com/office/drawing/2014/main" id="{DEDBDA00-CF28-418C-17BD-457E0EE2FA4D}"/>
              </a:ext>
            </a:extLst>
          </p:cNvPr>
          <p:cNvSpPr txBox="1"/>
          <p:nvPr/>
        </p:nvSpPr>
        <p:spPr>
          <a:xfrm>
            <a:off x="10879495" y="6219626"/>
            <a:ext cx="718456" cy="369332"/>
          </a:xfrm>
          <a:prstGeom prst="rect">
            <a:avLst/>
          </a:prstGeom>
          <a:noFill/>
        </p:spPr>
        <p:txBody>
          <a:bodyPr wrap="square" rtlCol="1">
            <a:spAutoFit/>
          </a:bodyPr>
          <a:lstStyle/>
          <a:p>
            <a:r>
              <a:rPr lang="en-US" dirty="0"/>
              <a:t>5</a:t>
            </a:r>
            <a:endParaRPr lang="ar-LY" dirty="0"/>
          </a:p>
        </p:txBody>
      </p:sp>
    </p:spTree>
    <p:extLst>
      <p:ext uri="{BB962C8B-B14F-4D97-AF65-F5344CB8AC3E}">
        <p14:creationId xmlns:p14="http://schemas.microsoft.com/office/powerpoint/2010/main" val="90651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id="{B871C4A9-F258-DC53-4560-2FC739C826EA}"/>
              </a:ext>
            </a:extLst>
          </p:cNvPr>
          <p:cNvPicPr>
            <a:picLocks noChangeAspect="1"/>
          </p:cNvPicPr>
          <p:nvPr/>
        </p:nvPicPr>
        <p:blipFill>
          <a:blip r:embed="rId2"/>
          <a:stretch>
            <a:fillRect/>
          </a:stretch>
        </p:blipFill>
        <p:spPr>
          <a:xfrm>
            <a:off x="0" y="1539552"/>
            <a:ext cx="12192000" cy="5318448"/>
          </a:xfrm>
          <a:prstGeom prst="rect">
            <a:avLst/>
          </a:prstGeom>
        </p:spPr>
      </p:pic>
      <p:sp>
        <p:nvSpPr>
          <p:cNvPr id="5" name="مربع نص 4">
            <a:extLst>
              <a:ext uri="{FF2B5EF4-FFF2-40B4-BE49-F238E27FC236}">
                <a16:creationId xmlns:a16="http://schemas.microsoft.com/office/drawing/2014/main" id="{4476D8B7-79F8-E182-CC53-CCD9763F3E72}"/>
              </a:ext>
            </a:extLst>
          </p:cNvPr>
          <p:cNvSpPr txBox="1"/>
          <p:nvPr/>
        </p:nvSpPr>
        <p:spPr>
          <a:xfrm>
            <a:off x="4814596" y="130629"/>
            <a:ext cx="2976466" cy="1200329"/>
          </a:xfrm>
          <a:prstGeom prst="rect">
            <a:avLst/>
          </a:prstGeom>
          <a:noFill/>
        </p:spPr>
        <p:txBody>
          <a:bodyPr wrap="square" rtlCol="1">
            <a:spAutoFit/>
          </a:bodyPr>
          <a:lstStyle/>
          <a:p>
            <a:r>
              <a:rPr lang="en-US" sz="7200" dirty="0"/>
              <a:t>Note</a:t>
            </a:r>
            <a:endParaRPr lang="ar-LY" sz="7200" dirty="0"/>
          </a:p>
        </p:txBody>
      </p:sp>
      <p:sp>
        <p:nvSpPr>
          <p:cNvPr id="6" name="مربع نص 5">
            <a:extLst>
              <a:ext uri="{FF2B5EF4-FFF2-40B4-BE49-F238E27FC236}">
                <a16:creationId xmlns:a16="http://schemas.microsoft.com/office/drawing/2014/main" id="{ED3ABA66-73C9-9119-496A-A5A5553BA6E3}"/>
              </a:ext>
            </a:extLst>
          </p:cNvPr>
          <p:cNvSpPr txBox="1"/>
          <p:nvPr/>
        </p:nvSpPr>
        <p:spPr>
          <a:xfrm>
            <a:off x="11411339" y="6296217"/>
            <a:ext cx="1250302" cy="369332"/>
          </a:xfrm>
          <a:prstGeom prst="rect">
            <a:avLst/>
          </a:prstGeom>
          <a:noFill/>
        </p:spPr>
        <p:txBody>
          <a:bodyPr wrap="square" rtlCol="1">
            <a:spAutoFit/>
          </a:bodyPr>
          <a:lstStyle/>
          <a:p>
            <a:r>
              <a:rPr lang="en-US" dirty="0"/>
              <a:t>6</a:t>
            </a:r>
            <a:endParaRPr lang="ar-LY" dirty="0"/>
          </a:p>
        </p:txBody>
      </p:sp>
    </p:spTree>
    <p:extLst>
      <p:ext uri="{BB962C8B-B14F-4D97-AF65-F5344CB8AC3E}">
        <p14:creationId xmlns:p14="http://schemas.microsoft.com/office/powerpoint/2010/main" val="2697784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AD248562-9304-3AF5-A8C7-C3C4452E4C97}"/>
              </a:ext>
            </a:extLst>
          </p:cNvPr>
          <p:cNvSpPr txBox="1"/>
          <p:nvPr/>
        </p:nvSpPr>
        <p:spPr>
          <a:xfrm>
            <a:off x="3349690" y="485192"/>
            <a:ext cx="6578082" cy="1015663"/>
          </a:xfrm>
          <a:prstGeom prst="rect">
            <a:avLst/>
          </a:prstGeom>
          <a:noFill/>
        </p:spPr>
        <p:txBody>
          <a:bodyPr wrap="square" rtlCol="1">
            <a:spAutoFit/>
          </a:bodyPr>
          <a:lstStyle/>
          <a:p>
            <a:r>
              <a:rPr lang="en-US" sz="6000" dirty="0"/>
              <a:t>Conclusion</a:t>
            </a:r>
            <a:endParaRPr lang="ar-LY" sz="6000" dirty="0"/>
          </a:p>
        </p:txBody>
      </p:sp>
      <p:sp>
        <p:nvSpPr>
          <p:cNvPr id="5" name="مربع نص 4">
            <a:extLst>
              <a:ext uri="{FF2B5EF4-FFF2-40B4-BE49-F238E27FC236}">
                <a16:creationId xmlns:a16="http://schemas.microsoft.com/office/drawing/2014/main" id="{9E05DCF1-424E-0F4E-B8EF-D18BE1ED0059}"/>
              </a:ext>
            </a:extLst>
          </p:cNvPr>
          <p:cNvSpPr txBox="1"/>
          <p:nvPr/>
        </p:nvSpPr>
        <p:spPr>
          <a:xfrm>
            <a:off x="10926147" y="5934269"/>
            <a:ext cx="1667847" cy="369332"/>
          </a:xfrm>
          <a:prstGeom prst="rect">
            <a:avLst/>
          </a:prstGeom>
          <a:noFill/>
        </p:spPr>
        <p:txBody>
          <a:bodyPr wrap="square" rtlCol="1">
            <a:spAutoFit/>
          </a:bodyPr>
          <a:lstStyle/>
          <a:p>
            <a:r>
              <a:rPr lang="en-US" dirty="0"/>
              <a:t>7</a:t>
            </a:r>
            <a:endParaRPr lang="ar-LY" dirty="0"/>
          </a:p>
        </p:txBody>
      </p:sp>
      <p:sp>
        <p:nvSpPr>
          <p:cNvPr id="6" name="مربع نص 5">
            <a:extLst>
              <a:ext uri="{FF2B5EF4-FFF2-40B4-BE49-F238E27FC236}">
                <a16:creationId xmlns:a16="http://schemas.microsoft.com/office/drawing/2014/main" id="{1592C10F-71B8-9016-1C9F-3B3072375688}"/>
              </a:ext>
            </a:extLst>
          </p:cNvPr>
          <p:cNvSpPr txBox="1"/>
          <p:nvPr/>
        </p:nvSpPr>
        <p:spPr>
          <a:xfrm>
            <a:off x="2632399" y="2795626"/>
            <a:ext cx="6298162" cy="1631216"/>
          </a:xfrm>
          <a:prstGeom prst="rect">
            <a:avLst/>
          </a:prstGeom>
          <a:noFill/>
        </p:spPr>
        <p:txBody>
          <a:bodyPr wrap="square">
            <a:spAutoFit/>
          </a:bodyPr>
          <a:lstStyle/>
          <a:p>
            <a:pPr algn="just"/>
            <a:r>
              <a:rPr lang="en-US" sz="2000" dirty="0"/>
              <a:t>Our daily lives depend heavily on cooperation. From the taxes we pay to the street signs we obey, practically every aspect of contemporary social life requires several parties cooperating to achieve common objectives.</a:t>
            </a:r>
            <a:endParaRPr lang="ar-LY" sz="2000" dirty="0"/>
          </a:p>
        </p:txBody>
      </p:sp>
    </p:spTree>
    <p:extLst>
      <p:ext uri="{BB962C8B-B14F-4D97-AF65-F5344CB8AC3E}">
        <p14:creationId xmlns:p14="http://schemas.microsoft.com/office/powerpoint/2010/main" val="3661131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ED77DD4A-00AA-FAB6-5556-D1537F67863F}"/>
              </a:ext>
            </a:extLst>
          </p:cNvPr>
          <p:cNvSpPr txBox="1"/>
          <p:nvPr/>
        </p:nvSpPr>
        <p:spPr>
          <a:xfrm>
            <a:off x="1642188" y="2333170"/>
            <a:ext cx="8633149" cy="3139321"/>
          </a:xfrm>
          <a:prstGeom prst="rect">
            <a:avLst/>
          </a:prstGeom>
          <a:noFill/>
        </p:spPr>
        <p:txBody>
          <a:bodyPr wrap="square">
            <a:spAutoFit/>
          </a:bodyPr>
          <a:lstStyle/>
          <a:p>
            <a:pPr algn="just"/>
            <a:r>
              <a:rPr lang="en-US" dirty="0"/>
              <a:t>Adams, F. T., &amp; Hansen, G. B. (1993/1987). Putting democracy to work: A practical guide for starting and managing worker-owned businesses. San Francisco: Berrett-Koehler Publishers.</a:t>
            </a:r>
          </a:p>
          <a:p>
            <a:pPr algn="just"/>
            <a:r>
              <a:rPr lang="en-US" dirty="0"/>
              <a:t>Ajzen, I. (1991). The theory of planned behavior. Organizational Behavior and Human Decision Processes, 50, 179-211.</a:t>
            </a:r>
          </a:p>
          <a:p>
            <a:pPr algn="just"/>
            <a:r>
              <a:rPr lang="en-US" dirty="0" err="1"/>
              <a:t>Altenberg</a:t>
            </a:r>
            <a:r>
              <a:rPr lang="en-US" dirty="0"/>
              <a:t>, L. (1990). An end to capitalism: Leland Stanford's forgotten vision. Sandstone and Tile, 14(1), 8-20.</a:t>
            </a:r>
          </a:p>
          <a:p>
            <a:pPr algn="just"/>
            <a:r>
              <a:rPr lang="en-US" dirty="0"/>
              <a:t>Argyris, C., &amp; Schön, D. A. (1974). Theory in practice: Increasing professional effectiveness. San Francisco: Jossey-Bass Publishers.</a:t>
            </a:r>
          </a:p>
          <a:p>
            <a:pPr algn="just"/>
            <a:r>
              <a:rPr lang="en-US" dirty="0" err="1"/>
              <a:t>Benander</a:t>
            </a:r>
            <a:r>
              <a:rPr lang="en-US" dirty="0"/>
              <a:t>, L. (2007). Win </a:t>
            </a:r>
            <a:r>
              <a:rPr lang="en-US" dirty="0" err="1"/>
              <a:t>win</a:t>
            </a:r>
            <a:r>
              <a:rPr lang="en-US" dirty="0"/>
              <a:t> solutions: An introduction to fair trade and cooperative economics, grades 4-9 (pp. 124). </a:t>
            </a:r>
            <a:endParaRPr lang="ar-LY" dirty="0"/>
          </a:p>
        </p:txBody>
      </p:sp>
      <p:sp>
        <p:nvSpPr>
          <p:cNvPr id="4" name="مربع نص 3">
            <a:extLst>
              <a:ext uri="{FF2B5EF4-FFF2-40B4-BE49-F238E27FC236}">
                <a16:creationId xmlns:a16="http://schemas.microsoft.com/office/drawing/2014/main" id="{0CC034E3-B3B7-3C32-864E-11B81C0EF0D3}"/>
              </a:ext>
            </a:extLst>
          </p:cNvPr>
          <p:cNvSpPr txBox="1"/>
          <p:nvPr/>
        </p:nvSpPr>
        <p:spPr>
          <a:xfrm>
            <a:off x="3293706" y="559836"/>
            <a:ext cx="7147249" cy="1107996"/>
          </a:xfrm>
          <a:prstGeom prst="rect">
            <a:avLst/>
          </a:prstGeom>
          <a:noFill/>
        </p:spPr>
        <p:txBody>
          <a:bodyPr wrap="square" rtlCol="1">
            <a:spAutoFit/>
          </a:bodyPr>
          <a:lstStyle/>
          <a:p>
            <a:r>
              <a:rPr lang="en-US" sz="6600" dirty="0"/>
              <a:t>Reference</a:t>
            </a:r>
            <a:endParaRPr lang="ar-LY" sz="6600" dirty="0"/>
          </a:p>
        </p:txBody>
      </p:sp>
      <p:sp>
        <p:nvSpPr>
          <p:cNvPr id="5" name="مربع نص 4">
            <a:extLst>
              <a:ext uri="{FF2B5EF4-FFF2-40B4-BE49-F238E27FC236}">
                <a16:creationId xmlns:a16="http://schemas.microsoft.com/office/drawing/2014/main" id="{920CA3A2-2E9D-F15C-7A5B-BB86A5E97505}"/>
              </a:ext>
            </a:extLst>
          </p:cNvPr>
          <p:cNvSpPr txBox="1"/>
          <p:nvPr/>
        </p:nvSpPr>
        <p:spPr>
          <a:xfrm>
            <a:off x="11168743" y="6090944"/>
            <a:ext cx="1791477" cy="369332"/>
          </a:xfrm>
          <a:prstGeom prst="rect">
            <a:avLst/>
          </a:prstGeom>
          <a:noFill/>
        </p:spPr>
        <p:txBody>
          <a:bodyPr wrap="square" rtlCol="1">
            <a:spAutoFit/>
          </a:bodyPr>
          <a:lstStyle/>
          <a:p>
            <a:r>
              <a:rPr lang="en-US" dirty="0"/>
              <a:t>8</a:t>
            </a:r>
            <a:endParaRPr lang="ar-LY" dirty="0"/>
          </a:p>
        </p:txBody>
      </p:sp>
    </p:spTree>
    <p:extLst>
      <p:ext uri="{BB962C8B-B14F-4D97-AF65-F5344CB8AC3E}">
        <p14:creationId xmlns:p14="http://schemas.microsoft.com/office/powerpoint/2010/main" val="3922282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A97EA01D-F4A4-7AFC-3877-3B2089EFEA79}"/>
              </a:ext>
            </a:extLst>
          </p:cNvPr>
          <p:cNvSpPr txBox="1"/>
          <p:nvPr/>
        </p:nvSpPr>
        <p:spPr>
          <a:xfrm>
            <a:off x="2303106" y="2397968"/>
            <a:ext cx="7585787" cy="1569660"/>
          </a:xfrm>
          <a:prstGeom prst="rect">
            <a:avLst/>
          </a:prstGeom>
          <a:noFill/>
        </p:spPr>
        <p:txBody>
          <a:bodyPr wrap="square" rtlCol="1">
            <a:spAutoFit/>
          </a:bodyPr>
          <a:lstStyle/>
          <a:p>
            <a:r>
              <a:rPr lang="en-US" dirty="0"/>
              <a:t>	</a:t>
            </a:r>
            <a:r>
              <a:rPr lang="en-US" sz="9600" dirty="0"/>
              <a:t>Thank You !</a:t>
            </a:r>
            <a:endParaRPr lang="ar-LY" sz="9600" dirty="0"/>
          </a:p>
        </p:txBody>
      </p:sp>
    </p:spTree>
    <p:extLst>
      <p:ext uri="{BB962C8B-B14F-4D97-AF65-F5344CB8AC3E}">
        <p14:creationId xmlns:p14="http://schemas.microsoft.com/office/powerpoint/2010/main" val="17589645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Damask</Template>
  <TotalTime>250</TotalTime>
  <Words>450</Words>
  <Application>Microsoft Office PowerPoint</Application>
  <PresentationFormat>Widescreen</PresentationFormat>
  <Paragraphs>44</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Bookman Old Style</vt:lpstr>
      <vt:lpstr>Rockwell</vt:lpstr>
      <vt:lpstr>Times New Roman</vt:lpstr>
      <vt:lpstr>Damask</vt:lpstr>
      <vt:lpstr>The principles of cooperation</vt:lpstr>
      <vt:lpstr>Content</vt:lpstr>
      <vt:lpstr>Introduction</vt:lpstr>
      <vt:lpstr>The six types of principles cooperation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principles of cooperation</dc:title>
  <dc:creator>MUSTAFA ALRAQE</dc:creator>
  <cp:lastModifiedBy>Maher Fattouh</cp:lastModifiedBy>
  <cp:revision>4</cp:revision>
  <dcterms:created xsi:type="dcterms:W3CDTF">2022-12-13T18:00:58Z</dcterms:created>
  <dcterms:modified xsi:type="dcterms:W3CDTF">2023-03-11T12:24:18Z</dcterms:modified>
</cp:coreProperties>
</file>