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unknown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BF308-28BF-465C-A423-A804AED294B3}" type="datetimeFigureOut">
              <a:rPr lang="ar-SA" smtClean="0"/>
              <a:t>3/8/1439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7AD71-EAA2-46C3-AEDA-2BB1EBC4421A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BF308-28BF-465C-A423-A804AED294B3}" type="datetimeFigureOut">
              <a:rPr lang="ar-SA" smtClean="0"/>
              <a:t>3/8/1439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7AD71-EAA2-46C3-AEDA-2BB1EBC4421A}" type="slidenum">
              <a:rPr lang="ar-SA" smtClean="0"/>
              <a:t>‹#›</a:t>
            </a:fld>
            <a:endParaRPr lang="ar-SA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BF308-28BF-465C-A423-A804AED294B3}" type="datetimeFigureOut">
              <a:rPr lang="ar-SA" smtClean="0"/>
              <a:t>3/8/1439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7AD71-EAA2-46C3-AEDA-2BB1EBC4421A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BF308-28BF-465C-A423-A804AED294B3}" type="datetimeFigureOut">
              <a:rPr lang="ar-SA" smtClean="0"/>
              <a:t>3/8/1439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7AD71-EAA2-46C3-AEDA-2BB1EBC4421A}" type="slidenum">
              <a:rPr lang="ar-SA" smtClean="0"/>
              <a:t>‹#›</a:t>
            </a:fld>
            <a:endParaRPr lang="ar-SA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BF308-28BF-465C-A423-A804AED294B3}" type="datetimeFigureOut">
              <a:rPr lang="ar-SA" smtClean="0"/>
              <a:t>3/8/1439</a:t>
            </a:fld>
            <a:endParaRPr lang="ar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7AD71-EAA2-46C3-AEDA-2BB1EBC4421A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BF308-28BF-465C-A423-A804AED294B3}" type="datetimeFigureOut">
              <a:rPr lang="ar-SA" smtClean="0"/>
              <a:t>3/8/1439</a:t>
            </a:fld>
            <a:endParaRPr lang="ar-S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7AD71-EAA2-46C3-AEDA-2BB1EBC4421A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BF308-28BF-465C-A423-A804AED294B3}" type="datetimeFigureOut">
              <a:rPr lang="ar-SA" smtClean="0"/>
              <a:t>3/8/1439</a:t>
            </a:fld>
            <a:endParaRPr lang="ar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7AD71-EAA2-46C3-AEDA-2BB1EBC4421A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BF308-28BF-465C-A423-A804AED294B3}" type="datetimeFigureOut">
              <a:rPr lang="ar-SA" smtClean="0"/>
              <a:t>3/8/1439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7AD71-EAA2-46C3-AEDA-2BB1EBC4421A}" type="slidenum">
              <a:rPr lang="ar-SA" smtClean="0"/>
              <a:t>‹#›</a:t>
            </a:fld>
            <a:endParaRPr lang="ar-S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BF308-28BF-465C-A423-A804AED294B3}" type="datetimeFigureOut">
              <a:rPr lang="ar-SA" smtClean="0"/>
              <a:t>3/8/1439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7AD71-EAA2-46C3-AEDA-2BB1EBC4421A}" type="slidenum">
              <a:rPr lang="ar-SA" smtClean="0"/>
              <a:t>‹#›</a:t>
            </a:fld>
            <a:endParaRPr lang="ar-S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 smtClean="0"/>
              <a:t>انقر فوق الأيقونة لإضافة صورة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BF308-28BF-465C-A423-A804AED294B3}" type="datetimeFigureOut">
              <a:rPr lang="ar-SA" smtClean="0"/>
              <a:t>3/8/1439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7AD71-EAA2-46C3-AEDA-2BB1EBC4421A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BF308-28BF-465C-A423-A804AED294B3}" type="datetimeFigureOut">
              <a:rPr lang="ar-SA" smtClean="0"/>
              <a:t>3/8/1439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7AD71-EAA2-46C3-AEDA-2BB1EBC4421A}" type="slidenum">
              <a:rPr lang="ar-SA" smtClean="0"/>
              <a:t>‹#›</a:t>
            </a:fld>
            <a:endParaRPr lang="ar-SA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821BF308-28BF-465C-A423-A804AED294B3}" type="datetimeFigureOut">
              <a:rPr lang="ar-SA" smtClean="0"/>
              <a:t>3/8/1439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96F7AD71-EAA2-46C3-AEDA-2BB1EBC4421A}" type="slidenum">
              <a:rPr lang="ar-SA" smtClean="0"/>
              <a:t>‹#›</a:t>
            </a:fld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74320" indent="-27432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ebopedia.com/TERM/K/keyboard.html" TargetMode="External"/><Relationship Id="rId2" Type="http://schemas.openxmlformats.org/officeDocument/2006/relationships/hyperlink" Target="https://www.webopedia.com/TERM/K/key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hyperlink" Target="https://www.webopedia.com/TERM/C/character.html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ebopedia.com/TERM/A/AZERTY_keyboard.html" TargetMode="External"/><Relationship Id="rId2" Type="http://schemas.openxmlformats.org/officeDocument/2006/relationships/hyperlink" Target="https://www.webopedia.com/TERM/Q/QWERTY_keyboard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computerhope.com/jargon/i/ifstatme.htm" TargetMode="External"/><Relationship Id="rId5" Type="http://schemas.openxmlformats.org/officeDocument/2006/relationships/hyperlink" Target="http://www.castleink.com/category/394/Common-Printer-Types-and-Their-Functions.html" TargetMode="External"/><Relationship Id="rId4" Type="http://schemas.openxmlformats.org/officeDocument/2006/relationships/hyperlink" Target="https://www.techwalla.com/articles/how-is-data-stored-in-a-compu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US" dirty="0" smtClean="0"/>
              <a:t>PBL PROBLEM </a:t>
            </a:r>
            <a:endParaRPr lang="ar-SA" dirty="0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en-US" dirty="0" smtClean="0"/>
              <a:t>Name: </a:t>
            </a:r>
            <a:r>
              <a:rPr lang="en-US" dirty="0" err="1" smtClean="0"/>
              <a:t>Sanad</a:t>
            </a:r>
            <a:r>
              <a:rPr lang="en-US" dirty="0" smtClean="0"/>
              <a:t> Mohamed</a:t>
            </a:r>
          </a:p>
          <a:p>
            <a:pPr algn="l"/>
            <a:endParaRPr lang="ar-SA" dirty="0"/>
          </a:p>
        </p:txBody>
      </p:sp>
      <p:pic>
        <p:nvPicPr>
          <p:cNvPr id="1026" name="Picture 2" descr="C:\Users\ANS\photos for pbl\limu logo_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882087"/>
            <a:ext cx="2411760" cy="1948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7315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lang="en-US" dirty="0" smtClean="0"/>
              <a:t>We have two types of keyboard </a:t>
            </a:r>
          </a:p>
          <a:p>
            <a:pPr algn="l" rtl="0"/>
            <a:r>
              <a:rPr lang="en-US" dirty="0" smtClean="0"/>
              <a:t>QWERTY</a:t>
            </a:r>
          </a:p>
          <a:p>
            <a:pPr algn="l" rtl="0"/>
            <a:r>
              <a:rPr lang="en-US" dirty="0" smtClean="0"/>
              <a:t>AZERTY</a:t>
            </a:r>
            <a:endParaRPr lang="ar-SA" dirty="0"/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KEYBOARD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91551526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l" rtl="0">
              <a:buNone/>
            </a:pPr>
            <a:r>
              <a:rPr lang="en-US" dirty="0" smtClean="0"/>
              <a:t>QWERTY</a:t>
            </a:r>
            <a:r>
              <a:rPr lang="en-US" i="1" dirty="0"/>
              <a:t> </a:t>
            </a:r>
            <a:r>
              <a:rPr lang="en-US" dirty="0"/>
              <a:t>refers to the arrangement of </a:t>
            </a:r>
            <a:r>
              <a:rPr lang="en-US" dirty="0" err="1">
                <a:hlinkClick r:id="rId2"/>
              </a:rPr>
              <a:t>keys</a:t>
            </a:r>
            <a:r>
              <a:rPr lang="en-US" dirty="0" err="1"/>
              <a:t>on</a:t>
            </a:r>
            <a:r>
              <a:rPr lang="en-US" dirty="0"/>
              <a:t> a standard English </a:t>
            </a:r>
            <a:r>
              <a:rPr lang="en-US" dirty="0">
                <a:hlinkClick r:id="rId3"/>
              </a:rPr>
              <a:t>computer keyboard</a:t>
            </a:r>
            <a:r>
              <a:rPr lang="en-US" dirty="0"/>
              <a:t> or typewriter. The name derives from the first six </a:t>
            </a:r>
            <a:r>
              <a:rPr lang="en-US" dirty="0">
                <a:hlinkClick r:id="rId4"/>
              </a:rPr>
              <a:t>characters</a:t>
            </a:r>
            <a:r>
              <a:rPr lang="en-US" dirty="0"/>
              <a:t> on the top alphabetic line of the keyboard</a:t>
            </a:r>
            <a:r>
              <a:rPr lang="en-US" dirty="0" smtClean="0"/>
              <a:t>.</a:t>
            </a:r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QWERTY</a:t>
            </a:r>
            <a:endParaRPr lang="ar-SA" dirty="0"/>
          </a:p>
        </p:txBody>
      </p:sp>
      <p:pic>
        <p:nvPicPr>
          <p:cNvPr id="1026" name="Picture 2" descr="C:\Users\ANS\Desktop\420px-KB_Intl_English_Mac_-_Apple_Keyboard_(MC184Z).svg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4152900"/>
            <a:ext cx="7120458" cy="2516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58722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l" rtl="0">
              <a:buNone/>
            </a:pPr>
            <a:r>
              <a:rPr lang="en-US" dirty="0" smtClean="0"/>
              <a:t>AZERTY </a:t>
            </a:r>
            <a:r>
              <a:rPr lang="en-US" dirty="0"/>
              <a:t>keyboards differ from the QWERTY keyboard in that the </a:t>
            </a:r>
            <a:r>
              <a:rPr lang="en-US" b="1" i="1" dirty="0"/>
              <a:t>Q</a:t>
            </a:r>
            <a:r>
              <a:rPr lang="en-US" dirty="0"/>
              <a:t> and </a:t>
            </a:r>
            <a:r>
              <a:rPr lang="en-US" b="1" i="1" dirty="0"/>
              <a:t>W</a:t>
            </a:r>
            <a:r>
              <a:rPr lang="en-US" dirty="0"/>
              <a:t> keys have been interchanged with the </a:t>
            </a:r>
            <a:r>
              <a:rPr lang="en-US" b="1" i="1" dirty="0"/>
              <a:t>A</a:t>
            </a:r>
            <a:r>
              <a:rPr lang="en-US" dirty="0"/>
              <a:t> and </a:t>
            </a:r>
            <a:r>
              <a:rPr lang="en-US" b="1" i="1" dirty="0"/>
              <a:t>Z</a:t>
            </a:r>
            <a:r>
              <a:rPr lang="en-US" dirty="0"/>
              <a:t> keys. Another difference between QWERTY and AZERTY keyboard is that the  </a:t>
            </a:r>
            <a:r>
              <a:rPr lang="en-US" b="1" i="1" dirty="0"/>
              <a:t>M</a:t>
            </a:r>
            <a:r>
              <a:rPr lang="en-US" dirty="0"/>
              <a:t> key on an AZERTY is to the left of the </a:t>
            </a:r>
            <a:r>
              <a:rPr lang="en-US" b="1" i="1" dirty="0"/>
              <a:t>L</a:t>
            </a:r>
            <a:r>
              <a:rPr lang="en-US" dirty="0"/>
              <a:t> key.</a:t>
            </a:r>
          </a:p>
          <a:p>
            <a:pPr marL="0" indent="0" algn="l" rtl="0">
              <a:buNone/>
            </a:pPr>
            <a:endParaRPr lang="en-US" dirty="0"/>
          </a:p>
          <a:p>
            <a:pPr algn="l" rtl="0"/>
            <a:endParaRPr lang="ar-SA" dirty="0"/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AZERTY</a:t>
            </a:r>
            <a:endParaRPr lang="ar-SA" dirty="0"/>
          </a:p>
        </p:txBody>
      </p:sp>
      <p:pic>
        <p:nvPicPr>
          <p:cNvPr id="2050" name="Picture 2" descr="C:\Users\ANS\Desktop\500px-Belgian_pc_keyboard.sv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653136"/>
            <a:ext cx="8352928" cy="2042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3219872"/>
      </p:ext>
    </p:extLst>
  </p:cSld>
  <p:clrMapOvr>
    <a:masterClrMapping/>
  </p:clrMapOvr>
  <p:transition spd="slow">
    <p:cover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lang="en-US" dirty="0" smtClean="0"/>
              <a:t>Mouse</a:t>
            </a:r>
          </a:p>
          <a:p>
            <a:pPr algn="l" rtl="0"/>
            <a:r>
              <a:rPr lang="en-US" dirty="0" smtClean="0"/>
              <a:t>Trackball</a:t>
            </a:r>
          </a:p>
          <a:p>
            <a:pPr algn="l" rtl="0"/>
            <a:r>
              <a:rPr lang="en-GB" dirty="0" smtClean="0"/>
              <a:t>Touchpad</a:t>
            </a:r>
          </a:p>
          <a:p>
            <a:pPr algn="l" rtl="0"/>
            <a:r>
              <a:rPr lang="en-GB" dirty="0" smtClean="0"/>
              <a:t>Touchscreen</a:t>
            </a:r>
          </a:p>
          <a:p>
            <a:pPr algn="l" rtl="0"/>
            <a:r>
              <a:rPr lang="en-GB" dirty="0"/>
              <a:t>pointing </a:t>
            </a:r>
            <a:r>
              <a:rPr lang="en-GB" dirty="0" smtClean="0"/>
              <a:t>stick</a:t>
            </a:r>
          </a:p>
          <a:p>
            <a:pPr algn="l" rtl="0"/>
            <a:r>
              <a:rPr lang="en-GB" dirty="0" smtClean="0"/>
              <a:t>Pen</a:t>
            </a:r>
          </a:p>
          <a:p>
            <a:pPr algn="l" rtl="0"/>
            <a:r>
              <a:rPr lang="en-GB" dirty="0"/>
              <a:t>game controller</a:t>
            </a:r>
            <a:endParaRPr lang="ar-SA" dirty="0"/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Pointing devise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649526120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3" name="عنوان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Pointing devise</a:t>
            </a:r>
            <a:endParaRPr lang="ar-SA" dirty="0"/>
          </a:p>
        </p:txBody>
      </p:sp>
      <p:pic>
        <p:nvPicPr>
          <p:cNvPr id="2050" name="Picture 2" descr="C:\Users\ANS\Desktop\bluetooth_controller_wireless_gamepad_joystick_for_playstation_4_zp3061720522183_6__1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5301208"/>
            <a:ext cx="2625800" cy="1762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NS\Desktop\483376-deathadder-chroma-mai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348880"/>
            <a:ext cx="1848545" cy="1360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NS\Desktop\26-104-249-0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056" y="5049095"/>
            <a:ext cx="2404120" cy="1803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ANS\Desktop\Lenovo-ThinkPad-X230_g17-620x40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44549"/>
            <a:ext cx="3070250" cy="1980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ANS\Desktop\how-to-toggle-or-disable-laptop-touchpad-in-windows-487428-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938" y="2348880"/>
            <a:ext cx="2746276" cy="1743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ANS\Desktop\galaxy-note8_fine-tip_s-pen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2990" y="1861883"/>
            <a:ext cx="1137260" cy="1358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ANS\Desktop\ERGO-GoTab-GBT740RS-Capacitive-Touchscreen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6495" y="2348880"/>
            <a:ext cx="3243232" cy="2231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2635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mputer Skills Course_ Hard Drives and RAM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39552" y="1916832"/>
            <a:ext cx="8116062" cy="42484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عنوان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Difference between ram &amp; hard drive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895886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lang="en-US" dirty="0"/>
              <a:t>Are all physical things you can store your data </a:t>
            </a:r>
            <a:r>
              <a:rPr lang="en-US" dirty="0" smtClean="0"/>
              <a:t>in</a:t>
            </a:r>
          </a:p>
          <a:p>
            <a:pPr marL="457200" indent="-457200" algn="l" rtl="0">
              <a:buFont typeface="+mj-lt"/>
              <a:buAutoNum type="arabicPeriod"/>
            </a:pPr>
            <a:r>
              <a:rPr lang="en-US" dirty="0" smtClean="0"/>
              <a:t>Hard </a:t>
            </a:r>
            <a:r>
              <a:rPr lang="en-US" dirty="0" err="1" smtClean="0"/>
              <a:t>dask</a:t>
            </a:r>
            <a:endParaRPr lang="en-US" dirty="0" smtClean="0"/>
          </a:p>
          <a:p>
            <a:pPr marL="457200" indent="-457200" algn="l" rtl="0">
              <a:buFont typeface="+mj-lt"/>
              <a:buAutoNum type="arabicPeriod"/>
            </a:pPr>
            <a:r>
              <a:rPr lang="en-US" dirty="0" smtClean="0"/>
              <a:t>Cd/</a:t>
            </a:r>
            <a:r>
              <a:rPr lang="en-US" dirty="0" err="1" smtClean="0"/>
              <a:t>dvd</a:t>
            </a:r>
            <a:endParaRPr lang="en-US" dirty="0" smtClean="0"/>
          </a:p>
          <a:p>
            <a:pPr marL="457200" indent="-457200" algn="l" rtl="0">
              <a:buFont typeface="+mj-lt"/>
              <a:buAutoNum type="arabicPeriod"/>
            </a:pPr>
            <a:r>
              <a:rPr lang="en-US" dirty="0" smtClean="0"/>
              <a:t>Flash </a:t>
            </a:r>
          </a:p>
          <a:p>
            <a:pPr marL="457200" indent="-457200" algn="l" rtl="0">
              <a:buFont typeface="+mj-lt"/>
              <a:buAutoNum type="arabicPeriod"/>
            </a:pPr>
            <a:r>
              <a:rPr lang="en-US" dirty="0" err="1" smtClean="0"/>
              <a:t>Floopy</a:t>
            </a:r>
            <a:endParaRPr lang="en-US" dirty="0"/>
          </a:p>
          <a:p>
            <a:pPr marL="457200" indent="-457200" algn="l" rtl="0">
              <a:buFont typeface="+mj-lt"/>
              <a:buAutoNum type="arabicPeriod"/>
            </a:pPr>
            <a:endParaRPr lang="en-US" dirty="0" smtClean="0"/>
          </a:p>
        </p:txBody>
      </p:sp>
      <p:sp>
        <p:nvSpPr>
          <p:cNvPr id="3" name="عنوان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Storge</a:t>
            </a:r>
            <a:r>
              <a:rPr lang="en-US" dirty="0" smtClean="0"/>
              <a:t> media 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064296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lang="en-US" dirty="0"/>
              <a:t>Computer data storage is a complex subject, but it can be broken down into three basic processes. First, data is converted to simple numbers that are easy for a computer to store. Second, the numbers are recorded by hardware inside the computer. Third, the numbers are organized, moved to temporary storage and manipulated by programs, or software.</a:t>
            </a:r>
            <a:endParaRPr lang="ar-SA" dirty="0"/>
          </a:p>
        </p:txBody>
      </p:sp>
      <p:sp>
        <p:nvSpPr>
          <p:cNvPr id="3" name="عنوان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data are stored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73400093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characteristics of monitor </a:t>
            </a:r>
            <a:endParaRPr lang="ar-SA" dirty="0"/>
          </a:p>
        </p:txBody>
      </p:sp>
      <p:pic>
        <p:nvPicPr>
          <p:cNvPr id="1026" name="Picture 2" descr="C:\Users\ANS\Desktop\Monitor+Characteristic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492896"/>
            <a:ext cx="7128792" cy="4039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96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lang="en-GB" b="1" i="1" dirty="0"/>
              <a:t> The </a:t>
            </a:r>
            <a:r>
              <a:rPr lang="en-GB" b="1" i="1" dirty="0" smtClean="0"/>
              <a:t>Inkjet</a:t>
            </a:r>
          </a:p>
          <a:p>
            <a:pPr algn="l" rtl="0"/>
            <a:r>
              <a:rPr lang="en-GB" b="1" i="1" dirty="0"/>
              <a:t>Laser/LED </a:t>
            </a:r>
            <a:r>
              <a:rPr lang="en-GB" b="1" i="1" dirty="0" smtClean="0"/>
              <a:t>Printers</a:t>
            </a:r>
          </a:p>
          <a:p>
            <a:pPr algn="l" rtl="0"/>
            <a:r>
              <a:rPr lang="en-GB" b="1" i="1" dirty="0"/>
              <a:t>Solid Ink </a:t>
            </a:r>
            <a:r>
              <a:rPr lang="en-GB" b="1" i="1" dirty="0" smtClean="0"/>
              <a:t>Printers</a:t>
            </a:r>
          </a:p>
          <a:p>
            <a:pPr algn="l" rtl="0"/>
            <a:r>
              <a:rPr lang="en-GB" b="1" i="1" dirty="0"/>
              <a:t>Snapshot Printers</a:t>
            </a:r>
            <a:endParaRPr lang="ar-SA" dirty="0"/>
          </a:p>
        </p:txBody>
      </p:sp>
      <p:sp>
        <p:nvSpPr>
          <p:cNvPr id="3" name="عنوان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</a:t>
            </a:r>
            <a:r>
              <a:rPr lang="en-US" dirty="0" smtClean="0"/>
              <a:t>of printer 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429027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ar-SA" dirty="0"/>
          </a:p>
        </p:txBody>
      </p:sp>
      <p:sp>
        <p:nvSpPr>
          <p:cNvPr id="3" name="عنوان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2050" name="Picture 2" descr="C:\Users\ANS\Desktop\1200px-Solid_ink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857361"/>
            <a:ext cx="3317473" cy="30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NS\Desktop\c88_fca-oor_690x46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346122"/>
            <a:ext cx="3475906" cy="2317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NS\Desktop\hp-color-laserjet-cp4025-shoppers-choice_larg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3727" y="3573016"/>
            <a:ext cx="3810000" cy="356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ANS\Desktop\sony-dpp-f700-digital-photo-frame-printer_larg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692696"/>
            <a:ext cx="4370734" cy="2607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8768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r"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lang="en-US" dirty="0"/>
              <a:t>An </a:t>
            </a:r>
            <a:r>
              <a:rPr lang="en-US" b="1" dirty="0"/>
              <a:t>if statement</a:t>
            </a:r>
            <a:r>
              <a:rPr lang="en-US" dirty="0"/>
              <a:t> is a programming conditional statement that, if proved true, performs a function or displays information. </a:t>
            </a:r>
            <a:r>
              <a:rPr lang="en-US" dirty="0" err="1" smtClean="0"/>
              <a:t>thes</a:t>
            </a:r>
            <a:r>
              <a:rPr lang="en-US" dirty="0" smtClean="0"/>
              <a:t> </a:t>
            </a:r>
            <a:r>
              <a:rPr lang="en-US" dirty="0"/>
              <a:t>is a general example of an if </a:t>
            </a:r>
            <a:r>
              <a:rPr lang="en-US" dirty="0" smtClean="0"/>
              <a:t>statement</a:t>
            </a:r>
            <a:r>
              <a:rPr lang="en-US" dirty="0"/>
              <a:t>.</a:t>
            </a:r>
            <a:endParaRPr lang="en-US" dirty="0" smtClean="0"/>
          </a:p>
          <a:p>
            <a:pPr algn="l" rtl="0"/>
            <a:r>
              <a:rPr lang="en-US" dirty="0" smtClean="0"/>
              <a:t>if </a:t>
            </a:r>
            <a:r>
              <a:rPr lang="en-US" dirty="0"/>
              <a:t>(X &lt; 10) </a:t>
            </a:r>
            <a:r>
              <a:rPr lang="en-US" dirty="0" smtClean="0"/>
              <a:t>{print “banana” </a:t>
            </a:r>
            <a:r>
              <a:rPr lang="en-US" dirty="0"/>
              <a:t>} </a:t>
            </a:r>
            <a:endParaRPr lang="ar-SA" dirty="0"/>
          </a:p>
        </p:txBody>
      </p:sp>
      <p:sp>
        <p:nvSpPr>
          <p:cNvPr id="3" name="عنوان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IF Statements 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728871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>
          <a:xfrm>
            <a:off x="251520" y="2708920"/>
            <a:ext cx="8712968" cy="3450696"/>
          </a:xfrm>
        </p:spPr>
        <p:txBody>
          <a:bodyPr>
            <a:normAutofit/>
          </a:bodyPr>
          <a:lstStyle/>
          <a:p>
            <a:pPr algn="l" rtl="0"/>
            <a:r>
              <a:rPr lang="en-US" u="sng" dirty="0">
                <a:hlinkClick r:id="rId2"/>
              </a:rPr>
              <a:t>https://www.webopedia.com/TERM/Q/QWERTY_keyboard.html</a:t>
            </a:r>
            <a:endParaRPr lang="en-US" dirty="0"/>
          </a:p>
          <a:p>
            <a:pPr algn="l" rtl="0"/>
            <a:r>
              <a:rPr lang="en-US" u="sng" dirty="0">
                <a:hlinkClick r:id="rId3"/>
              </a:rPr>
              <a:t>https://www.webopedia.com/TERM/A/AZERTY_keyboard.html</a:t>
            </a:r>
            <a:endParaRPr lang="en-US" dirty="0"/>
          </a:p>
          <a:p>
            <a:pPr algn="l" rtl="0"/>
            <a:r>
              <a:rPr lang="en-US" u="sng" dirty="0">
                <a:hlinkClick r:id="rId4"/>
              </a:rPr>
              <a:t>https://www.techwalla.com/articles/how-is-data-stored-in-a-computer</a:t>
            </a:r>
            <a:endParaRPr lang="en-US" dirty="0"/>
          </a:p>
          <a:p>
            <a:pPr algn="l" rtl="0"/>
            <a:r>
              <a:rPr lang="en-US" u="sng" dirty="0">
                <a:hlinkClick r:id="rId5"/>
              </a:rPr>
              <a:t>http://www.castleink.com/category/394/Common-Printer-Types-and-Their-Functions.html</a:t>
            </a:r>
            <a:endParaRPr lang="en-US" dirty="0"/>
          </a:p>
          <a:p>
            <a:pPr algn="l" rtl="0"/>
            <a:r>
              <a:rPr lang="en-US" u="sng" dirty="0">
                <a:hlinkClick r:id="rId6"/>
              </a:rPr>
              <a:t>https://</a:t>
            </a:r>
            <a:r>
              <a:rPr lang="en-US" u="sng" dirty="0" smtClean="0">
                <a:hlinkClick r:id="rId6"/>
              </a:rPr>
              <a:t>www.computerhope.com/jargon/i/ifstatme.htm</a:t>
            </a:r>
            <a:endParaRPr lang="en-US" dirty="0"/>
          </a:p>
        </p:txBody>
      </p:sp>
      <p:sp>
        <p:nvSpPr>
          <p:cNvPr id="3" name="عنوان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 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930067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شكل موجة">
  <a:themeElements>
    <a:clrScheme name="شكل موجة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شكل موجة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شكل موجة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402</TotalTime>
  <Words>162</Words>
  <Application>Microsoft Office PowerPoint</Application>
  <PresentationFormat>عرض على الشاشة (3:4)‏</PresentationFormat>
  <Paragraphs>43</Paragraphs>
  <Slides>14</Slides>
  <Notes>0</Notes>
  <HiddenSlides>0</HiddenSlides>
  <MMClips>1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14</vt:i4>
      </vt:variant>
    </vt:vector>
  </HeadingPairs>
  <TitlesOfParts>
    <vt:vector size="15" baseType="lpstr">
      <vt:lpstr>شكل موجة</vt:lpstr>
      <vt:lpstr>PBL PROBLEM </vt:lpstr>
      <vt:lpstr>TYPES OF KEYBOARD</vt:lpstr>
      <vt:lpstr>QWERTY</vt:lpstr>
      <vt:lpstr>AZERTY</vt:lpstr>
      <vt:lpstr>Pointing devise</vt:lpstr>
      <vt:lpstr>Pointing devise</vt:lpstr>
      <vt:lpstr>Difference between ram &amp; hard drive</vt:lpstr>
      <vt:lpstr>Storge media </vt:lpstr>
      <vt:lpstr>How data are stored</vt:lpstr>
      <vt:lpstr>characteristics of monitor </vt:lpstr>
      <vt:lpstr>Types of printer </vt:lpstr>
      <vt:lpstr>عرض تقديمي في PowerPoint</vt:lpstr>
      <vt:lpstr>IF Statements </vt:lpstr>
      <vt:lpstr>Reference </vt:lpstr>
    </vt:vector>
  </TitlesOfParts>
  <Company>Ahmed-Under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PBL PROBLEM</dc:title>
  <dc:creator>ANS</dc:creator>
  <cp:lastModifiedBy>ANS</cp:lastModifiedBy>
  <cp:revision>20</cp:revision>
  <dcterms:created xsi:type="dcterms:W3CDTF">2017-11-22T12:34:59Z</dcterms:created>
  <dcterms:modified xsi:type="dcterms:W3CDTF">2017-11-26T14:53:52Z</dcterms:modified>
</cp:coreProperties>
</file>