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7" r:id="rId1"/>
  </p:sldMasterIdLst>
  <p:notesMasterIdLst>
    <p:notesMasterId r:id="rId21"/>
  </p:notesMasterIdLst>
  <p:sldIdLst>
    <p:sldId id="256" r:id="rId2"/>
    <p:sldId id="257" r:id="rId3"/>
    <p:sldId id="259" r:id="rId4"/>
    <p:sldId id="354" r:id="rId5"/>
    <p:sldId id="404" r:id="rId6"/>
    <p:sldId id="405" r:id="rId7"/>
    <p:sldId id="406" r:id="rId8"/>
    <p:sldId id="397" r:id="rId9"/>
    <p:sldId id="407" r:id="rId10"/>
    <p:sldId id="329" r:id="rId11"/>
    <p:sldId id="401" r:id="rId12"/>
    <p:sldId id="403" r:id="rId13"/>
    <p:sldId id="402" r:id="rId14"/>
    <p:sldId id="399" r:id="rId15"/>
    <p:sldId id="330" r:id="rId16"/>
    <p:sldId id="398" r:id="rId17"/>
    <p:sldId id="400" r:id="rId18"/>
    <p:sldId id="394" r:id="rId19"/>
    <p:sldId id="369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228"/>
    <a:srgbClr val="EAB200"/>
    <a:srgbClr val="FF6600"/>
    <a:srgbClr val="B38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71B7CD1-A236-4434-AFEF-2626D2D2DDDB}">
  <a:tblStyle styleId="{871B7CD1-A236-4434-AFEF-2626D2D2DDD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86323" autoAdjust="0"/>
  </p:normalViewPr>
  <p:slideViewPr>
    <p:cSldViewPr snapToGrid="0">
      <p:cViewPr>
        <p:scale>
          <a:sx n="105" d="100"/>
          <a:sy n="105" d="100"/>
        </p:scale>
        <p:origin x="-38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18" y="117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28651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9656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1345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6045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695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48321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0990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Shape 25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Shape 26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Shape 28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Shape 29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Shape 3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Shape 3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Shape 3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Shape 3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Shape 3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63" name="Shape 6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Shape 7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1" name="Shape 7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Shape 7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Shape 7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Shape 7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Shape 7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Shape 12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26" name="Shape 12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Shape 12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Shape 12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Shape 130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Shape 131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Shape 13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Shape 13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4" name="Shape 13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Shape 13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Shape 13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Shape 13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Shape 13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Shape 13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Shape 14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grpSp>
        <p:nvGrpSpPr>
          <p:cNvPr id="164" name="Shape 164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marL="0" lvl="0" indent="0" algn="r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1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103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582" b="17628"/>
          <a:stretch/>
        </p:blipFill>
        <p:spPr>
          <a:xfrm>
            <a:off x="7309082" y="-264966"/>
            <a:ext cx="1973949" cy="1453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مربع نص 1"/>
          <p:cNvSpPr txBox="1"/>
          <p:nvPr/>
        </p:nvSpPr>
        <p:spPr>
          <a:xfrm>
            <a:off x="1587338" y="80666"/>
            <a:ext cx="59220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Libyan International Medical University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028289" y="461665"/>
            <a:ext cx="504016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Faculty of basic medical science </a:t>
            </a:r>
            <a:endParaRPr lang="ar-LY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-484354" y="1381300"/>
            <a:ext cx="8297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           </a:t>
            </a:r>
            <a:r>
              <a:rPr lang="en-US" sz="3600" b="1" dirty="0"/>
              <a:t>  </a:t>
            </a:r>
            <a:r>
              <a:rPr lang="en-US" sz="2800" b="1" dirty="0">
                <a:solidFill>
                  <a:srgbClr val="FF0000"/>
                </a:solidFill>
              </a:rPr>
              <a:t>H</a:t>
            </a:r>
            <a:r>
              <a:rPr lang="en-US" sz="2800" b="1" dirty="0"/>
              <a:t>uman </a:t>
            </a:r>
            <a:r>
              <a:rPr lang="en-US" sz="2800" b="1" dirty="0">
                <a:solidFill>
                  <a:srgbClr val="FF0000"/>
                </a:solidFill>
              </a:rPr>
              <a:t>I</a:t>
            </a:r>
            <a:r>
              <a:rPr lang="en-US" sz="2800" b="1" dirty="0">
                <a:solidFill>
                  <a:schemeClr val="tx1"/>
                </a:solidFill>
              </a:rPr>
              <a:t>mmunodeficiency </a:t>
            </a:r>
            <a:r>
              <a:rPr lang="en-US" sz="2800" b="1" dirty="0">
                <a:solidFill>
                  <a:srgbClr val="FF0000"/>
                </a:solidFill>
              </a:rPr>
              <a:t>V</a:t>
            </a:r>
            <a:r>
              <a:rPr lang="en-US" sz="2800" b="1" dirty="0"/>
              <a:t>irus</a:t>
            </a:r>
          </a:p>
          <a:p>
            <a:r>
              <a:rPr lang="en-US" sz="2800" dirty="0">
                <a:solidFill>
                  <a:schemeClr val="tx1"/>
                </a:solidFill>
              </a:rPr>
              <a:t>                                   </a:t>
            </a:r>
            <a:r>
              <a:rPr lang="en-US" sz="5400" dirty="0" smtClean="0">
                <a:solidFill>
                  <a:srgbClr val="FF0000"/>
                </a:solidFill>
                <a:latin typeface="Baskerville Old Face" pitchFamily="18" charset="0"/>
              </a:rPr>
              <a:t>HIV</a:t>
            </a:r>
            <a:r>
              <a:rPr lang="en-US" sz="5400" dirty="0" smtClean="0">
                <a:solidFill>
                  <a:schemeClr val="tx1"/>
                </a:solidFill>
                <a:latin typeface="Baskerville Old Face" pitchFamily="18" charset="0"/>
              </a:rPr>
              <a:t>        </a:t>
            </a:r>
            <a:r>
              <a:rPr lang="en-US" sz="5400" dirty="0" smtClean="0">
                <a:latin typeface="Baskerville Old Face" pitchFamily="18" charset="0"/>
              </a:rPr>
              <a:t> </a:t>
            </a:r>
            <a:endParaRPr lang="ar-LY" sz="5400" dirty="0">
              <a:latin typeface="Baskerville Old Face" pitchFamily="18" charset="0"/>
            </a:endParaRPr>
          </a:p>
        </p:txBody>
      </p:sp>
      <p:sp>
        <p:nvSpPr>
          <p:cNvPr id="10" name="عنوان 9"/>
          <p:cNvSpPr>
            <a:spLocks noGrp="1"/>
          </p:cNvSpPr>
          <p:nvPr>
            <p:ph type="ctrTitle"/>
          </p:nvPr>
        </p:nvSpPr>
        <p:spPr>
          <a:xfrm>
            <a:off x="-864465" y="2689127"/>
            <a:ext cx="4174531" cy="1159800"/>
          </a:xfrm>
        </p:spPr>
        <p:txBody>
          <a:bodyPr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  </a:t>
            </a:r>
            <a:endParaRPr lang="ar-LY" sz="24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11" name="عنوان فرعي 10"/>
          <p:cNvSpPr>
            <a:spLocks noGrp="1"/>
          </p:cNvSpPr>
          <p:nvPr>
            <p:ph type="subTitle" idx="1"/>
          </p:nvPr>
        </p:nvSpPr>
        <p:spPr>
          <a:xfrm>
            <a:off x="164761" y="3269026"/>
            <a:ext cx="4094400" cy="1438775"/>
          </a:xfrm>
        </p:spPr>
        <p:txBody>
          <a:bodyPr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BY</a:t>
            </a: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Israa</a:t>
            </a: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Bojwari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2nd </a:t>
            </a: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 AMS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2151</a:t>
            </a:r>
            <a:endParaRPr lang="ar-LY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456" y="2119964"/>
            <a:ext cx="2544024" cy="229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037"/>
            <a:ext cx="8905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8502" y="2939711"/>
            <a:ext cx="5944368" cy="1850949"/>
          </a:xfrm>
        </p:spPr>
        <p:txBody>
          <a:bodyPr/>
          <a:lstStyle/>
          <a:p>
            <a:r>
              <a:rPr lang="en-US" sz="3200" dirty="0">
                <a:latin typeface="MV Boli" pitchFamily="2" charset="0"/>
                <a:cs typeface="MV Boli" pitchFamily="2" charset="0"/>
              </a:rPr>
              <a:t>Outline the diagnosis treatment &amp; prevention of HIV.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921" y="2201893"/>
            <a:ext cx="2201689" cy="204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70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4B30C32-294F-40D9-AA49-9B28C85A8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Laboratory Diagnosis</a:t>
            </a:r>
            <a:endParaRPr lang="x-none" sz="3600" dirty="0">
              <a:solidFill>
                <a:srgbClr val="FFC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C3F5F6AF-2E70-4E3C-AF7C-31D951CD5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542" y="1825321"/>
            <a:ext cx="7336711" cy="1937880"/>
          </a:xfrm>
        </p:spPr>
        <p:txBody>
          <a:bodyPr/>
          <a:lstStyle/>
          <a:p>
            <a:pPr marL="76200" indent="0">
              <a:buNone/>
            </a:pPr>
            <a:endParaRPr lang="en-US" sz="1600" dirty="0"/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Baskerville Old Face" pitchFamily="18" charset="0"/>
              </a:rPr>
              <a:t>E</a:t>
            </a:r>
            <a:r>
              <a:rPr lang="en-US" dirty="0" smtClean="0">
                <a:latin typeface="Baskerville Old Face" pitchFamily="18" charset="0"/>
              </a:rPr>
              <a:t>nzyme-linked </a:t>
            </a:r>
            <a:r>
              <a:rPr lang="en-US" dirty="0">
                <a:latin typeface="Baskerville Old Face" pitchFamily="18" charset="0"/>
              </a:rPr>
              <a:t>immunosorbent assay (ELISA) test.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Baskerville Old Face" pitchFamily="18" charset="0"/>
              </a:rPr>
              <a:t>Confirmatory assays - Western blot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Baskerville Old Face" pitchFamily="18" charset="0"/>
              </a:rPr>
              <a:t>A diagnosis of HIV infection can be made earlier by the detection of HIV antigen, pro-DNA, and RNA.</a:t>
            </a:r>
            <a:endParaRPr lang="x-none" dirty="0">
              <a:latin typeface="Baskerville Old Face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F8869A60-C286-4616-A171-49781E7920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328127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012B35EF-3E30-4A27-A3F1-D4DFB5A86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208" y="402514"/>
            <a:ext cx="5934480" cy="766200"/>
          </a:xfrm>
        </p:spPr>
        <p:txBody>
          <a:bodyPr/>
          <a:lstStyle/>
          <a:p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Prevention</a:t>
            </a:r>
            <a:endParaRPr lang="x-none" sz="4000" dirty="0">
              <a:solidFill>
                <a:srgbClr val="FFC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777E36DA-72D1-43BC-A5D6-6C300C4F1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186" y="1491000"/>
            <a:ext cx="6749601" cy="3145500"/>
          </a:xfrm>
        </p:spPr>
        <p:txBody>
          <a:bodyPr/>
          <a:lstStyle/>
          <a:p>
            <a:pPr marL="533400" indent="-457200">
              <a:buFont typeface="+mj-lt"/>
              <a:buAutoNum type="romanLcPeriod"/>
            </a:pPr>
            <a:r>
              <a:rPr lang="en-US" sz="2800" dirty="0">
                <a:latin typeface="Baskerville Old Face" pitchFamily="18" charset="0"/>
              </a:rPr>
              <a:t>Education </a:t>
            </a:r>
          </a:p>
          <a:p>
            <a:pPr marL="533400" indent="-457200">
              <a:buFont typeface="+mj-lt"/>
              <a:buAutoNum type="romanLcPeriod"/>
            </a:pPr>
            <a:r>
              <a:rPr lang="en-US" sz="2800" dirty="0">
                <a:latin typeface="Baskerville Old Face" pitchFamily="18" charset="0"/>
              </a:rPr>
              <a:t>S</a:t>
            </a:r>
            <a:r>
              <a:rPr lang="en-US" sz="2800" dirty="0" smtClean="0">
                <a:latin typeface="Baskerville Old Face" pitchFamily="18" charset="0"/>
              </a:rPr>
              <a:t>afe </a:t>
            </a:r>
            <a:r>
              <a:rPr lang="en-US" sz="2800" dirty="0">
                <a:latin typeface="Baskerville Old Face" pitchFamily="18" charset="0"/>
              </a:rPr>
              <a:t>sex </a:t>
            </a:r>
          </a:p>
          <a:p>
            <a:pPr marL="533400" indent="-457200">
              <a:buFont typeface="+mj-lt"/>
              <a:buAutoNum type="romanLcPeriod"/>
            </a:pPr>
            <a:r>
              <a:rPr lang="en-US" sz="2800" dirty="0">
                <a:latin typeface="Baskerville Old Face" pitchFamily="18" charset="0"/>
              </a:rPr>
              <a:t>Blood/organ screening </a:t>
            </a:r>
          </a:p>
          <a:p>
            <a:pPr marL="533400" indent="-457200">
              <a:buFont typeface="+mj-lt"/>
              <a:buAutoNum type="romanLcPeriod"/>
            </a:pPr>
            <a:r>
              <a:rPr lang="en-US" sz="2800" b="1" dirty="0">
                <a:solidFill>
                  <a:srgbClr val="FFC000"/>
                </a:solidFill>
                <a:latin typeface="Baskerville Old Face" pitchFamily="18" charset="0"/>
              </a:rPr>
              <a:t>Infection</a:t>
            </a:r>
            <a:r>
              <a:rPr lang="en-US" sz="2800" dirty="0">
                <a:solidFill>
                  <a:srgbClr val="FFC000"/>
                </a:solidFill>
                <a:latin typeface="Baskerville Old Face" pitchFamily="18" charset="0"/>
              </a:rPr>
              <a:t> </a:t>
            </a:r>
            <a:r>
              <a:rPr lang="en-US" sz="2800" b="1" dirty="0">
                <a:solidFill>
                  <a:srgbClr val="FFC000"/>
                </a:solidFill>
                <a:latin typeface="Baskerville Old Face" pitchFamily="18" charset="0"/>
              </a:rPr>
              <a:t>control</a:t>
            </a:r>
            <a:r>
              <a:rPr lang="en-US" sz="2800" dirty="0">
                <a:latin typeface="Baskerville Old Face" pitchFamily="18" charset="0"/>
              </a:rPr>
              <a:t> </a:t>
            </a:r>
            <a:r>
              <a:rPr lang="en-US" dirty="0">
                <a:latin typeface="Baskerville Old Face" pitchFamily="18" charset="0"/>
              </a:rPr>
              <a:t>/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No vaccine is available</a:t>
            </a:r>
            <a:r>
              <a:rPr lang="en-US" dirty="0">
                <a:latin typeface="Baskerville Old Face" pitchFamily="18" charset="0"/>
              </a:rPr>
              <a:t> </a:t>
            </a:r>
            <a:endParaRPr lang="en-US" dirty="0" smtClean="0">
              <a:latin typeface="Baskerville Old Face" pitchFamily="18" charset="0"/>
            </a:endParaRPr>
          </a:p>
          <a:p>
            <a:pPr marL="76200" indent="0">
              <a:buNone/>
            </a:pPr>
            <a:r>
              <a:rPr lang="en-US" sz="2000" dirty="0" smtClean="0">
                <a:latin typeface="Baskerville Old Face" pitchFamily="18" charset="0"/>
              </a:rPr>
              <a:t>Prevention </a:t>
            </a:r>
            <a:r>
              <a:rPr lang="en-US" sz="2000" dirty="0">
                <a:latin typeface="Baskerville Old Face" pitchFamily="18" charset="0"/>
              </a:rPr>
              <a:t>consists of taking measures to avoid exposure to the virus </a:t>
            </a:r>
            <a:r>
              <a:rPr lang="en-US" sz="2000" dirty="0" smtClean="0">
                <a:latin typeface="Baskerville Old Face" pitchFamily="18" charset="0"/>
              </a:rPr>
              <a:t>(</a:t>
            </a:r>
            <a:r>
              <a:rPr lang="en-US" sz="2000" dirty="0">
                <a:latin typeface="Baskerville Old Face" pitchFamily="18" charset="0"/>
              </a:rPr>
              <a:t>e.g., using condoms, not sharing needles, and discarding donated blood that is contaminated with HIV)</a:t>
            </a:r>
            <a:endParaRPr lang="x-none" sz="2000" dirty="0">
              <a:latin typeface="Baskerville Old Face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5CC790AB-BB93-4A1D-8048-AF9574AC99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6002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2ED16CA-C04C-4F48-9B8C-BDAB6D6D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888" y="392575"/>
            <a:ext cx="5817788" cy="766200"/>
          </a:xfrm>
        </p:spPr>
        <p:txBody>
          <a:bodyPr/>
          <a:lstStyle/>
          <a:p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Treatment</a:t>
            </a:r>
            <a:endParaRPr lang="x-none" sz="4000" dirty="0">
              <a:solidFill>
                <a:srgbClr val="FFC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0A6B3DEE-2A14-4392-ABEB-05BB00E5E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74" y="1327350"/>
            <a:ext cx="7587341" cy="3145500"/>
          </a:xfrm>
        </p:spPr>
        <p:txBody>
          <a:bodyPr/>
          <a:lstStyle/>
          <a:p>
            <a:pPr marL="76200" indent="0">
              <a:buNone/>
            </a:pPr>
            <a:r>
              <a:rPr lang="en-US" sz="32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</a:t>
            </a:r>
            <a:r>
              <a:rPr lang="en-US" sz="3200" i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two specific goals of treatment </a:t>
            </a:r>
            <a:r>
              <a:rPr lang="en-US" sz="32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are :</a:t>
            </a:r>
            <a:endParaRPr lang="en-US" sz="3200" i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pPr marL="5334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Baskerville Old Face" pitchFamily="18" charset="0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o </a:t>
            </a:r>
            <a:r>
              <a:rPr lang="en-US" dirty="0">
                <a:solidFill>
                  <a:schemeClr val="tx1"/>
                </a:solidFill>
                <a:latin typeface="Baskerville Old Face" pitchFamily="18" charset="0"/>
              </a:rPr>
              <a:t>restore immunologic function by increasing the CD4 count, which reduces opportunistic infections and certain malignancies</a:t>
            </a:r>
          </a:p>
          <a:p>
            <a:pPr marL="5334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Baskerville Old Face" pitchFamily="18" charset="0"/>
              </a:rPr>
              <a:t>or reduce viral load, which reduces the chance of transmission to others.</a:t>
            </a:r>
            <a:endParaRPr lang="x-none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BCF77777-F736-4471-A7DD-102E09190D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552" y="846656"/>
            <a:ext cx="999748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6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24F32FB3-648F-4146-A352-0C4C5F04ED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graphicFrame>
        <p:nvGraphicFramePr>
          <p:cNvPr id="4" name="جدول 4">
            <a:extLst>
              <a:ext uri="{FF2B5EF4-FFF2-40B4-BE49-F238E27FC236}">
                <a16:creationId xmlns:a16="http://schemas.microsoft.com/office/drawing/2014/main" xmlns="" id="{72AE2933-F2EF-4107-B962-85032D5CC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213882"/>
              </p:ext>
            </p:extLst>
          </p:nvPr>
        </p:nvGraphicFramePr>
        <p:xfrm>
          <a:off x="1396037" y="2154725"/>
          <a:ext cx="6207070" cy="1981200"/>
        </p:xfrm>
        <a:graphic>
          <a:graphicData uri="http://schemas.openxmlformats.org/drawingml/2006/table">
            <a:tbl>
              <a:tblPr rtl="1" firstRow="1" firstCol="1" lastCol="1" bandRow="1">
                <a:tableStyleId>{284E427A-3D55-4303-BF80-6455036E1DE7}</a:tableStyleId>
              </a:tblPr>
              <a:tblGrid>
                <a:gridCol w="3139191">
                  <a:extLst>
                    <a:ext uri="{9D8B030D-6E8A-4147-A177-3AD203B41FA5}">
                      <a16:colId xmlns:a16="http://schemas.microsoft.com/office/drawing/2014/main" xmlns="" val="2711595114"/>
                    </a:ext>
                  </a:extLst>
                </a:gridCol>
                <a:gridCol w="3067879">
                  <a:extLst>
                    <a:ext uri="{9D8B030D-6E8A-4147-A177-3AD203B41FA5}">
                      <a16:colId xmlns:a16="http://schemas.microsoft.com/office/drawing/2014/main" xmlns="" val="363984964"/>
                    </a:ext>
                  </a:extLst>
                </a:gridCol>
              </a:tblGrid>
              <a:tr h="345125">
                <a:tc>
                  <a:txBody>
                    <a:bodyPr/>
                    <a:lstStyle/>
                    <a:p>
                      <a:pPr algn="ctr" rtl="1"/>
                      <a:r>
                        <a:rPr lang="en-US" sz="2800" u="none" strike="noStrike" cap="none" dirty="0">
                          <a:effectLst/>
                          <a:sym typeface="Arial"/>
                        </a:rPr>
                        <a:t>HIV</a:t>
                      </a:r>
                      <a:endParaRPr lang="x-none" sz="28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u="none" strike="noStrike" cap="none" dirty="0">
                          <a:effectLst/>
                          <a:sym typeface="Arial"/>
                        </a:rPr>
                        <a:t>AIDS</a:t>
                      </a:r>
                      <a:endParaRPr lang="x-none" sz="28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6234115"/>
                  </a:ext>
                </a:extLst>
              </a:tr>
              <a:tr h="570741">
                <a:tc>
                  <a:txBody>
                    <a:bodyPr/>
                    <a:lstStyle/>
                    <a:p>
                      <a:pPr algn="ctr" rtl="1"/>
                      <a:r>
                        <a:rPr lang="en-US" sz="1400" u="none" strike="noStrike" cap="none" dirty="0">
                          <a:effectLst/>
                          <a:sym typeface="Arial"/>
                        </a:rPr>
                        <a:t>Human Immunodeficiency Virus(HIV) is the causal factor (reason) for AIDS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u="none" strike="noStrike" cap="none" dirty="0">
                          <a:effectLst/>
                          <a:sym typeface="Arial"/>
                        </a:rPr>
                        <a:t>Acquired Immunodeficiency Syndrome (AIDS) is the disease.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4382187"/>
                  </a:ext>
                </a:extLst>
              </a:tr>
              <a:tr h="570741">
                <a:tc>
                  <a:txBody>
                    <a:bodyPr/>
                    <a:lstStyle/>
                    <a:p>
                      <a:pPr algn="ctr" rtl="1"/>
                      <a:r>
                        <a:rPr lang="en-US" sz="1400" u="none" strike="noStrike" cap="none" dirty="0">
                          <a:effectLst/>
                          <a:sym typeface="Arial"/>
                        </a:rPr>
                        <a:t>HIV is a virus and like other viruses, can spread from person to person.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u="none" strike="noStrike" cap="none" dirty="0">
                          <a:effectLst/>
                          <a:sym typeface="Arial"/>
                        </a:rPr>
                        <a:t>AIDS is a condition acquired only after the contraction of HIV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5935637"/>
                  </a:ext>
                </a:extLst>
              </a:tr>
            </a:tbl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887239" y="471291"/>
            <a:ext cx="722466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difference between </a:t>
            </a:r>
          </a:p>
          <a:p>
            <a:pPr algn="ctr"/>
            <a:r>
              <a:rPr lang="en-US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AIDS &amp; HIV </a:t>
            </a:r>
            <a:endParaRPr lang="ar-LY" sz="40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270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8137" y="3917351"/>
            <a:ext cx="4933975" cy="1159800"/>
          </a:xfrm>
        </p:spPr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>
                <a:latin typeface="MV Boli" pitchFamily="2" charset="0"/>
                <a:cs typeface="MV Boli" pitchFamily="2" charset="0"/>
              </a:rPr>
              <a:t>Define </a:t>
            </a:r>
            <a:r>
              <a:rPr lang="en-US" sz="3200" dirty="0">
                <a:latin typeface="MV Boli" pitchFamily="2" charset="0"/>
                <a:cs typeface="MV Boli" pitchFamily="2" charset="0"/>
              </a:rPr>
              <a:t>and outline the clinical features of AIDS</a:t>
            </a:r>
            <a:r>
              <a:rPr lang="en-US" sz="3200" dirty="0"/>
              <a:t>.</a:t>
            </a:r>
            <a:r>
              <a:rPr lang="ar-LY" sz="3200" dirty="0"/>
              <a:t/>
            </a:r>
            <a:br>
              <a:rPr lang="ar-LY" sz="3200" dirty="0"/>
            </a:br>
            <a:endParaRPr lang="ar-LY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0834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xmlns="" id="{0DC8F936-72F1-4E4C-BBF9-BFBA09E7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35" y="516048"/>
            <a:ext cx="5258400" cy="516048"/>
          </a:xfrm>
        </p:spPr>
        <p:txBody>
          <a:bodyPr/>
          <a:lstStyle/>
          <a:p>
            <a:r>
              <a:rPr lang="en-US" sz="2800" b="0" i="0" dirty="0">
                <a:solidFill>
                  <a:srgbClr val="C00000"/>
                </a:solidFill>
                <a:effectLst/>
                <a:latin typeface="MV Boli" pitchFamily="2" charset="0"/>
                <a:cs typeface="MV Boli" pitchFamily="2" charset="0"/>
              </a:rPr>
              <a:t>A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MV Boli" pitchFamily="2" charset="0"/>
                <a:cs typeface="MV Boli" pitchFamily="2" charset="0"/>
              </a:rPr>
              <a:t>cquired </a:t>
            </a:r>
            <a:r>
              <a:rPr lang="en-US" sz="2800" i="0" dirty="0">
                <a:solidFill>
                  <a:srgbClr val="C00000"/>
                </a:solidFill>
                <a:effectLst/>
                <a:latin typeface="MV Boli" pitchFamily="2" charset="0"/>
                <a:cs typeface="MV Boli" pitchFamily="2" charset="0"/>
              </a:rPr>
              <a:t>i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MV Boli" pitchFamily="2" charset="0"/>
                <a:cs typeface="MV Boli" pitchFamily="2" charset="0"/>
              </a:rPr>
              <a:t>mmuno</a:t>
            </a:r>
            <a:r>
              <a:rPr lang="en-US" sz="2800" i="0" dirty="0">
                <a:solidFill>
                  <a:srgbClr val="C00000"/>
                </a:solidFill>
                <a:effectLst/>
                <a:latin typeface="MV Boli" pitchFamily="2" charset="0"/>
                <a:cs typeface="MV Boli" pitchFamily="2" charset="0"/>
              </a:rPr>
              <a:t>d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MV Boli" pitchFamily="2" charset="0"/>
                <a:cs typeface="MV Boli" pitchFamily="2" charset="0"/>
              </a:rPr>
              <a:t>eficiency </a:t>
            </a:r>
            <a:r>
              <a:rPr lang="en-US" sz="2800" i="0" dirty="0">
                <a:solidFill>
                  <a:srgbClr val="C00000"/>
                </a:solidFill>
                <a:effectLst/>
                <a:latin typeface="MV Boli" pitchFamily="2" charset="0"/>
                <a:cs typeface="MV Boli" pitchFamily="2" charset="0"/>
              </a:rPr>
              <a:t>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MV Boli" pitchFamily="2" charset="0"/>
                <a:cs typeface="MV Boli" pitchFamily="2" charset="0"/>
              </a:rPr>
              <a:t>yndrome (</a:t>
            </a:r>
            <a:r>
              <a:rPr lang="en-US" sz="2800" i="0" dirty="0">
                <a:solidFill>
                  <a:srgbClr val="C00000"/>
                </a:solidFill>
                <a:effectLst/>
                <a:latin typeface="MV Boli" pitchFamily="2" charset="0"/>
                <a:cs typeface="MV Boli" pitchFamily="2" charset="0"/>
              </a:rPr>
              <a:t>AIDS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MV Boli" pitchFamily="2" charset="0"/>
                <a:cs typeface="MV Boli" pitchFamily="2" charset="0"/>
              </a:rPr>
              <a:t>)</a:t>
            </a:r>
            <a:endParaRPr lang="x-none" sz="28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50019F1D-00E0-4640-A339-6A5FB1D4B4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DB1BB812-448C-42AA-A475-F6BEB644F8DB}"/>
              </a:ext>
            </a:extLst>
          </p:cNvPr>
          <p:cNvSpPr txBox="1"/>
          <p:nvPr/>
        </p:nvSpPr>
        <p:spPr>
          <a:xfrm>
            <a:off x="472772" y="1617643"/>
            <a:ext cx="558399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  <a:latin typeface="Baskerville Old Face" pitchFamily="18" charset="0"/>
              </a:rPr>
              <a:t>AIDS</a:t>
            </a:r>
            <a:r>
              <a:rPr lang="en-US" sz="2400" dirty="0">
                <a:latin typeface="Baskerville Old Face" pitchFamily="18" charset="0"/>
              </a:rPr>
              <a:t> is a disease caused by the retrovirus human immunodeficiency virus (HIV) and is characterized by profound immunosuppression that leads to opportunistic</a:t>
            </a:r>
            <a:endParaRPr lang="x-none" sz="2400" dirty="0">
              <a:latin typeface="Baskerville Old Face" pitchFamily="18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FDD58A9A-AEDF-41E4-BA58-4A6C506B8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15" y="1865015"/>
            <a:ext cx="3010707" cy="193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xmlns="" id="{A3852D9E-2732-459C-AA89-75C8B1204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C</a:t>
            </a:r>
            <a:r>
              <a:rPr lang="en-US" sz="4000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linical </a:t>
            </a:r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features</a:t>
            </a:r>
            <a:endParaRPr lang="x-none" sz="4000" dirty="0">
              <a:solidFill>
                <a:srgbClr val="FFC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عنصر نائب للنص 5">
            <a:extLst>
              <a:ext uri="{FF2B5EF4-FFF2-40B4-BE49-F238E27FC236}">
                <a16:creationId xmlns:a16="http://schemas.microsoft.com/office/drawing/2014/main" xmlns="" id="{CD00718E-51C0-45C5-A02B-BD5FEBFEE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650" y="1491000"/>
            <a:ext cx="7395446" cy="3145500"/>
          </a:xfrm>
        </p:spPr>
        <p:txBody>
          <a:bodyPr/>
          <a:lstStyle/>
          <a:p>
            <a:pPr marL="76200" indent="0">
              <a:lnSpc>
                <a:spcPct val="150000"/>
              </a:lnSpc>
              <a:buNone/>
            </a:pPr>
            <a:r>
              <a:rPr lang="en-US" b="1" i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</a:t>
            </a:r>
            <a:r>
              <a:rPr lang="en-US" b="1" i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typical adult patient with AIDS presents: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Fever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W</a:t>
            </a:r>
            <a:r>
              <a:rPr lang="en-US" sz="2000" dirty="0" smtClean="0">
                <a:latin typeface="Baskerville Old Face" pitchFamily="18" charset="0"/>
              </a:rPr>
              <a:t>eight </a:t>
            </a:r>
            <a:r>
              <a:rPr lang="en-US" sz="2000" dirty="0">
                <a:latin typeface="Baskerville Old Face" pitchFamily="18" charset="0"/>
              </a:rPr>
              <a:t>loss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Diarrhea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G</a:t>
            </a:r>
            <a:r>
              <a:rPr lang="en-US" sz="2000" dirty="0" smtClean="0">
                <a:latin typeface="Baskerville Old Face" pitchFamily="18" charset="0"/>
              </a:rPr>
              <a:t>eneralized </a:t>
            </a:r>
            <a:r>
              <a:rPr lang="en-US" sz="2000" dirty="0">
                <a:latin typeface="Baskerville Old Face" pitchFamily="18" charset="0"/>
              </a:rPr>
              <a:t>lymphadenopathy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M</a:t>
            </a:r>
            <a:r>
              <a:rPr lang="en-US" sz="2000" dirty="0" smtClean="0">
                <a:latin typeface="Baskerville Old Face" pitchFamily="18" charset="0"/>
              </a:rPr>
              <a:t>ultiple </a:t>
            </a:r>
            <a:r>
              <a:rPr lang="en-US" sz="2000" dirty="0">
                <a:latin typeface="Baskerville Old Face" pitchFamily="18" charset="0"/>
              </a:rPr>
              <a:t>opportunistic infections, neurologic disease, </a:t>
            </a:r>
            <a:r>
              <a:rPr lang="en-US" sz="2000" dirty="0" smtClean="0">
                <a:latin typeface="Baskerville Old Face" pitchFamily="18" charset="0"/>
              </a:rPr>
              <a:t>and </a:t>
            </a:r>
            <a:r>
              <a:rPr lang="en-US" sz="2000" dirty="0">
                <a:latin typeface="Baskerville Old Face" pitchFamily="18" charset="0"/>
              </a:rPr>
              <a:t>in many cases, secondary neoplasms.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Baskerville Old Face" pitchFamily="18" charset="0"/>
              </a:rPr>
              <a:t>Patients with AIDS have a high incidence of certain tumors, notably Kaposi sarcoma, B cell lymphoma, cervical cancer in women, and anal cancer in men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8876D34B-94A6-40CB-AA12-3A3FD807B0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3029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i="0" dirty="0">
                <a:solidFill>
                  <a:srgbClr val="FFC000"/>
                </a:solidFill>
                <a:effectLst/>
                <a:latin typeface="MV Boli" pitchFamily="2" charset="0"/>
                <a:cs typeface="MV Boli" pitchFamily="2" charset="0"/>
              </a:rPr>
              <a:t>References</a:t>
            </a:r>
            <a:endParaRPr lang="ar-LY" sz="4000" dirty="0">
              <a:solidFill>
                <a:srgbClr val="FFC000"/>
              </a:solidFill>
              <a:latin typeface="MV Boli" pitchFamily="2" charset="0"/>
            </a:endParaRPr>
          </a:p>
        </p:txBody>
      </p:sp>
      <p:pic>
        <p:nvPicPr>
          <p:cNvPr id="5" name="عنصر نائب للمحتوى 24" descr="depositphotos_85721672-stock-illustration-tired-employ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135" y="1729212"/>
            <a:ext cx="3521597" cy="2729499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A132F690-2B95-44D0-BC6F-A8E84C364DE9}"/>
              </a:ext>
            </a:extLst>
          </p:cNvPr>
          <p:cNvSpPr txBox="1"/>
          <p:nvPr/>
        </p:nvSpPr>
        <p:spPr>
          <a:xfrm>
            <a:off x="708163" y="1833086"/>
            <a:ext cx="457696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i="1" dirty="0"/>
              <a:t>Levinson,(2012), Review of Medical Microbiology and immunology, (12th Ed.), Mc-Graw Hill.</a:t>
            </a:r>
          </a:p>
          <a:p>
            <a:pPr marL="342900" indent="-342900">
              <a:buFont typeface="+mj-lt"/>
              <a:buAutoNum type="arabicPeriod"/>
            </a:pPr>
            <a:endParaRPr lang="en-US" i="1" dirty="0"/>
          </a:p>
          <a:p>
            <a:pPr marL="342900" indent="-342900">
              <a:buFont typeface="+mj-lt"/>
              <a:buAutoNum type="arabicPeriod"/>
            </a:pPr>
            <a:endParaRPr lang="en-US" i="1" dirty="0"/>
          </a:p>
          <a:p>
            <a:endParaRPr lang="en-US" i="1" dirty="0"/>
          </a:p>
          <a:p>
            <a:r>
              <a:rPr lang="en-US" i="1" dirty="0"/>
              <a:t>2</a:t>
            </a:r>
            <a:r>
              <a:rPr lang="en-US" i="1" dirty="0" smtClean="0"/>
              <a:t>.  </a:t>
            </a:r>
            <a:r>
              <a:rPr lang="en-US" i="1" dirty="0"/>
              <a:t>Kumar, Abbas, Fausto, Aster, (2010), Robbins and </a:t>
            </a:r>
            <a:r>
              <a:rPr lang="en-US" i="1" dirty="0" err="1"/>
              <a:t>Cotran</a:t>
            </a:r>
            <a:r>
              <a:rPr lang="en-US" i="1" dirty="0"/>
              <a:t> Pathologic basis of disease, (8th Ed.), Saunders Elsevier.</a:t>
            </a:r>
          </a:p>
        </p:txBody>
      </p:sp>
    </p:spTree>
    <p:extLst>
      <p:ext uri="{BB962C8B-B14F-4D97-AF65-F5344CB8AC3E}">
        <p14:creationId xmlns:p14="http://schemas.microsoft.com/office/powerpoint/2010/main" val="60911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75385" y="2136808"/>
            <a:ext cx="331109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Thank </a:t>
            </a:r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you…</a:t>
            </a:r>
            <a:endParaRPr lang="ar-LY" sz="4000" dirty="0">
              <a:solidFill>
                <a:srgbClr val="FFC000"/>
              </a:solidFill>
              <a:latin typeface="MV Boli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740" y="2652666"/>
            <a:ext cx="1716575" cy="161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41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06868" y="147242"/>
            <a:ext cx="5492400" cy="766200"/>
          </a:xfrm>
        </p:spPr>
        <p:txBody>
          <a:bodyPr/>
          <a:lstStyle/>
          <a:p>
            <a:pPr lvl="0"/>
            <a:r>
              <a:rPr lang="en-US" sz="4000" dirty="0">
                <a:latin typeface="MV Boli" pitchFamily="2" charset="0"/>
                <a:cs typeface="MV Boli" pitchFamily="2" charset="0"/>
              </a:rPr>
              <a:t/>
            </a:r>
            <a:br>
              <a:rPr lang="en-US" sz="4000" dirty="0">
                <a:latin typeface="MV Boli" pitchFamily="2" charset="0"/>
                <a:cs typeface="MV Boli" pitchFamily="2" charset="0"/>
              </a:rPr>
            </a:br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O</a:t>
            </a:r>
            <a:r>
              <a:rPr lang="en-US" sz="4000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bjectives</a:t>
            </a:r>
            <a:r>
              <a:rPr lang="en-US" sz="40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: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idx="1"/>
          </p:nvPr>
        </p:nvSpPr>
        <p:spPr>
          <a:xfrm>
            <a:off x="110890" y="1336145"/>
            <a:ext cx="6132600" cy="589372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15" name="مستطيل 14"/>
          <p:cNvSpPr/>
          <p:nvPr/>
        </p:nvSpPr>
        <p:spPr>
          <a:xfrm>
            <a:off x="217979" y="1547185"/>
            <a:ext cx="867252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Define HIV and its basic properties.</a:t>
            </a:r>
            <a:endParaRPr lang="en-US" sz="2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Outline the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diagnosis, treatment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&amp; prevention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HIV</a:t>
            </a:r>
            <a:r>
              <a:rPr lang="ar-LY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Differentiate between HIV &amp; AIDS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Define and outline the clinical features of AIDS.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400" dirty="0"/>
          </a:p>
          <a:p>
            <a:endParaRPr lang="en-US" sz="2400" dirty="0"/>
          </a:p>
          <a:p>
            <a:pPr marL="457200" indent="-457200">
              <a:buAutoNum type="arabicParenBoth"/>
            </a:pP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316871" y="3365440"/>
            <a:ext cx="6346478" cy="11598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Human Immunodeficiency Virus</a:t>
            </a:r>
            <a:endParaRPr lang="ar-LY" sz="3600" dirty="0">
              <a:solidFill>
                <a:srgbClr val="FFC000"/>
              </a:solidFill>
              <a:latin typeface="MV Boli" pitchFamily="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197" y="2490191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447" y="373582"/>
            <a:ext cx="5745551" cy="766200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Human Immunodeficiency Virus </a:t>
            </a:r>
            <a:endParaRPr lang="ar-SA" sz="3200" dirty="0">
              <a:solidFill>
                <a:srgbClr val="FFC000"/>
              </a:solidFill>
              <a:latin typeface="MV Boli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477059" y="1399014"/>
            <a:ext cx="7562418" cy="2055854"/>
          </a:xfrm>
        </p:spPr>
        <p:txBody>
          <a:bodyPr/>
          <a:lstStyle/>
          <a:p>
            <a:r>
              <a:rPr lang="en-US" sz="2800" dirty="0">
                <a:latin typeface="Baskerville Old Face" pitchFamily="18" charset="0"/>
              </a:rPr>
              <a:t>Acquired Immunodeficiency first described in 1981, HIV-1 isolated in 1984, and </a:t>
            </a:r>
            <a:r>
              <a:rPr lang="en-US" sz="2800" dirty="0" smtClean="0">
                <a:latin typeface="Baskerville Old Face" pitchFamily="18" charset="0"/>
              </a:rPr>
              <a:t>HIV-2 </a:t>
            </a:r>
            <a:r>
              <a:rPr lang="en-US" sz="2800" dirty="0">
                <a:latin typeface="Baskerville Old Face" pitchFamily="18" charset="0"/>
              </a:rPr>
              <a:t>in 1986 Belong to the lentivirus subfamily of the </a:t>
            </a:r>
            <a:r>
              <a:rPr lang="en-US" sz="2800" dirty="0" err="1" smtClean="0">
                <a:latin typeface="Baskerville Old Face" pitchFamily="18" charset="0"/>
              </a:rPr>
              <a:t>retroviridae</a:t>
            </a:r>
            <a:endParaRPr lang="ar-SA" sz="2800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95469" y="3536349"/>
            <a:ext cx="5368704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Human immunodeficiency virus (HIV) is the cause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acquired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immunodeficiency syndrome (AIDS).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Bell MT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Both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HIV-1 and HIV-2 cause  AIDS,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Bell MT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HIV-1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is found worldwide,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Bell MT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HIV-2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is found primarily in West Africa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Bell MT" pitchFamily="18" charset="0"/>
              </a:rPr>
              <a:t>.</a:t>
            </a:r>
            <a:endParaRPr lang="x-none" sz="1600" dirty="0">
              <a:solidFill>
                <a:schemeClr val="accent1">
                  <a:lumMod val="50000"/>
                </a:schemeClr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0775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xmlns="" id="{825D802F-1DB0-4D43-A019-CD691A024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30" y="410682"/>
            <a:ext cx="5492400" cy="766200"/>
          </a:xfrm>
        </p:spPr>
        <p:txBody>
          <a:bodyPr/>
          <a:lstStyle/>
          <a:p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Signs </a:t>
            </a:r>
            <a:r>
              <a:rPr lang="en-US" sz="2800" dirty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and symptoms of HIV</a:t>
            </a:r>
            <a:endParaRPr lang="x-none" sz="2800" dirty="0">
              <a:solidFill>
                <a:srgbClr val="FFC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BA70B26E-3E2B-4D33-9855-CA6611520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056" y="3069090"/>
            <a:ext cx="6132600" cy="1276701"/>
          </a:xfrm>
        </p:spPr>
        <p:txBody>
          <a:bodyPr/>
          <a:lstStyle/>
          <a:p>
            <a:r>
              <a:rPr lang="en-US" altLang="ar-EG" sz="2400" dirty="0" smtClean="0">
                <a:solidFill>
                  <a:srgbClr val="7B9899"/>
                </a:solidFill>
                <a:latin typeface="Britannic Bold" pitchFamily="34" charset="0"/>
              </a:rPr>
              <a:t>Stage </a:t>
            </a:r>
            <a:r>
              <a:rPr lang="en-US" altLang="ar-EG" sz="2400" dirty="0">
                <a:solidFill>
                  <a:srgbClr val="7B9899"/>
                </a:solidFill>
                <a:latin typeface="Britannic Bold" pitchFamily="34" charset="0"/>
              </a:rPr>
              <a:t>1 – Primary:</a:t>
            </a:r>
          </a:p>
          <a:p>
            <a:pPr marL="76200" indent="0">
              <a:buNone/>
            </a:pPr>
            <a:r>
              <a:rPr lang="en-US" altLang="ar-EG" sz="1800" dirty="0" smtClean="0"/>
              <a:t>Short, flu-like </a:t>
            </a:r>
            <a:r>
              <a:rPr lang="en-US" altLang="ar-EG" sz="1800" dirty="0"/>
              <a:t>illness </a:t>
            </a:r>
            <a:r>
              <a:rPr lang="en-US" altLang="ar-EG" sz="1800" dirty="0" smtClean="0"/>
              <a:t> </a:t>
            </a:r>
          </a:p>
          <a:p>
            <a:pPr marL="76200" indent="0">
              <a:buNone/>
            </a:pPr>
            <a:r>
              <a:rPr lang="en-US" altLang="ar-EG" sz="1800" dirty="0" smtClean="0"/>
              <a:t>occurs </a:t>
            </a:r>
            <a:r>
              <a:rPr lang="en-US" altLang="ar-EG" sz="1800" dirty="0"/>
              <a:t>one to six weeks after </a:t>
            </a:r>
            <a:r>
              <a:rPr lang="en-US" altLang="ar-EG" sz="1800" dirty="0" smtClean="0"/>
              <a:t>infection</a:t>
            </a:r>
            <a:endParaRPr lang="en-US" altLang="ar-EG" sz="1800" dirty="0"/>
          </a:p>
          <a:p>
            <a:pPr marL="76200" indent="0">
              <a:buNone/>
            </a:pPr>
            <a:r>
              <a:rPr lang="en-US" altLang="ar-EG" sz="1800" dirty="0"/>
              <a:t>Mild </a:t>
            </a:r>
            <a:r>
              <a:rPr lang="en-US" altLang="ar-EG" sz="1800" dirty="0" smtClean="0"/>
              <a:t>symptoms </a:t>
            </a:r>
            <a:r>
              <a:rPr lang="en-US" altLang="ar-EG" sz="1600" dirty="0" smtClean="0"/>
              <a:t>:</a:t>
            </a:r>
            <a:endParaRPr lang="en-US" altLang="ar-EG" sz="1600" dirty="0"/>
          </a:p>
          <a:p>
            <a:pPr marL="533400" indent="-457200">
              <a:buFont typeface="+mj-lt"/>
              <a:buAutoNum type="romanUcPeriod"/>
            </a:pPr>
            <a:r>
              <a:rPr lang="en-US" sz="1600" dirty="0" smtClean="0">
                <a:solidFill>
                  <a:srgbClr val="EAB200"/>
                </a:solidFill>
              </a:rPr>
              <a:t> </a:t>
            </a:r>
            <a:r>
              <a:rPr lang="en-US" sz="1800" dirty="0" smtClean="0">
                <a:solidFill>
                  <a:srgbClr val="EAB200"/>
                </a:solidFill>
              </a:rPr>
              <a:t>Fever</a:t>
            </a:r>
            <a:endParaRPr lang="en-US" sz="1800" dirty="0">
              <a:solidFill>
                <a:srgbClr val="EAB200"/>
              </a:solidFill>
            </a:endParaRPr>
          </a:p>
          <a:p>
            <a:pPr marL="533400" indent="-457200">
              <a:buFont typeface="+mj-lt"/>
              <a:buAutoNum type="romanUcPeriod"/>
            </a:pPr>
            <a:r>
              <a:rPr lang="en-US" sz="1800" dirty="0">
                <a:solidFill>
                  <a:srgbClr val="EAB200"/>
                </a:solidFill>
              </a:rPr>
              <a:t> </a:t>
            </a:r>
            <a:r>
              <a:rPr lang="en-US" sz="1800" dirty="0" smtClean="0">
                <a:solidFill>
                  <a:srgbClr val="EAB200"/>
                </a:solidFill>
              </a:rPr>
              <a:t>Headache</a:t>
            </a:r>
            <a:endParaRPr lang="en-US" sz="1800" dirty="0">
              <a:solidFill>
                <a:srgbClr val="EAB200"/>
              </a:solidFill>
            </a:endParaRPr>
          </a:p>
          <a:p>
            <a:pPr marL="533400" indent="-457200">
              <a:buFont typeface="+mj-lt"/>
              <a:buAutoNum type="romanUcPeriod"/>
            </a:pPr>
            <a:r>
              <a:rPr lang="en-US" sz="1800" dirty="0">
                <a:solidFill>
                  <a:srgbClr val="EAB200"/>
                </a:solidFill>
              </a:rPr>
              <a:t> </a:t>
            </a:r>
            <a:r>
              <a:rPr lang="en-US" sz="1800" dirty="0" smtClean="0">
                <a:solidFill>
                  <a:srgbClr val="EAB200"/>
                </a:solidFill>
              </a:rPr>
              <a:t>Rash</a:t>
            </a:r>
            <a:r>
              <a:rPr lang="en-US" sz="1800" dirty="0">
                <a:solidFill>
                  <a:srgbClr val="EAB200"/>
                </a:solidFill>
              </a:rPr>
              <a:t> </a:t>
            </a:r>
          </a:p>
          <a:p>
            <a:pPr marL="533400" indent="-457200">
              <a:buFont typeface="+mj-lt"/>
              <a:buAutoNum type="romanUcPeriod"/>
            </a:pPr>
            <a:r>
              <a:rPr lang="en-US" sz="1600" dirty="0">
                <a:solidFill>
                  <a:srgbClr val="EAB200"/>
                </a:solidFill>
              </a:rPr>
              <a:t> </a:t>
            </a:r>
            <a:r>
              <a:rPr lang="en-US" sz="1800" dirty="0" smtClean="0">
                <a:solidFill>
                  <a:srgbClr val="EAB200"/>
                </a:solidFill>
              </a:rPr>
              <a:t>Swollen </a:t>
            </a:r>
            <a:r>
              <a:rPr lang="en-US" sz="1800" dirty="0">
                <a:solidFill>
                  <a:srgbClr val="EAB200"/>
                </a:solidFill>
              </a:rPr>
              <a:t>lymph nodes</a:t>
            </a:r>
          </a:p>
          <a:p>
            <a:pPr marL="533400" indent="-457200">
              <a:buFont typeface="+mj-lt"/>
              <a:buAutoNum type="romanUcPeriod"/>
            </a:pPr>
            <a:r>
              <a:rPr lang="en-US" sz="1800" dirty="0">
                <a:solidFill>
                  <a:srgbClr val="EAB200"/>
                </a:solidFill>
              </a:rPr>
              <a:t> </a:t>
            </a:r>
            <a:r>
              <a:rPr lang="en-US" sz="1800" dirty="0" smtClean="0">
                <a:solidFill>
                  <a:srgbClr val="EAB200"/>
                </a:solidFill>
              </a:rPr>
              <a:t>Weight loss</a:t>
            </a:r>
            <a:endParaRPr lang="en-US" sz="1800" dirty="0">
              <a:solidFill>
                <a:srgbClr val="EAB200"/>
              </a:solidFill>
            </a:endParaRPr>
          </a:p>
          <a:p>
            <a:pPr marL="533400" indent="-457200">
              <a:buFont typeface="+mj-lt"/>
              <a:buAutoNum type="romanUcPeriod"/>
            </a:pPr>
            <a:r>
              <a:rPr lang="en-US" sz="1800" dirty="0">
                <a:solidFill>
                  <a:srgbClr val="EAB200"/>
                </a:solidFill>
              </a:rPr>
              <a:t> </a:t>
            </a:r>
            <a:r>
              <a:rPr lang="en-US" sz="1800" dirty="0" smtClean="0">
                <a:solidFill>
                  <a:srgbClr val="EAB200"/>
                </a:solidFill>
              </a:rPr>
              <a:t>Diarrhea</a:t>
            </a:r>
            <a:r>
              <a:rPr lang="en-US" sz="1800" dirty="0" smtClean="0">
                <a:solidFill>
                  <a:srgbClr val="EAB200"/>
                </a:solidFill>
              </a:rPr>
              <a:t> </a:t>
            </a:r>
            <a:r>
              <a:rPr lang="en-US" sz="1800" dirty="0">
                <a:solidFill>
                  <a:srgbClr val="EAB200"/>
                </a:solidFill>
              </a:rPr>
              <a:t>and cough </a:t>
            </a:r>
          </a:p>
          <a:p>
            <a:pPr marL="533400" indent="-457200">
              <a:buFont typeface="+mj-lt"/>
              <a:buAutoNum type="arabicPeriod"/>
            </a:pPr>
            <a:endParaRPr lang="en-US" altLang="ar-EG" sz="2400" dirty="0"/>
          </a:p>
          <a:p>
            <a:endParaRPr lang="ar-LY" sz="2400" dirty="0"/>
          </a:p>
          <a:p>
            <a:endParaRPr lang="x-none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1F1245B9-8C84-4E78-B121-BD2A79FF217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C19B6D01-9953-466A-A886-F22ED4801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273" y="1339843"/>
            <a:ext cx="3413157" cy="3313638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850239" y="1258382"/>
            <a:ext cx="210363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76200"/>
            <a:r>
              <a:rPr lang="en-US" altLang="ar-EG" b="1" dirty="0"/>
              <a:t>Infected person </a:t>
            </a:r>
            <a:r>
              <a:rPr lang="en-US" altLang="ar-EG" b="1" dirty="0" smtClean="0"/>
              <a:t>can</a:t>
            </a:r>
          </a:p>
          <a:p>
            <a:pPr marL="76200"/>
            <a:r>
              <a:rPr lang="en-US" altLang="ar-EG" b="1" dirty="0" smtClean="0"/>
              <a:t> </a:t>
            </a:r>
            <a:r>
              <a:rPr lang="en-US" altLang="ar-EG" b="1" dirty="0"/>
              <a:t>infect other people</a:t>
            </a:r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275963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نص 5">
            <a:extLst>
              <a:ext uri="{FF2B5EF4-FFF2-40B4-BE49-F238E27FC236}">
                <a16:creationId xmlns:a16="http://schemas.microsoft.com/office/drawing/2014/main" xmlns="" id="{E8BE9432-A265-4C91-AA12-98B5AA9CD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6334" y="1710003"/>
            <a:ext cx="3378300" cy="27243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ar-EG" b="1" u="sng" dirty="0">
                <a:solidFill>
                  <a:srgbClr val="7B9899"/>
                </a:solidFill>
                <a:latin typeface="Britannic Bold" pitchFamily="34" charset="0"/>
              </a:rPr>
              <a:t>Stage 2 - Asymptomatic</a:t>
            </a:r>
            <a:endParaRPr lang="ar-LY" b="1" u="sng" dirty="0"/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400" dirty="0"/>
              <a:t>Lasts for an average of ten years </a:t>
            </a:r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400" dirty="0"/>
              <a:t>.This stage is free from symptoms</a:t>
            </a:r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400" dirty="0"/>
              <a:t>.There may be swollen glands</a:t>
            </a:r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400" dirty="0"/>
              <a:t>.The level of HIV in the blood drops to low levels </a:t>
            </a:r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400" dirty="0"/>
              <a:t>.HIV antibodies are detectable in the blood </a:t>
            </a:r>
            <a:endParaRPr lang="ar-LY" sz="1400" dirty="0"/>
          </a:p>
          <a:p>
            <a:pPr marL="101600" indent="0">
              <a:buNone/>
            </a:pPr>
            <a:endParaRPr lang="x-none" dirty="0"/>
          </a:p>
        </p:txBody>
      </p:sp>
      <p:sp>
        <p:nvSpPr>
          <p:cNvPr id="7" name="عنصر نائب للنص 6">
            <a:extLst>
              <a:ext uri="{FF2B5EF4-FFF2-40B4-BE49-F238E27FC236}">
                <a16:creationId xmlns:a16="http://schemas.microsoft.com/office/drawing/2014/main" xmlns="" id="{BF71A38E-F25A-40C0-B8D1-83FEDA465DB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256202" y="1691897"/>
            <a:ext cx="3378300" cy="27243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ar-EG" sz="2000" b="1" u="sng" dirty="0">
                <a:solidFill>
                  <a:srgbClr val="7B9899"/>
                </a:solidFill>
                <a:latin typeface="Britannic Bold" pitchFamily="34" charset="0"/>
              </a:rPr>
              <a:t>Stage 3 - Symptomatic</a:t>
            </a:r>
            <a:endParaRPr lang="ar-LY" sz="2000" b="1" u="sng" dirty="0"/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600" dirty="0"/>
              <a:t>The immune system deteriorates .</a:t>
            </a:r>
          </a:p>
          <a:p>
            <a:pPr marL="101600" indent="0" eaLnBrk="1" hangingPunct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ar-EG" sz="1600" dirty="0"/>
              <a:t>Opportunistic infections and cancers start to appear .</a:t>
            </a:r>
            <a:endParaRPr lang="ar-LY" sz="1600" dirty="0"/>
          </a:p>
          <a:p>
            <a:pPr marL="101600" indent="0">
              <a:buNone/>
            </a:pPr>
            <a:endParaRPr lang="x-none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C5EC1AFD-FBD2-4BA2-AE14-AB4EAAA454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sp>
        <p:nvSpPr>
          <p:cNvPr id="2" name="سهم إلى اليمين 1"/>
          <p:cNvSpPr/>
          <p:nvPr/>
        </p:nvSpPr>
        <p:spPr>
          <a:xfrm>
            <a:off x="3811509" y="2706986"/>
            <a:ext cx="1339913" cy="87818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195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FDF6091A-37DA-4219-9129-5D43508679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6E1D55CA-75D7-48DF-A1C1-3C558C622E26}"/>
              </a:ext>
            </a:extLst>
          </p:cNvPr>
          <p:cNvSpPr txBox="1"/>
          <p:nvPr/>
        </p:nvSpPr>
        <p:spPr>
          <a:xfrm>
            <a:off x="429966" y="1414531"/>
            <a:ext cx="4576968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ar-EG" sz="3600" u="sng" dirty="0">
                <a:solidFill>
                  <a:srgbClr val="7B9899"/>
                </a:solidFill>
                <a:latin typeface="Britannic Bold" pitchFamily="34" charset="0"/>
              </a:rPr>
              <a:t>Stage 4 - HIV </a:t>
            </a:r>
            <a:r>
              <a:rPr lang="en-US" altLang="ar-EG" sz="3600" u="sng" dirty="0">
                <a:solidFill>
                  <a:srgbClr val="7B9899"/>
                </a:solidFill>
                <a:latin typeface="Britannic Bold" pitchFamily="34" charset="0"/>
                <a:sym typeface="Wingdings 3" pitchFamily="18" charset="2"/>
              </a:rPr>
              <a:t></a:t>
            </a:r>
            <a:r>
              <a:rPr lang="en-US" altLang="ar-EG" sz="3600" u="sng" dirty="0">
                <a:solidFill>
                  <a:srgbClr val="7B9899"/>
                </a:solidFill>
                <a:latin typeface="Britannic Bold" pitchFamily="34" charset="0"/>
              </a:rPr>
              <a:t> AIDS</a:t>
            </a:r>
          </a:p>
          <a:p>
            <a:endParaRPr lang="en-US" altLang="ar-EG" sz="3200" dirty="0">
              <a:solidFill>
                <a:srgbClr val="7B9899"/>
              </a:solidFill>
              <a:latin typeface="Britannic Bold" pitchFamily="34" charset="0"/>
            </a:endParaRPr>
          </a:p>
          <a:p>
            <a:r>
              <a:rPr lang="en-US" altLang="ar-EG" sz="3200" dirty="0">
                <a:latin typeface="Baskerville Old Face" pitchFamily="18" charset="0"/>
              </a:rPr>
              <a:t>The immune system weakens too much as CD4 cells decrease in number.</a:t>
            </a:r>
          </a:p>
          <a:p>
            <a:endParaRPr lang="ar-LY" sz="14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B7C67A34-9AB5-4252-A29F-4B3B74FB1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439" y="760490"/>
            <a:ext cx="3539904" cy="356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446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E568FD6E-F2FF-4AB9-99B6-D50AF5D5D0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8B8ACFAD-E227-4D6A-9FC9-0D73E7D5C19C}"/>
              </a:ext>
            </a:extLst>
          </p:cNvPr>
          <p:cNvSpPr txBox="1"/>
          <p:nvPr/>
        </p:nvSpPr>
        <p:spPr>
          <a:xfrm>
            <a:off x="472380" y="2275017"/>
            <a:ext cx="4012924" cy="200054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NEW ROMANS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NEW ROMANS"/>
              </a:rPr>
              <a:t>exual </a:t>
            </a:r>
            <a:r>
              <a:rPr lang="en-US" dirty="0">
                <a:solidFill>
                  <a:schemeClr val="tx1"/>
                </a:solidFill>
                <a:latin typeface="NEW ROMANS"/>
              </a:rPr>
              <a:t>contact.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NEW ROMANS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NEW ROMANS"/>
              </a:rPr>
              <a:t>ransfer </a:t>
            </a:r>
            <a:r>
              <a:rPr lang="en-US" dirty="0">
                <a:solidFill>
                  <a:schemeClr val="tx1"/>
                </a:solidFill>
                <a:latin typeface="NEW ROMANS"/>
              </a:rPr>
              <a:t>of infected blood.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NEW ROMANS"/>
              </a:rPr>
              <a:t>Perinatal transmission from infected mother to neonate also occurs, either across the placenta, at birth, or via breast milk</a:t>
            </a:r>
            <a:r>
              <a:rPr lang="en-US" sz="1600" dirty="0">
                <a:solidFill>
                  <a:schemeClr val="tx1"/>
                </a:solidFill>
                <a:latin typeface="NEW ROMANS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x-none" sz="1600" dirty="0">
              <a:solidFill>
                <a:srgbClr val="FFC000"/>
              </a:solidFill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55040F4F-1666-49B7-BA85-B5544D1CE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185" y="733331"/>
            <a:ext cx="3786052" cy="1838419"/>
          </a:xfrm>
          <a:prstGeom prst="rect">
            <a:avLst/>
          </a:prstGeom>
        </p:spPr>
      </p:pic>
      <p:pic>
        <p:nvPicPr>
          <p:cNvPr id="1026" name="Picture 2" descr="Perinatal Transmission | ClinicalInfo">
            <a:extLst>
              <a:ext uri="{FF2B5EF4-FFF2-40B4-BE49-F238E27FC236}">
                <a16:creationId xmlns:a16="http://schemas.microsoft.com/office/drawing/2014/main" xmlns="" id="{03E469AA-52B9-43C8-982C-33E436BEB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39" y="2612497"/>
            <a:ext cx="3911098" cy="175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64562" y="914400"/>
            <a:ext cx="507739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Transmission and Epidemiology </a:t>
            </a:r>
            <a:endParaRPr lang="ar-LY" sz="32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15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6171"/>
            <a:ext cx="9143999" cy="372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05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8375</TotalTime>
  <Words>623</Words>
  <Application>Microsoft Office PowerPoint</Application>
  <PresentationFormat>عرض على الشاشة (9:16)‏</PresentationFormat>
  <Paragraphs>108</Paragraphs>
  <Slides>19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Salerio template</vt:lpstr>
      <vt:lpstr>   </vt:lpstr>
      <vt:lpstr> Objectives:</vt:lpstr>
      <vt:lpstr>Human Immunodeficiency Virus</vt:lpstr>
      <vt:lpstr>Human Immunodeficiency Virus </vt:lpstr>
      <vt:lpstr> Signs and symptoms of HIV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Outline the diagnosis treatment &amp; prevention of HIV.</vt:lpstr>
      <vt:lpstr>Laboratory Diagnosis</vt:lpstr>
      <vt:lpstr>Prevention</vt:lpstr>
      <vt:lpstr>Treatment</vt:lpstr>
      <vt:lpstr>عرض تقديمي في PowerPoint</vt:lpstr>
      <vt:lpstr> Define and outline the clinical features of AIDS. </vt:lpstr>
      <vt:lpstr>Acquired immunodeficiency syndrome (AIDS)</vt:lpstr>
      <vt:lpstr>Clinical features</vt:lpstr>
      <vt:lpstr>References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boushra buisir</dc:creator>
  <cp:lastModifiedBy>hp</cp:lastModifiedBy>
  <cp:revision>277</cp:revision>
  <dcterms:modified xsi:type="dcterms:W3CDTF">2022-05-16T09:34:25Z</dcterms:modified>
</cp:coreProperties>
</file>