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PT Serif"/>
      <p:regular r:id="rId13"/>
      <p:bold r:id="rId14"/>
      <p:italic r:id="rId15"/>
      <p:boldItalic r:id="rId16"/>
    </p:embeddedFont>
    <p:embeddedFont>
      <p:font typeface="Lora"/>
      <p:regular r:id="rId17"/>
      <p:bold r:id="rId18"/>
      <p:italic r:id="rId19"/>
      <p:boldItalic r:id="rId20"/>
    </p:embeddedFont>
    <p:embeddedFont>
      <p:font typeface="Allura"/>
      <p:regular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2" roundtripDataSignature="AMtx7mgWPaNCCN3pbNZ2173xuw7ARj6U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ora-boldItalic.fntdata"/><Relationship Id="rId11" Type="http://schemas.openxmlformats.org/officeDocument/2006/relationships/slide" Target="slides/slide6.xml"/><Relationship Id="rId22" Type="http://customschemas.google.com/relationships/presentationmetadata" Target="metadata"/><Relationship Id="rId10" Type="http://schemas.openxmlformats.org/officeDocument/2006/relationships/slide" Target="slides/slide5.xml"/><Relationship Id="rId21" Type="http://schemas.openxmlformats.org/officeDocument/2006/relationships/font" Target="fonts/Allura-regular.fntdata"/><Relationship Id="rId13" Type="http://schemas.openxmlformats.org/officeDocument/2006/relationships/font" Target="fonts/PTSerif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TSerif-italic.fntdata"/><Relationship Id="rId14" Type="http://schemas.openxmlformats.org/officeDocument/2006/relationships/font" Target="fonts/PTSerif-bold.fntdata"/><Relationship Id="rId17" Type="http://schemas.openxmlformats.org/officeDocument/2006/relationships/font" Target="fonts/Lora-regular.fntdata"/><Relationship Id="rId16" Type="http://schemas.openxmlformats.org/officeDocument/2006/relationships/font" Target="fonts/PTSerif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ora-italic.fntdata"/><Relationship Id="rId6" Type="http://schemas.openxmlformats.org/officeDocument/2006/relationships/slide" Target="slides/slide1.xml"/><Relationship Id="rId18" Type="http://schemas.openxmlformats.org/officeDocument/2006/relationships/font" Target="fonts/Lora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8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12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14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5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6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6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6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1427150" y="272675"/>
            <a:ext cx="7236300" cy="131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80">
                <a:latin typeface="Lora"/>
                <a:ea typeface="Lora"/>
                <a:cs typeface="Lora"/>
                <a:sym typeface="Lora"/>
              </a:rPr>
              <a:t>Libyan International Medical University</a:t>
            </a:r>
            <a:endParaRPr sz="2580"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8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Faculty of Business Administration </a:t>
            </a:r>
            <a:endParaRPr sz="268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55" name="Google Shape;5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427149" cy="1427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92600" y="0"/>
            <a:ext cx="1551400" cy="11061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/>
          <p:nvPr/>
        </p:nvSpPr>
        <p:spPr>
          <a:xfrm>
            <a:off x="0" y="4266300"/>
            <a:ext cx="28755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" sz="15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Name : Shatha wail Elwerfalli </a:t>
            </a:r>
            <a:endParaRPr b="0" i="0" sz="1500" u="none" cap="none" strike="noStrike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" sz="15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Number :3299</a:t>
            </a:r>
            <a:endParaRPr b="0" i="0" sz="1500" u="none" cap="none" strike="noStrike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" sz="15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Date : 4th / April / 2022</a:t>
            </a:r>
            <a:endParaRPr b="0" i="0" sz="1500" u="none" cap="none" strike="noStrike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58" name="Google Shape;58;p1"/>
          <p:cNvSpPr txBox="1"/>
          <p:nvPr/>
        </p:nvSpPr>
        <p:spPr>
          <a:xfrm>
            <a:off x="2367250" y="2454000"/>
            <a:ext cx="5540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en" sz="37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 Strategies</a:t>
            </a:r>
            <a:r>
              <a:rPr b="1" i="0" lang="en" sz="35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 </a:t>
            </a:r>
            <a:endParaRPr b="1" i="0" sz="3500" u="none" cap="none" strike="noStrike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3495100" y="210725"/>
            <a:ext cx="1933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FF0000"/>
                </a:solidFill>
                <a:latin typeface="Allura"/>
                <a:ea typeface="Allura"/>
                <a:cs typeface="Allura"/>
                <a:sym typeface="Allura"/>
              </a:rPr>
              <a:t>Table of content</a:t>
            </a:r>
            <a:endParaRPr b="0" i="0" sz="2700" u="none" cap="none" strike="noStrike">
              <a:solidFill>
                <a:srgbClr val="FF0000"/>
              </a:solidFill>
              <a:latin typeface="Allura"/>
              <a:ea typeface="Allura"/>
              <a:cs typeface="Allura"/>
              <a:sym typeface="Allura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644475" y="1400525"/>
            <a:ext cx="67176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064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T Serif"/>
              <a:buAutoNum type="arabicPeriod"/>
            </a:pPr>
            <a:r>
              <a:rPr b="0" i="0" lang="en" sz="28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 Strategy </a:t>
            </a:r>
            <a:endParaRPr b="0" i="0" sz="2800" u="none" cap="none" strike="noStrike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-4064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T Serif"/>
              <a:buAutoNum type="arabicPeriod"/>
            </a:pPr>
            <a:r>
              <a:rPr b="0" i="0" lang="en" sz="28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Types of Research Strategies </a:t>
            </a:r>
            <a:endParaRPr b="0" i="0" sz="3000" u="none" cap="none" strike="noStrike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-4064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T Serif"/>
              <a:buAutoNum type="arabicPeriod"/>
            </a:pPr>
            <a:r>
              <a:rPr b="0" i="0" lang="en" sz="28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Conclusion</a:t>
            </a:r>
            <a:endParaRPr b="0" i="0" sz="2800" u="none" cap="none" strike="noStrike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-4064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T Serif"/>
              <a:buAutoNum type="arabicPeriod"/>
            </a:pPr>
            <a:r>
              <a:rPr b="0" i="0" lang="en" sz="28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Reference </a:t>
            </a:r>
            <a:endParaRPr b="0" i="0" sz="2800" u="none" cap="none" strike="noStrike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8601425" y="4709700"/>
            <a:ext cx="54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"/>
          <p:cNvSpPr txBox="1"/>
          <p:nvPr/>
        </p:nvSpPr>
        <p:spPr>
          <a:xfrm>
            <a:off x="2639925" y="334625"/>
            <a:ext cx="3507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" sz="32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Research Strategy </a:t>
            </a:r>
            <a:endParaRPr b="0" i="0" sz="3600" u="none" cap="none" strike="noStrike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1" name="Google Shape;71;p3"/>
          <p:cNvSpPr txBox="1"/>
          <p:nvPr/>
        </p:nvSpPr>
        <p:spPr>
          <a:xfrm>
            <a:off x="644475" y="1288975"/>
            <a:ext cx="73125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en" sz="25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A step-by-step plan of action that gives direction to your thoughts and efforts, enabling you to conduct research systematically and on schedule to produce quality results and detailed reporting.</a:t>
            </a:r>
            <a:endParaRPr b="0" i="0" sz="2500" u="none" cap="none" strike="noStrike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2" name="Google Shape;72;p3"/>
          <p:cNvSpPr txBox="1"/>
          <p:nvPr/>
        </p:nvSpPr>
        <p:spPr>
          <a:xfrm>
            <a:off x="8610900" y="4743300"/>
            <a:ext cx="533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 txBox="1"/>
          <p:nvPr>
            <p:ph type="title"/>
          </p:nvPr>
        </p:nvSpPr>
        <p:spPr>
          <a:xfrm>
            <a:off x="2009675" y="358250"/>
            <a:ext cx="4819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6874"/>
              <a:buNone/>
            </a:pPr>
            <a:r>
              <a:rPr lang="en" sz="2911">
                <a:latin typeface="PT Serif"/>
                <a:ea typeface="PT Serif"/>
                <a:cs typeface="PT Serif"/>
                <a:sym typeface="PT Serif"/>
              </a:rPr>
              <a:t>Types of Research Strategies</a:t>
            </a:r>
            <a:r>
              <a:rPr lang="en"/>
              <a:t> </a:t>
            </a:r>
            <a:endParaRPr/>
          </a:p>
        </p:txBody>
      </p:sp>
      <p:sp>
        <p:nvSpPr>
          <p:cNvPr id="78" name="Google Shape;7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Char char="●"/>
            </a:pPr>
            <a:r>
              <a:rPr lang="en" sz="22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Case Study</a:t>
            </a:r>
            <a:endParaRPr sz="22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Char char="●"/>
            </a:pPr>
            <a:r>
              <a:rPr lang="en" sz="22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Interviews</a:t>
            </a:r>
            <a:endParaRPr sz="22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Char char="●"/>
            </a:pPr>
            <a:r>
              <a:rPr lang="en" sz="22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Survey</a:t>
            </a:r>
            <a:endParaRPr sz="22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Char char="●"/>
            </a:pPr>
            <a:r>
              <a:rPr lang="en" sz="22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Experiment </a:t>
            </a:r>
            <a:endParaRPr sz="22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Char char="●"/>
            </a:pPr>
            <a:r>
              <a:rPr lang="en" sz="22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Action Research</a:t>
            </a:r>
            <a:endParaRPr sz="22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PT Serif"/>
              <a:buChar char="●"/>
            </a:pPr>
            <a:r>
              <a:rPr lang="en" sz="22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Other </a:t>
            </a:r>
            <a:endParaRPr sz="22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79" name="Google Shape;79;p4"/>
          <p:cNvSpPr txBox="1"/>
          <p:nvPr/>
        </p:nvSpPr>
        <p:spPr>
          <a:xfrm>
            <a:off x="8725200" y="4808875"/>
            <a:ext cx="41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"/>
          <p:cNvSpPr txBox="1"/>
          <p:nvPr/>
        </p:nvSpPr>
        <p:spPr>
          <a:xfrm>
            <a:off x="470975" y="644475"/>
            <a:ext cx="713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5"/>
          <p:cNvSpPr txBox="1"/>
          <p:nvPr/>
        </p:nvSpPr>
        <p:spPr>
          <a:xfrm>
            <a:off x="3358775" y="136575"/>
            <a:ext cx="2020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Conclusion</a:t>
            </a:r>
            <a:r>
              <a:rPr b="0" i="0" lang="en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5"/>
          <p:cNvSpPr txBox="1"/>
          <p:nvPr/>
        </p:nvSpPr>
        <p:spPr>
          <a:xfrm>
            <a:off x="444750" y="1152625"/>
            <a:ext cx="82545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A Research Strategy introduces the main components of a research project such as the research topic area and focus, the research perspective,the research design, and the research methods and goals .</a:t>
            </a:r>
            <a:endParaRPr b="0" i="0" sz="2900" u="none" cap="none" strike="noStrike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87" name="Google Shape;87;p5"/>
          <p:cNvSpPr txBox="1"/>
          <p:nvPr/>
        </p:nvSpPr>
        <p:spPr>
          <a:xfrm>
            <a:off x="8675775" y="4808875"/>
            <a:ext cx="40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"/>
          <p:cNvSpPr txBox="1"/>
          <p:nvPr>
            <p:ph type="title"/>
          </p:nvPr>
        </p:nvSpPr>
        <p:spPr>
          <a:xfrm>
            <a:off x="3211900" y="221900"/>
            <a:ext cx="2551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9547"/>
              <a:buNone/>
            </a:pPr>
            <a:r>
              <a:rPr lang="en" sz="3911">
                <a:latin typeface="PT Serif"/>
                <a:ea typeface="PT Serif"/>
                <a:cs typeface="PT Serif"/>
                <a:sym typeface="PT Serif"/>
              </a:rPr>
              <a:t>Reference</a:t>
            </a:r>
            <a:r>
              <a:rPr lang="en"/>
              <a:t> </a:t>
            </a:r>
            <a:endParaRPr/>
          </a:p>
        </p:txBody>
      </p:sp>
      <p:sp>
        <p:nvSpPr>
          <p:cNvPr id="93" name="Google Shape;93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7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6 Research Strategy. Understanding different Research perspectives. (n.d.). Retrieved April 5, 2022.</a:t>
            </a:r>
            <a:endParaRPr sz="17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 sz="17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Jenny. (2019, June 21). Phase #2: Clearly define your Research Strategy. MacKenzie Corporation. Retrieved April 5, 2022.</a:t>
            </a:r>
            <a:endParaRPr sz="17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94" name="Google Shape;94;p6"/>
          <p:cNvSpPr txBox="1"/>
          <p:nvPr/>
        </p:nvSpPr>
        <p:spPr>
          <a:xfrm>
            <a:off x="8613825" y="4821250"/>
            <a:ext cx="47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"/>
          <p:cNvSpPr txBox="1"/>
          <p:nvPr/>
        </p:nvSpPr>
        <p:spPr>
          <a:xfrm>
            <a:off x="3210050" y="1350950"/>
            <a:ext cx="25533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300"/>
              <a:buFont typeface="Arial"/>
              <a:buNone/>
            </a:pPr>
            <a:r>
              <a:rPr b="0" i="0" lang="en" sz="43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Thanks </a:t>
            </a:r>
            <a:endParaRPr b="0" i="0" sz="4800" u="none" cap="none" strike="noStrike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00" name="Google Shape;100;p7"/>
          <p:cNvSpPr txBox="1"/>
          <p:nvPr/>
        </p:nvSpPr>
        <p:spPr>
          <a:xfrm>
            <a:off x="3519875" y="2268125"/>
            <a:ext cx="32226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Any questions?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