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6" r:id="rId1"/>
  </p:sldMasterIdLst>
  <p:notesMasterIdLst>
    <p:notesMasterId r:id="rId14"/>
  </p:notesMasterIdLst>
  <p:sldIdLst>
    <p:sldId id="256" r:id="rId2"/>
    <p:sldId id="257" r:id="rId3"/>
    <p:sldId id="258" r:id="rId4"/>
    <p:sldId id="260" r:id="rId5"/>
    <p:sldId id="262" r:id="rId6"/>
    <p:sldId id="263" r:id="rId7"/>
    <p:sldId id="268" r:id="rId8"/>
    <p:sldId id="269" r:id="rId9"/>
    <p:sldId id="270" r:id="rId10"/>
    <p:sldId id="264"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9" d="100"/>
          <a:sy n="69" d="100"/>
        </p:scale>
        <p:origin x="56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B260E1-25B0-46D4-B918-1CE263F0D67C}" type="datetimeFigureOut">
              <a:rPr lang="en-US" smtClean="0"/>
              <a:t>12/9/2021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52F7D9-7E87-49BE-A16A-755753B34B42}" type="slidenum">
              <a:rPr lang="en-US" smtClean="0"/>
              <a:t>‹#›</a:t>
            </a:fld>
            <a:endParaRPr lang="en-US"/>
          </a:p>
        </p:txBody>
      </p:sp>
    </p:spTree>
    <p:extLst>
      <p:ext uri="{BB962C8B-B14F-4D97-AF65-F5344CB8AC3E}">
        <p14:creationId xmlns:p14="http://schemas.microsoft.com/office/powerpoint/2010/main" val="432063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52F7D9-7E87-49BE-A16A-755753B34B42}" type="slidenum">
              <a:rPr lang="en-US" smtClean="0"/>
              <a:t>1</a:t>
            </a:fld>
            <a:endParaRPr lang="en-US"/>
          </a:p>
        </p:txBody>
      </p:sp>
    </p:spTree>
    <p:extLst>
      <p:ext uri="{BB962C8B-B14F-4D97-AF65-F5344CB8AC3E}">
        <p14:creationId xmlns:p14="http://schemas.microsoft.com/office/powerpoint/2010/main" val="12661938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F5AD1FC-4C51-4CD7-8C61-DD96B9D522A2}" type="datetime1">
              <a:rPr lang="en-US" smtClean="0"/>
              <a:t>12/9/2021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93133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9B4797-A93A-4AE4-AEDB-79C7A835578E}" type="datetime1">
              <a:rPr lang="en-US" smtClean="0"/>
              <a:t>12/9/2021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64620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F7E41E-9B7D-4B02-AA9C-B8A987989C59}" type="datetime1">
              <a:rPr lang="en-US" smtClean="0"/>
              <a:t>12/9/2021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712747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9CC46C-C041-491F-9303-B75EBA9CCB1E}" type="datetime1">
              <a:rPr lang="en-US" smtClean="0"/>
              <a:t>12/9/2021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157460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6DD7E1-E93F-4D0C-8E81-D7B53AEF99E4}" type="datetime1">
              <a:rPr lang="en-US" smtClean="0"/>
              <a:t>12/9/2021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364845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E9AAFC-E605-46C4-9149-EAC48E2BEE56}" type="datetime1">
              <a:rPr lang="en-US" smtClean="0"/>
              <a:t>12/9/2021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708879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18ACCE-726E-4BF0-BF1F-1D8F32F12E3E}" type="datetime1">
              <a:rPr lang="en-US" smtClean="0"/>
              <a:t>12/9/2021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2088562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F11AC7-BDDF-455E-9BDB-2E6BAAEF5873}" type="datetime1">
              <a:rPr lang="en-US" smtClean="0"/>
              <a:t>12/9/2021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65081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E88E454-8D31-4D84-AF6B-D22289686038}" type="datetime1">
              <a:rPr lang="en-US" smtClean="0"/>
              <a:t>12/9/2021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1462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D03DA3-6ECF-4C50-966C-41FC6E096597}" type="datetime1">
              <a:rPr lang="en-US" smtClean="0"/>
              <a:t>12/9/2021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86849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CF242C2-A61E-49BA-A102-E255E527DF5A}" type="datetime1">
              <a:rPr lang="en-US" smtClean="0"/>
              <a:t>12/9/2021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1301488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A5B1D97-03CB-435F-A6D3-D875FA95E9AF}" type="datetime1">
              <a:rPr lang="en-US" smtClean="0"/>
              <a:t>12/9/2021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95901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0612DEF-3E99-466F-8FA6-28D44ADBF2F0}" type="datetime1">
              <a:rPr lang="en-US" smtClean="0"/>
              <a:t>12/9/2021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242232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81C58D-AB25-4997-8864-107806E3FD80}" type="datetime1">
              <a:rPr lang="en-US" smtClean="0"/>
              <a:t>12/9/2021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01866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34A654-7EC6-46FD-867C-D21A85929E0D}" type="datetime1">
              <a:rPr lang="en-US" smtClean="0"/>
              <a:t>12/9/2021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047582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B2560D-86EE-4245-B35F-5E8BA2B53470}" type="datetime1">
              <a:rPr lang="en-US" smtClean="0"/>
              <a:t>12/9/2021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763542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137732E-800A-4FD6-9AE5-56A875B91B73}" type="datetime1">
              <a:rPr lang="en-US" smtClean="0"/>
              <a:t>12/9/2021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67571601"/>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82255" y="1560945"/>
            <a:ext cx="8359215" cy="2734771"/>
          </a:xfrm>
        </p:spPr>
        <p:txBody>
          <a:bodyPr>
            <a:normAutofit/>
          </a:bodyPr>
          <a:lstStyle/>
          <a:p>
            <a:pPr algn="ctr"/>
            <a:r>
              <a:rPr lang="en-US" b="1" dirty="0" smtClean="0"/>
              <a:t>The </a:t>
            </a:r>
            <a:r>
              <a:rPr lang="en-US" b="1" dirty="0"/>
              <a:t>Various Listening Styles</a:t>
            </a:r>
          </a:p>
        </p:txBody>
      </p:sp>
      <p:sp>
        <p:nvSpPr>
          <p:cNvPr id="3" name="Subtitle 2"/>
          <p:cNvSpPr>
            <a:spLocks noGrp="1"/>
          </p:cNvSpPr>
          <p:nvPr>
            <p:ph type="subTitle" idx="1"/>
          </p:nvPr>
        </p:nvSpPr>
        <p:spPr>
          <a:xfrm>
            <a:off x="1433599" y="5426365"/>
            <a:ext cx="7766936" cy="1096899"/>
          </a:xfrm>
        </p:spPr>
        <p:txBody>
          <a:bodyPr>
            <a:normAutofit/>
          </a:bodyPr>
          <a:lstStyle/>
          <a:p>
            <a:pPr lvl="1"/>
            <a:r>
              <a:rPr lang="en-US" dirty="0" err="1">
                <a:solidFill>
                  <a:schemeClr val="accent1"/>
                </a:solidFill>
                <a:latin typeface="+mj-lt"/>
                <a:ea typeface="+mj-ea"/>
                <a:cs typeface="+mj-cs"/>
              </a:rPr>
              <a:t>Abdluhamed</a:t>
            </a:r>
            <a:r>
              <a:rPr lang="en-US" dirty="0">
                <a:solidFill>
                  <a:schemeClr val="accent1"/>
                </a:solidFill>
                <a:latin typeface="+mj-lt"/>
                <a:ea typeface="+mj-ea"/>
                <a:cs typeface="+mj-cs"/>
              </a:rPr>
              <a:t>  Elborki_2858</a:t>
            </a:r>
          </a:p>
          <a:p>
            <a:pPr lvl="1"/>
            <a:r>
              <a:rPr lang="en-US" dirty="0" smtClean="0">
                <a:solidFill>
                  <a:schemeClr val="accent1"/>
                </a:solidFill>
                <a:latin typeface="+mj-lt"/>
                <a:ea typeface="+mj-ea"/>
                <a:cs typeface="+mj-cs"/>
              </a:rPr>
              <a:t>Abdulhamid_2858@limu.edu.ly</a:t>
            </a:r>
            <a:endParaRPr lang="en-US" dirty="0">
              <a:solidFill>
                <a:schemeClr val="accent1"/>
              </a:solidFill>
              <a:latin typeface="+mj-lt"/>
              <a:ea typeface="+mj-ea"/>
              <a:cs typeface="+mj-cs"/>
            </a:endParaRPr>
          </a:p>
        </p:txBody>
      </p:sp>
      <p:pic>
        <p:nvPicPr>
          <p:cNvPr id="5"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436" y="180090"/>
            <a:ext cx="2296196" cy="1307865"/>
          </a:xfrm>
          <a:prstGeom prst="rect">
            <a:avLst/>
          </a:prstGeom>
        </p:spPr>
      </p:pic>
      <p:pic>
        <p:nvPicPr>
          <p:cNvPr id="7" name="صورة 5">
            <a:extLst>
              <a:ext uri="{FF2B5EF4-FFF2-40B4-BE49-F238E27FC236}">
                <a16:creationId xmlns:a16="http://schemas.microsoft.com/office/drawing/2014/main" id="{FE163C2E-54A2-4A1A-946A-D50C6231C021}"/>
              </a:ext>
            </a:extLst>
          </p:cNvPr>
          <p:cNvPicPr>
            <a:picLocks noChangeAspect="1"/>
          </p:cNvPicPr>
          <p:nvPr/>
        </p:nvPicPr>
        <p:blipFill>
          <a:blip r:embed="rId4"/>
          <a:stretch>
            <a:fillRect/>
          </a:stretch>
        </p:blipFill>
        <p:spPr>
          <a:xfrm>
            <a:off x="9996055" y="-29456"/>
            <a:ext cx="2195945" cy="1920514"/>
          </a:xfrm>
          <a:prstGeom prst="rect">
            <a:avLst/>
          </a:prstGeom>
        </p:spPr>
      </p:pic>
      <p:sp>
        <p:nvSpPr>
          <p:cNvPr id="8" name="TextBox 7"/>
          <p:cNvSpPr txBox="1"/>
          <p:nvPr/>
        </p:nvSpPr>
        <p:spPr>
          <a:xfrm>
            <a:off x="3260786" y="187691"/>
            <a:ext cx="5495026" cy="646331"/>
          </a:xfrm>
          <a:prstGeom prst="rect">
            <a:avLst/>
          </a:prstGeom>
          <a:noFill/>
        </p:spPr>
        <p:txBody>
          <a:bodyPr wrap="square" rtlCol="0">
            <a:spAutoFit/>
          </a:bodyPr>
          <a:lstStyle/>
          <a:p>
            <a:r>
              <a:rPr lang="en-US" b="1" dirty="0"/>
              <a:t> LIBYAN INTERNATIONAL MEDICAL UNIVERSITY </a:t>
            </a:r>
            <a:endParaRPr lang="en-US" dirty="0"/>
          </a:p>
          <a:p>
            <a:endParaRPr lang="en-US" dirty="0"/>
          </a:p>
        </p:txBody>
      </p:sp>
      <p:sp>
        <p:nvSpPr>
          <p:cNvPr id="10" name="TextBox 9"/>
          <p:cNvSpPr txBox="1"/>
          <p:nvPr/>
        </p:nvSpPr>
        <p:spPr>
          <a:xfrm>
            <a:off x="3597214" y="510856"/>
            <a:ext cx="5374257" cy="369332"/>
          </a:xfrm>
          <a:prstGeom prst="rect">
            <a:avLst/>
          </a:prstGeom>
          <a:noFill/>
        </p:spPr>
        <p:txBody>
          <a:bodyPr wrap="square" rtlCol="0">
            <a:spAutoFit/>
          </a:bodyPr>
          <a:lstStyle/>
          <a:p>
            <a:r>
              <a:rPr lang="en-US" b="1" dirty="0"/>
              <a:t> FACULTY OF BUSINESS ASMINISTRATION</a:t>
            </a:r>
            <a:endParaRPr lang="en-US" dirty="0"/>
          </a:p>
        </p:txBody>
      </p:sp>
      <p:sp>
        <p:nvSpPr>
          <p:cNvPr id="4" name="Slide Number Placeholder 3"/>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2612301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71500" indent="-571500">
              <a:buFont typeface="Wingdings" panose="05000000000000000000" pitchFamily="2" charset="2"/>
              <a:buChar char="q"/>
            </a:pPr>
            <a:r>
              <a:rPr lang="en-US" dirty="0"/>
              <a:t>Conclusion</a:t>
            </a:r>
          </a:p>
        </p:txBody>
      </p:sp>
      <p:sp>
        <p:nvSpPr>
          <p:cNvPr id="3" name="TextBox 2"/>
          <p:cNvSpPr txBox="1"/>
          <p:nvPr/>
        </p:nvSpPr>
        <p:spPr>
          <a:xfrm>
            <a:off x="2182484" y="2260121"/>
            <a:ext cx="5072332" cy="1938992"/>
          </a:xfrm>
          <a:prstGeom prst="rect">
            <a:avLst/>
          </a:prstGeom>
          <a:noFill/>
        </p:spPr>
        <p:txBody>
          <a:bodyPr wrap="square" rtlCol="0">
            <a:spAutoFit/>
          </a:bodyPr>
          <a:lstStyle/>
          <a:p>
            <a:pPr algn="ctr"/>
            <a:r>
              <a:rPr lang="en-US" sz="2400" dirty="0" smtClean="0">
                <a:solidFill>
                  <a:srgbClr val="92D050"/>
                </a:solidFill>
              </a:rPr>
              <a:t>I think </a:t>
            </a:r>
            <a:r>
              <a:rPr lang="en-US" sz="2400" dirty="0">
                <a:solidFill>
                  <a:srgbClr val="92D050"/>
                </a:solidFill>
              </a:rPr>
              <a:t>we need to master different listening styles to be used in different situation in order to contribute to effective communication</a:t>
            </a:r>
          </a:p>
        </p:txBody>
      </p:sp>
      <p:sp>
        <p:nvSpPr>
          <p:cNvPr id="4" name="Slide Number Placeholder 3"/>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23396355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71500" indent="-571500">
              <a:buFont typeface="Wingdings" panose="05000000000000000000" pitchFamily="2" charset="2"/>
              <a:buChar char="q"/>
            </a:pPr>
            <a:r>
              <a:rPr lang="en-US" dirty="0"/>
              <a:t>References </a:t>
            </a:r>
            <a:br>
              <a:rPr lang="en-US" dirty="0"/>
            </a:br>
            <a:endParaRPr lang="en-US" dirty="0"/>
          </a:p>
        </p:txBody>
      </p:sp>
      <p:sp>
        <p:nvSpPr>
          <p:cNvPr id="3" name="TextBox 2"/>
          <p:cNvSpPr txBox="1"/>
          <p:nvPr/>
        </p:nvSpPr>
        <p:spPr>
          <a:xfrm>
            <a:off x="1076325" y="1638300"/>
            <a:ext cx="8197677" cy="1477328"/>
          </a:xfrm>
          <a:prstGeom prst="rect">
            <a:avLst/>
          </a:prstGeom>
          <a:noFill/>
        </p:spPr>
        <p:txBody>
          <a:bodyPr wrap="square" rtlCol="0">
            <a:spAutoFit/>
          </a:bodyPr>
          <a:lstStyle/>
          <a:p>
            <a:r>
              <a:rPr lang="en-US" dirty="0" err="1"/>
              <a:t>Tietsort</a:t>
            </a:r>
            <a:r>
              <a:rPr lang="en-US" dirty="0"/>
              <a:t>, C. J., </a:t>
            </a:r>
            <a:r>
              <a:rPr lang="en-US" dirty="0" err="1"/>
              <a:t>Hanners</a:t>
            </a:r>
            <a:r>
              <a:rPr lang="en-US" dirty="0"/>
              <a:t>, K. A., Tracy, S. J., &amp; </a:t>
            </a:r>
            <a:r>
              <a:rPr lang="en-US" dirty="0" err="1"/>
              <a:t>Adame</a:t>
            </a:r>
            <a:r>
              <a:rPr lang="en-US" dirty="0"/>
              <a:t>, E. A. (2020). Free Listening: Identifying and evaluating listening barriers through empathic listening. Communication Teacher, 35(2), 129–134. https://doi.org/10.1080/17404622.2020.1851734. </a:t>
            </a:r>
          </a:p>
          <a:p>
            <a:endParaRPr lang="en-US" dirty="0"/>
          </a:p>
        </p:txBody>
      </p:sp>
      <p:sp>
        <p:nvSpPr>
          <p:cNvPr id="4" name="Rectangle 3"/>
          <p:cNvSpPr/>
          <p:nvPr/>
        </p:nvSpPr>
        <p:spPr>
          <a:xfrm>
            <a:off x="1076324" y="3115628"/>
            <a:ext cx="8601075" cy="646331"/>
          </a:xfrm>
          <a:prstGeom prst="rect">
            <a:avLst/>
          </a:prstGeom>
        </p:spPr>
        <p:txBody>
          <a:bodyPr wrap="square">
            <a:spAutoFit/>
          </a:bodyPr>
          <a:lstStyle/>
          <a:p>
            <a:r>
              <a:rPr lang="en-US" dirty="0"/>
              <a:t>Listening Skills Advice. (2019). Successful Fundraising, 27(8), 4. https://doi.org/10.1002/sfr.31241</a:t>
            </a:r>
          </a:p>
        </p:txBody>
      </p:sp>
      <p:sp>
        <p:nvSpPr>
          <p:cNvPr id="5" name="Slide Number Placeholder 4"/>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35850104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638300" y="904875"/>
            <a:ext cx="7439025" cy="3667224"/>
          </a:xfrm>
          <a:prstGeom prst="rect">
            <a:avLst/>
          </a:prstGeom>
        </p:spPr>
      </p:pic>
      <p:sp>
        <p:nvSpPr>
          <p:cNvPr id="2" name="Slide Number Placeholder 1"/>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3805359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587" y="169653"/>
            <a:ext cx="8596668" cy="1320800"/>
          </a:xfrm>
        </p:spPr>
        <p:txBody>
          <a:bodyPr/>
          <a:lstStyle/>
          <a:p>
            <a:r>
              <a:rPr lang="en-US" dirty="0" smtClean="0"/>
              <a:t>Contents</a:t>
            </a:r>
            <a:endParaRPr lang="en-US" dirty="0"/>
          </a:p>
        </p:txBody>
      </p:sp>
      <p:sp>
        <p:nvSpPr>
          <p:cNvPr id="3" name="TextBox 2"/>
          <p:cNvSpPr txBox="1"/>
          <p:nvPr/>
        </p:nvSpPr>
        <p:spPr>
          <a:xfrm>
            <a:off x="763167" y="1302301"/>
            <a:ext cx="7556740" cy="3416320"/>
          </a:xfrm>
          <a:prstGeom prst="rect">
            <a:avLst/>
          </a:prstGeom>
          <a:noFill/>
        </p:spPr>
        <p:txBody>
          <a:bodyPr wrap="square" rtlCol="0">
            <a:spAutoFit/>
          </a:bodyPr>
          <a:lstStyle/>
          <a:p>
            <a:pPr marL="342900" indent="-342900">
              <a:buSzPct val="120000"/>
              <a:buFont typeface="+mj-lt"/>
              <a:buAutoNum type="arabicPeriod"/>
            </a:pPr>
            <a:r>
              <a:rPr lang="en-US" dirty="0" smtClean="0">
                <a:solidFill>
                  <a:schemeClr val="tx1">
                    <a:lumMod val="75000"/>
                    <a:lumOff val="25000"/>
                  </a:schemeClr>
                </a:solidFill>
                <a:latin typeface="+mj-lt"/>
                <a:cs typeface="Aharoni" panose="02010803020104030203" pitchFamily="2" charset="-79"/>
              </a:rPr>
              <a:t>Introduction</a:t>
            </a:r>
          </a:p>
          <a:p>
            <a:pPr marL="342900" indent="-342900">
              <a:buSzPct val="120000"/>
              <a:buFont typeface="+mj-lt"/>
              <a:buAutoNum type="arabicPeriod"/>
            </a:pPr>
            <a:endParaRPr lang="en-US" dirty="0">
              <a:solidFill>
                <a:schemeClr val="tx1">
                  <a:lumMod val="75000"/>
                  <a:lumOff val="25000"/>
                </a:schemeClr>
              </a:solidFill>
              <a:latin typeface="+mj-lt"/>
              <a:cs typeface="Aharoni" panose="02010803020104030203" pitchFamily="2" charset="-79"/>
            </a:endParaRPr>
          </a:p>
          <a:p>
            <a:pPr marL="342900" indent="-342900">
              <a:buSzPct val="120000"/>
              <a:buFont typeface="+mj-lt"/>
              <a:buAutoNum type="arabicPeriod"/>
            </a:pPr>
            <a:endParaRPr lang="en-US" dirty="0" smtClean="0">
              <a:solidFill>
                <a:schemeClr val="tx1">
                  <a:lumMod val="75000"/>
                  <a:lumOff val="25000"/>
                </a:schemeClr>
              </a:solidFill>
              <a:latin typeface="+mj-lt"/>
              <a:cs typeface="Aharoni" panose="02010803020104030203" pitchFamily="2" charset="-79"/>
            </a:endParaRPr>
          </a:p>
          <a:p>
            <a:pPr marL="342900" indent="-342900">
              <a:buSzPct val="120000"/>
              <a:buFont typeface="+mj-lt"/>
              <a:buAutoNum type="arabicPeriod"/>
            </a:pPr>
            <a:r>
              <a:rPr lang="en-US" dirty="0" smtClean="0">
                <a:solidFill>
                  <a:schemeClr val="tx1">
                    <a:lumMod val="75000"/>
                    <a:lumOff val="25000"/>
                  </a:schemeClr>
                </a:solidFill>
                <a:latin typeface="+mj-lt"/>
                <a:cs typeface="Aharoni" panose="02010803020104030203" pitchFamily="2" charset="-79"/>
              </a:rPr>
              <a:t>Description </a:t>
            </a:r>
            <a:r>
              <a:rPr lang="en-US" dirty="0">
                <a:solidFill>
                  <a:schemeClr val="tx1">
                    <a:lumMod val="75000"/>
                    <a:lumOff val="25000"/>
                  </a:schemeClr>
                </a:solidFill>
                <a:latin typeface="+mj-lt"/>
                <a:cs typeface="Aharoni" panose="02010803020104030203" pitchFamily="2" charset="-79"/>
              </a:rPr>
              <a:t>of the various listening styles  </a:t>
            </a:r>
            <a:endParaRPr lang="en-US" dirty="0" smtClean="0">
              <a:solidFill>
                <a:schemeClr val="tx1">
                  <a:lumMod val="75000"/>
                  <a:lumOff val="25000"/>
                </a:schemeClr>
              </a:solidFill>
              <a:latin typeface="+mj-lt"/>
              <a:cs typeface="Aharoni" panose="02010803020104030203" pitchFamily="2" charset="-79"/>
            </a:endParaRPr>
          </a:p>
          <a:p>
            <a:pPr marL="342900" indent="-342900">
              <a:buSzPct val="120000"/>
              <a:buFont typeface="+mj-lt"/>
              <a:buAutoNum type="arabicPeriod"/>
            </a:pPr>
            <a:endParaRPr lang="en-US" b="1" i="1" dirty="0">
              <a:solidFill>
                <a:schemeClr val="tx1">
                  <a:lumMod val="75000"/>
                  <a:lumOff val="25000"/>
                </a:schemeClr>
              </a:solidFill>
              <a:cs typeface="Aharoni" panose="02010803020104030203" pitchFamily="2" charset="-79"/>
            </a:endParaRPr>
          </a:p>
          <a:p>
            <a:pPr marL="342900" indent="-342900">
              <a:buSzPct val="120000"/>
              <a:buFont typeface="+mj-lt"/>
              <a:buAutoNum type="arabicPeriod"/>
            </a:pPr>
            <a:endParaRPr lang="en-US" b="1" i="1" dirty="0" smtClean="0">
              <a:solidFill>
                <a:schemeClr val="tx1">
                  <a:lumMod val="75000"/>
                  <a:lumOff val="25000"/>
                </a:schemeClr>
              </a:solidFill>
              <a:cs typeface="Aharoni" panose="02010803020104030203" pitchFamily="2" charset="-79"/>
            </a:endParaRPr>
          </a:p>
          <a:p>
            <a:pPr marL="342900" indent="-342900">
              <a:buSzPct val="120000"/>
              <a:buFont typeface="+mj-lt"/>
              <a:buAutoNum type="arabicPeriod"/>
            </a:pPr>
            <a:r>
              <a:rPr lang="en-US" dirty="0" smtClean="0"/>
              <a:t>Conclusion </a:t>
            </a:r>
          </a:p>
          <a:p>
            <a:pPr marL="342900" indent="-342900">
              <a:buSzPct val="120000"/>
              <a:buFont typeface="+mj-lt"/>
              <a:buAutoNum type="arabicPeriod"/>
            </a:pPr>
            <a:endParaRPr lang="en-US" dirty="0"/>
          </a:p>
          <a:p>
            <a:pPr marL="342900" indent="-342900">
              <a:buSzPct val="120000"/>
              <a:buFont typeface="+mj-lt"/>
              <a:buAutoNum type="arabicPeriod"/>
            </a:pPr>
            <a:endParaRPr lang="en-US" dirty="0" smtClean="0"/>
          </a:p>
          <a:p>
            <a:pPr marL="342900" indent="-342900">
              <a:buSzPct val="120000"/>
              <a:buFont typeface="+mj-lt"/>
              <a:buAutoNum type="arabicPeriod"/>
            </a:pPr>
            <a:endParaRPr lang="en-US" dirty="0"/>
          </a:p>
          <a:p>
            <a:pPr marL="342900" indent="-342900">
              <a:buSzPct val="120000"/>
              <a:buFont typeface="+mj-lt"/>
              <a:buAutoNum type="arabicPeriod"/>
            </a:pPr>
            <a:r>
              <a:rPr lang="en-US" dirty="0" smtClean="0"/>
              <a:t>References </a:t>
            </a:r>
            <a:endParaRPr lang="en-US" dirty="0"/>
          </a:p>
          <a:p>
            <a:pPr>
              <a:buSzPct val="120000"/>
            </a:pPr>
            <a:r>
              <a:rPr lang="en-US" b="1" i="1" dirty="0" smtClean="0">
                <a:solidFill>
                  <a:schemeClr val="tx1">
                    <a:lumMod val="75000"/>
                    <a:lumOff val="25000"/>
                  </a:schemeClr>
                </a:solidFill>
                <a:cs typeface="Aharoni" panose="02010803020104030203" pitchFamily="2" charset="-79"/>
              </a:rPr>
              <a:t>     </a:t>
            </a:r>
            <a:endParaRPr lang="en-US" b="1" i="1" dirty="0">
              <a:solidFill>
                <a:schemeClr val="tx1">
                  <a:lumMod val="75000"/>
                  <a:lumOff val="25000"/>
                </a:schemeClr>
              </a:solidFill>
              <a:cs typeface="Aharoni" panose="02010803020104030203" pitchFamily="2" charset="-79"/>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16319215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571500" indent="-571500">
              <a:buFont typeface="Wingdings" panose="05000000000000000000" pitchFamily="2" charset="2"/>
              <a:buChar char="q"/>
            </a:pPr>
            <a:r>
              <a:rPr lang="en-US" dirty="0">
                <a:solidFill>
                  <a:srgbClr val="92D050"/>
                </a:solidFill>
              </a:rPr>
              <a:t>Introduction</a:t>
            </a:r>
            <a:br>
              <a:rPr lang="en-US" dirty="0">
                <a:solidFill>
                  <a:srgbClr val="92D050"/>
                </a:solidFill>
              </a:rPr>
            </a:br>
            <a:endParaRPr lang="en-US" dirty="0">
              <a:solidFill>
                <a:srgbClr val="92D050"/>
              </a:solidFill>
            </a:endParaRPr>
          </a:p>
        </p:txBody>
      </p:sp>
      <p:sp>
        <p:nvSpPr>
          <p:cNvPr id="4" name="Rectangle 3"/>
          <p:cNvSpPr/>
          <p:nvPr/>
        </p:nvSpPr>
        <p:spPr>
          <a:xfrm>
            <a:off x="2118360" y="2395835"/>
            <a:ext cx="6096000" cy="1200329"/>
          </a:xfrm>
          <a:prstGeom prst="rect">
            <a:avLst/>
          </a:prstGeom>
        </p:spPr>
        <p:txBody>
          <a:bodyPr>
            <a:spAutoFit/>
          </a:bodyPr>
          <a:lstStyle/>
          <a:p>
            <a:pPr algn="ctr"/>
            <a:r>
              <a:rPr lang="en-US" sz="2400" dirty="0">
                <a:solidFill>
                  <a:srgbClr val="92D050"/>
                </a:solidFill>
              </a:rPr>
              <a:t>Listening is the active process of receiving and responding to spoken (and sometimes unspoken) messages</a:t>
            </a:r>
          </a:p>
        </p:txBody>
      </p:sp>
      <p:sp>
        <p:nvSpPr>
          <p:cNvPr id="5" name="Slide Number Placeholder 4"/>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28966377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Box 2"/>
          <p:cNvSpPr txBox="1"/>
          <p:nvPr/>
        </p:nvSpPr>
        <p:spPr>
          <a:xfrm>
            <a:off x="1621766" y="2432649"/>
            <a:ext cx="7090913" cy="1569660"/>
          </a:xfrm>
          <a:prstGeom prst="rect">
            <a:avLst/>
          </a:prstGeom>
          <a:noFill/>
        </p:spPr>
        <p:txBody>
          <a:bodyPr wrap="square" rtlCol="0">
            <a:spAutoFit/>
          </a:bodyPr>
          <a:lstStyle/>
          <a:p>
            <a:pPr algn="ctr"/>
            <a:r>
              <a:rPr lang="en-US" sz="2400" dirty="0">
                <a:solidFill>
                  <a:srgbClr val="92D050"/>
                </a:solidFill>
              </a:rPr>
              <a:t>Listening is not just hearing what the other party in the conversation has to say. "Listening means taking a vigorous, human interest in what is being told us," said poet Alice </a:t>
            </a:r>
            <a:r>
              <a:rPr lang="en-US" sz="2400" dirty="0" err="1">
                <a:solidFill>
                  <a:srgbClr val="92D050"/>
                </a:solidFill>
              </a:rPr>
              <a:t>Duer</a:t>
            </a:r>
            <a:r>
              <a:rPr lang="en-US" sz="2400" dirty="0">
                <a:solidFill>
                  <a:srgbClr val="92D050"/>
                </a:solidFill>
              </a:rPr>
              <a:t> Miller.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33123513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6434" y="2499360"/>
            <a:ext cx="8596668" cy="1320800"/>
          </a:xfrm>
        </p:spPr>
        <p:txBody>
          <a:bodyPr>
            <a:normAutofit/>
          </a:bodyPr>
          <a:lstStyle/>
          <a:p>
            <a:pPr algn="ctr"/>
            <a:r>
              <a:rPr lang="en-US" dirty="0"/>
              <a:t>Styles of Listening</a:t>
            </a:r>
          </a:p>
        </p:txBody>
      </p:sp>
      <p:sp>
        <p:nvSpPr>
          <p:cNvPr id="4" name="Slide Number Placeholder 3"/>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2911599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71500" indent="-571500">
              <a:buFont typeface="Wingdings" panose="05000000000000000000" pitchFamily="2" charset="2"/>
              <a:buChar char="q"/>
            </a:pPr>
            <a:r>
              <a:rPr lang="en-US" dirty="0"/>
              <a:t>Active Listening</a:t>
            </a:r>
          </a:p>
        </p:txBody>
      </p:sp>
      <p:sp>
        <p:nvSpPr>
          <p:cNvPr id="3" name="TextBox 2"/>
          <p:cNvSpPr txBox="1"/>
          <p:nvPr/>
        </p:nvSpPr>
        <p:spPr>
          <a:xfrm>
            <a:off x="992037" y="1811547"/>
            <a:ext cx="6883880" cy="369332"/>
          </a:xfrm>
          <a:prstGeom prst="rect">
            <a:avLst/>
          </a:prstGeom>
          <a:noFill/>
        </p:spPr>
        <p:txBody>
          <a:bodyPr wrap="square" rtlCol="0">
            <a:spAutoFit/>
          </a:bodyPr>
          <a:lstStyle/>
          <a:p>
            <a:pPr algn="justLow"/>
            <a:r>
              <a:rPr lang="en-US" dirty="0" smtClean="0"/>
              <a:t> </a:t>
            </a:r>
            <a:endParaRPr lang="en-US" sz="2000" dirty="0"/>
          </a:p>
        </p:txBody>
      </p:sp>
      <p:sp>
        <p:nvSpPr>
          <p:cNvPr id="4" name="Rectangle 3"/>
          <p:cNvSpPr/>
          <p:nvPr/>
        </p:nvSpPr>
        <p:spPr>
          <a:xfrm>
            <a:off x="2148840" y="2379256"/>
            <a:ext cx="6096000" cy="2308324"/>
          </a:xfrm>
          <a:prstGeom prst="rect">
            <a:avLst/>
          </a:prstGeom>
        </p:spPr>
        <p:txBody>
          <a:bodyPr>
            <a:spAutoFit/>
          </a:bodyPr>
          <a:lstStyle/>
          <a:p>
            <a:pPr algn="ctr"/>
            <a:r>
              <a:rPr lang="en-US" sz="2400" dirty="0" smtClean="0">
                <a:solidFill>
                  <a:srgbClr val="92D050"/>
                </a:solidFill>
              </a:rPr>
              <a:t>Active </a:t>
            </a:r>
            <a:r>
              <a:rPr lang="en-US" sz="2400" dirty="0">
                <a:solidFill>
                  <a:srgbClr val="92D050"/>
                </a:solidFill>
              </a:rPr>
              <a:t>listening simply means that you’re completely focused on the person who is talking to you, and you’re showing very obviously with your body language that you’re giving whoever is speaking your full attention</a:t>
            </a:r>
          </a:p>
        </p:txBody>
      </p:sp>
      <p:sp>
        <p:nvSpPr>
          <p:cNvPr id="5" name="Slide Number Placeholder 4"/>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656036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71500" indent="-571500">
              <a:buFont typeface="Wingdings" panose="05000000000000000000" pitchFamily="2" charset="2"/>
              <a:buChar char="q"/>
            </a:pPr>
            <a:r>
              <a:rPr lang="en-US" dirty="0"/>
              <a:t>Critical Listening </a:t>
            </a:r>
            <a:br>
              <a:rPr lang="en-US" dirty="0"/>
            </a:br>
            <a:endParaRPr lang="en-US" dirty="0"/>
          </a:p>
        </p:txBody>
      </p:sp>
      <p:sp>
        <p:nvSpPr>
          <p:cNvPr id="3" name="Rectangle 2"/>
          <p:cNvSpPr/>
          <p:nvPr/>
        </p:nvSpPr>
        <p:spPr>
          <a:xfrm>
            <a:off x="2156460" y="2592616"/>
            <a:ext cx="6096000" cy="1569660"/>
          </a:xfrm>
          <a:prstGeom prst="rect">
            <a:avLst/>
          </a:prstGeom>
        </p:spPr>
        <p:txBody>
          <a:bodyPr>
            <a:spAutoFit/>
          </a:bodyPr>
          <a:lstStyle/>
          <a:p>
            <a:pPr algn="ctr"/>
            <a:r>
              <a:rPr lang="en-US" sz="2400" dirty="0" smtClean="0">
                <a:solidFill>
                  <a:srgbClr val="92D050"/>
                </a:solidFill>
              </a:rPr>
              <a:t>Critical </a:t>
            </a:r>
            <a:r>
              <a:rPr lang="en-US" sz="2400" dirty="0">
                <a:solidFill>
                  <a:srgbClr val="92D050"/>
                </a:solidFill>
              </a:rPr>
              <a:t>listening, which is sometimes also referred to as evaluative listening, involves problem-solving, analysis, and decision-making</a:t>
            </a:r>
          </a:p>
        </p:txBody>
      </p:sp>
      <p:sp>
        <p:nvSpPr>
          <p:cNvPr id="4" name="Slide Number Placeholder 3"/>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25323172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71500" indent="-571500">
              <a:buFont typeface="Wingdings" panose="05000000000000000000" pitchFamily="2" charset="2"/>
              <a:buChar char="q"/>
            </a:pPr>
            <a:r>
              <a:rPr lang="en-US" dirty="0" smtClean="0"/>
              <a:t>Informational </a:t>
            </a:r>
            <a:r>
              <a:rPr lang="en-US" dirty="0"/>
              <a:t>listening</a:t>
            </a:r>
          </a:p>
        </p:txBody>
      </p:sp>
      <p:sp>
        <p:nvSpPr>
          <p:cNvPr id="3" name="Rectangle 2"/>
          <p:cNvSpPr/>
          <p:nvPr/>
        </p:nvSpPr>
        <p:spPr>
          <a:xfrm>
            <a:off x="1706880" y="2472035"/>
            <a:ext cx="6096000" cy="1938992"/>
          </a:xfrm>
          <a:prstGeom prst="rect">
            <a:avLst/>
          </a:prstGeom>
        </p:spPr>
        <p:txBody>
          <a:bodyPr>
            <a:spAutoFit/>
          </a:bodyPr>
          <a:lstStyle/>
          <a:p>
            <a:pPr algn="ctr"/>
            <a:r>
              <a:rPr lang="en-US" sz="2400" dirty="0" smtClean="0">
                <a:solidFill>
                  <a:srgbClr val="92D050"/>
                </a:solidFill>
              </a:rPr>
              <a:t>Informational listening is </a:t>
            </a:r>
            <a:r>
              <a:rPr lang="en-US" sz="2400" dirty="0">
                <a:solidFill>
                  <a:srgbClr val="92D050"/>
                </a:solidFill>
              </a:rPr>
              <a:t>listening to learn, and this type of listening is very important for students, or someone going through training or onboarding in a new company.</a:t>
            </a:r>
          </a:p>
        </p:txBody>
      </p:sp>
      <p:sp>
        <p:nvSpPr>
          <p:cNvPr id="4" name="Slide Number Placeholder 3"/>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677026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71500" indent="-571500">
              <a:buFont typeface="Wingdings" panose="05000000000000000000" pitchFamily="2" charset="2"/>
              <a:buChar char="q"/>
            </a:pPr>
            <a:r>
              <a:rPr lang="en-US" dirty="0"/>
              <a:t>Empathetic listening</a:t>
            </a:r>
          </a:p>
        </p:txBody>
      </p:sp>
      <p:sp>
        <p:nvSpPr>
          <p:cNvPr id="3" name="Rectangle 2"/>
          <p:cNvSpPr/>
          <p:nvPr/>
        </p:nvSpPr>
        <p:spPr>
          <a:xfrm>
            <a:off x="1996440" y="2332196"/>
            <a:ext cx="6096000" cy="2677656"/>
          </a:xfrm>
          <a:prstGeom prst="rect">
            <a:avLst/>
          </a:prstGeom>
        </p:spPr>
        <p:txBody>
          <a:bodyPr>
            <a:spAutoFit/>
          </a:bodyPr>
          <a:lstStyle/>
          <a:p>
            <a:pPr algn="ctr"/>
            <a:r>
              <a:rPr lang="en-US" sz="2400" dirty="0">
                <a:solidFill>
                  <a:srgbClr val="92D050"/>
                </a:solidFill>
              </a:rPr>
              <a:t>Empathetic listening is any kind of listening that helps you empathize with and understand someone’s emotion—essentially putting yourself in someone’s shoes as they talk, and showing that you are really thinking about what it must be like to be them.</a:t>
            </a:r>
          </a:p>
        </p:txBody>
      </p:sp>
      <p:sp>
        <p:nvSpPr>
          <p:cNvPr id="4" name="Slide Number Placeholder 3"/>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405517755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106</TotalTime>
  <Words>328</Words>
  <Application>Microsoft Office PowerPoint</Application>
  <PresentationFormat>Widescreen</PresentationFormat>
  <Paragraphs>48</Paragraphs>
  <Slides>12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Aharoni</vt:lpstr>
      <vt:lpstr>Arial</vt:lpstr>
      <vt:lpstr>Calibri</vt:lpstr>
      <vt:lpstr>Trebuchet MS</vt:lpstr>
      <vt:lpstr>Wingdings</vt:lpstr>
      <vt:lpstr>Wingdings 3</vt:lpstr>
      <vt:lpstr>Facet</vt:lpstr>
      <vt:lpstr>The Various Listening Styles</vt:lpstr>
      <vt:lpstr>Contents</vt:lpstr>
      <vt:lpstr>Introduction </vt:lpstr>
      <vt:lpstr>PowerPoint Presentation</vt:lpstr>
      <vt:lpstr>Styles of Listening</vt:lpstr>
      <vt:lpstr>Active Listening</vt:lpstr>
      <vt:lpstr>Critical Listening  </vt:lpstr>
      <vt:lpstr>Informational listening</vt:lpstr>
      <vt:lpstr>Empathetic listening</vt:lpstr>
      <vt:lpstr>Conclusion</vt:lpstr>
      <vt:lpstr>References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List factoras that affect the validiy in experiments</dc:title>
  <dc:creator>Ahmed elborki</dc:creator>
  <cp:lastModifiedBy>Maher Fattouh</cp:lastModifiedBy>
  <cp:revision>16</cp:revision>
  <dcterms:created xsi:type="dcterms:W3CDTF">2021-05-26T10:35:28Z</dcterms:created>
  <dcterms:modified xsi:type="dcterms:W3CDTF">2021-12-09T10:09:03Z</dcterms:modified>
</cp:coreProperties>
</file>