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52"/>
  </p:notesMasterIdLst>
  <p:sldIdLst>
    <p:sldId id="257" r:id="rId2"/>
    <p:sldId id="312" r:id="rId3"/>
    <p:sldId id="260" r:id="rId4"/>
    <p:sldId id="261" r:id="rId5"/>
    <p:sldId id="262" r:id="rId6"/>
    <p:sldId id="273" r:id="rId7"/>
    <p:sldId id="263" r:id="rId8"/>
    <p:sldId id="264" r:id="rId9"/>
    <p:sldId id="266" r:id="rId10"/>
    <p:sldId id="279" r:id="rId11"/>
    <p:sldId id="280" r:id="rId12"/>
    <p:sldId id="281" r:id="rId13"/>
    <p:sldId id="282" r:id="rId14"/>
    <p:sldId id="283" r:id="rId15"/>
    <p:sldId id="285" r:id="rId16"/>
    <p:sldId id="284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9" r:id="rId30"/>
    <p:sldId id="300" r:id="rId31"/>
    <p:sldId id="301" r:id="rId32"/>
    <p:sldId id="313" r:id="rId33"/>
    <p:sldId id="318" r:id="rId34"/>
    <p:sldId id="319" r:id="rId35"/>
    <p:sldId id="320" r:id="rId36"/>
    <p:sldId id="267" r:id="rId37"/>
    <p:sldId id="302" r:id="rId38"/>
    <p:sldId id="303" r:id="rId39"/>
    <p:sldId id="304" r:id="rId40"/>
    <p:sldId id="306" r:id="rId41"/>
    <p:sldId id="305" r:id="rId42"/>
    <p:sldId id="307" r:id="rId43"/>
    <p:sldId id="309" r:id="rId44"/>
    <p:sldId id="308" r:id="rId45"/>
    <p:sldId id="310" r:id="rId46"/>
    <p:sldId id="314" r:id="rId47"/>
    <p:sldId id="317" r:id="rId48"/>
    <p:sldId id="316" r:id="rId49"/>
    <p:sldId id="315" r:id="rId50"/>
    <p:sldId id="311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CF10344-B8E1-48F7-B4F5-54BC087732EF}" type="datetimeFigureOut">
              <a:rPr lang="ar-LY" smtClean="0"/>
              <a:t>20/04/1442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BAF7E2D-3B57-4A51-A96C-9BF488CCD44D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98246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F7E2D-3B57-4A51-A96C-9BF488CCD44D}" type="slidenum">
              <a:rPr lang="ar-LY" smtClean="0"/>
              <a:t>34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03642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20/04/1442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2243152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/>
              <a:t>Ocular drugs </a:t>
            </a:r>
            <a:endParaRPr lang="ar-LY" sz="7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876"/>
            <a:ext cx="5072098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1785918" y="2571744"/>
            <a:ext cx="58700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By Dr </a:t>
            </a:r>
            <a:r>
              <a:rPr lang="en-US" sz="4400" b="1" cap="none" spc="150" dirty="0" err="1" smtClean="0">
                <a:ln w="1143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Eman</a:t>
            </a:r>
            <a:r>
              <a:rPr lang="en-US" sz="4400" b="1" cap="none" spc="150" dirty="0" smtClean="0">
                <a:ln w="1143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400" b="1" cap="none" spc="150" dirty="0" err="1" smtClean="0">
                <a:ln w="1143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Enweigi</a:t>
            </a:r>
            <a:endParaRPr lang="ar-SA" sz="4400" b="1" cap="none" spc="150" dirty="0">
              <a:ln w="11430"/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Mydriatics</a:t>
            </a:r>
            <a:r>
              <a:rPr lang="en-US" sz="3600" b="1" dirty="0" smtClean="0"/>
              <a:t> and </a:t>
            </a:r>
            <a:r>
              <a:rPr lang="en-US" sz="3600" b="1" dirty="0" err="1" smtClean="0"/>
              <a:t>cycloplegics</a:t>
            </a:r>
            <a:endParaRPr lang="ar-LY" sz="3600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8912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000" b="1" dirty="0" smtClean="0">
                <a:latin typeface="+mj-lt"/>
              </a:rPr>
              <a:t>ATROPINE</a:t>
            </a:r>
            <a:endParaRPr lang="en-US" sz="2800" b="1" dirty="0" smtClean="0">
              <a:latin typeface="+mj-lt"/>
            </a:endParaRPr>
          </a:p>
          <a:p>
            <a:pPr algn="l" rtl="0"/>
            <a:r>
              <a:rPr lang="en-US" sz="2000" dirty="0" smtClean="0">
                <a:latin typeface="+mj-lt"/>
              </a:rPr>
              <a:t>Atropine sulfate is </a:t>
            </a:r>
            <a:r>
              <a:rPr lang="en-US" sz="2000" dirty="0" err="1" smtClean="0">
                <a:latin typeface="+mj-lt"/>
              </a:rPr>
              <a:t>anticholinergic</a:t>
            </a:r>
            <a:r>
              <a:rPr lang="en-US" sz="2000" dirty="0" smtClean="0">
                <a:latin typeface="+mj-lt"/>
              </a:rPr>
              <a:t> – 0.5%, 1%,3%</a:t>
            </a:r>
          </a:p>
          <a:p>
            <a:pPr algn="l" rtl="0"/>
            <a:r>
              <a:rPr lang="en-US" sz="2000" dirty="0" smtClean="0">
                <a:latin typeface="+mj-lt"/>
              </a:rPr>
              <a:t>Strongest  </a:t>
            </a:r>
            <a:r>
              <a:rPr lang="en-US" sz="2000" dirty="0" err="1" smtClean="0">
                <a:latin typeface="+mj-lt"/>
              </a:rPr>
              <a:t>cycloplegic</a:t>
            </a:r>
            <a:endParaRPr lang="en-US" sz="2000" dirty="0" smtClean="0">
              <a:latin typeface="+mj-lt"/>
            </a:endParaRPr>
          </a:p>
          <a:p>
            <a:pPr algn="l" rtl="0"/>
            <a:r>
              <a:rPr lang="en-US" sz="2000" dirty="0" smtClean="0">
                <a:latin typeface="+mj-lt"/>
              </a:rPr>
              <a:t>Inhibitor of muscarinic action of </a:t>
            </a:r>
            <a:r>
              <a:rPr lang="en-US" sz="2000" dirty="0">
                <a:latin typeface="+mj-lt"/>
              </a:rPr>
              <a:t>acetylcholine </a:t>
            </a:r>
            <a:r>
              <a:rPr lang="en-US" sz="2000" dirty="0" smtClean="0">
                <a:latin typeface="+mj-lt"/>
              </a:rPr>
              <a:t>{sphincter muscle contraction) </a:t>
            </a:r>
          </a:p>
          <a:p>
            <a:pPr algn="l" rtl="0"/>
            <a:r>
              <a:rPr lang="en-US" sz="2000" dirty="0" smtClean="0">
                <a:latin typeface="+mj-lt"/>
              </a:rPr>
              <a:t>Produce </a:t>
            </a:r>
            <a:r>
              <a:rPr lang="en-US" sz="2000" dirty="0" err="1" smtClean="0">
                <a:latin typeface="+mj-lt"/>
              </a:rPr>
              <a:t>mydriasis</a:t>
            </a:r>
            <a:r>
              <a:rPr lang="en-US" sz="2000" dirty="0" smtClean="0">
                <a:latin typeface="+mj-lt"/>
              </a:rPr>
              <a:t> , paralysis of </a:t>
            </a:r>
            <a:r>
              <a:rPr lang="en-US" sz="2000" dirty="0" err="1" smtClean="0">
                <a:latin typeface="+mj-lt"/>
              </a:rPr>
              <a:t>accomadation</a:t>
            </a:r>
            <a:r>
              <a:rPr lang="en-US" sz="2000" dirty="0" smtClean="0">
                <a:latin typeface="+mj-lt"/>
              </a:rPr>
              <a:t> 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Indication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Mydriasis</a:t>
            </a:r>
            <a:r>
              <a:rPr lang="en-US" sz="2000" dirty="0" smtClean="0">
                <a:latin typeface="+mj-lt"/>
              </a:rPr>
              <a:t> &amp; </a:t>
            </a:r>
            <a:r>
              <a:rPr lang="en-US" sz="2000" dirty="0" err="1" smtClean="0">
                <a:latin typeface="+mj-lt"/>
              </a:rPr>
              <a:t>cycloplegia</a:t>
            </a:r>
            <a:r>
              <a:rPr lang="en-US" sz="2000" dirty="0" smtClean="0">
                <a:latin typeface="+mj-lt"/>
              </a:rPr>
              <a:t> for </a:t>
            </a:r>
            <a:r>
              <a:rPr lang="en-US" sz="2000" dirty="0" err="1" smtClean="0">
                <a:latin typeface="+mj-lt"/>
              </a:rPr>
              <a:t>fundus</a:t>
            </a:r>
            <a:r>
              <a:rPr lang="en-US" sz="2000" dirty="0" smtClean="0">
                <a:latin typeface="+mj-lt"/>
              </a:rPr>
              <a:t> examination and refraction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Pupil dilation in inflammatory condition of iris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Corneal </a:t>
            </a:r>
            <a:r>
              <a:rPr lang="en-US" sz="2000" dirty="0" err="1" smtClean="0">
                <a:latin typeface="+mj-lt"/>
              </a:rPr>
              <a:t>ucler</a:t>
            </a:r>
            <a:r>
              <a:rPr lang="en-US" sz="2000" dirty="0" smtClean="0">
                <a:latin typeface="+mj-lt"/>
              </a:rPr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Amblyopia</a:t>
            </a:r>
            <a:r>
              <a:rPr lang="en-US" sz="2000" dirty="0" smtClean="0">
                <a:latin typeface="+mj-lt"/>
              </a:rPr>
              <a:t> therapy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Post operative 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 Contraindication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glaucoma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Hypersensitive</a:t>
            </a:r>
          </a:p>
          <a:p>
            <a:pPr algn="l">
              <a:buNone/>
            </a:pPr>
            <a:endParaRPr lang="ar-LY" sz="160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8075" y="3140968"/>
            <a:ext cx="1685925" cy="341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438912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400" b="1" dirty="0" smtClean="0">
                <a:latin typeface="+mj-lt"/>
              </a:rPr>
              <a:t>Adverse effects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 Allergic responses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 Blurred vision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Photophobia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Dryness of skin &amp; mouth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Fever , </a:t>
            </a:r>
            <a:r>
              <a:rPr lang="en-US" sz="2400" dirty="0" smtClean="0"/>
              <a:t>Skin rash , Flushing , </a:t>
            </a:r>
            <a:r>
              <a:rPr lang="en-US" sz="2400" dirty="0" smtClean="0">
                <a:latin typeface="+mj-lt"/>
              </a:rPr>
              <a:t>Restlessness.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Feeling irritable , abnormal heart beat , tachycardia 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Constipation , decrease sweating , urine retention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38912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000" b="1" dirty="0" err="1" smtClean="0"/>
              <a:t>Cyclopentolate</a:t>
            </a:r>
            <a:r>
              <a:rPr lang="en-US" sz="2000" b="1" dirty="0" smtClean="0"/>
              <a:t>  , (</a:t>
            </a:r>
            <a:r>
              <a:rPr lang="en-US" sz="2000" b="1" dirty="0" err="1" smtClean="0"/>
              <a:t>Cyclogel</a:t>
            </a:r>
            <a:r>
              <a:rPr lang="en-US" sz="2000" b="1" dirty="0" smtClean="0"/>
              <a:t> )(0.5  , 1 %)</a:t>
            </a:r>
          </a:p>
          <a:p>
            <a:pPr algn="l">
              <a:buNone/>
            </a:pPr>
            <a:r>
              <a:rPr lang="en-US" sz="2000" dirty="0" smtClean="0"/>
              <a:t>• </a:t>
            </a:r>
            <a:r>
              <a:rPr lang="en-US" sz="2000" dirty="0" smtClean="0">
                <a:latin typeface="+mj-lt"/>
              </a:rPr>
              <a:t>an </a:t>
            </a:r>
            <a:r>
              <a:rPr lang="en-US" sz="2000" dirty="0" err="1" smtClean="0">
                <a:latin typeface="+mj-lt"/>
              </a:rPr>
              <a:t>anticholinergic</a:t>
            </a:r>
            <a:r>
              <a:rPr lang="en-US" sz="2000" dirty="0" smtClean="0">
                <a:latin typeface="+mj-lt"/>
              </a:rPr>
              <a:t> , produce </a:t>
            </a:r>
            <a:r>
              <a:rPr lang="en-US" sz="2000" dirty="0" err="1" smtClean="0">
                <a:latin typeface="+mj-lt"/>
              </a:rPr>
              <a:t>mydriasis</a:t>
            </a:r>
            <a:r>
              <a:rPr lang="en-US" sz="2000" dirty="0" smtClean="0">
                <a:latin typeface="+mj-lt"/>
              </a:rPr>
              <a:t> , paralysis of accommodation 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• Indication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Refraction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Fundus</a:t>
            </a:r>
            <a:r>
              <a:rPr lang="en-US" sz="2000" dirty="0" smtClean="0">
                <a:latin typeface="+mj-lt"/>
              </a:rPr>
              <a:t> examination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Treatment in anterior </a:t>
            </a:r>
            <a:r>
              <a:rPr lang="en-US" sz="2000" dirty="0" err="1" smtClean="0">
                <a:latin typeface="+mj-lt"/>
              </a:rPr>
              <a:t>uveitis</a:t>
            </a:r>
            <a:r>
              <a:rPr lang="en-US" sz="2000" dirty="0" smtClean="0">
                <a:latin typeface="+mj-lt"/>
              </a:rPr>
              <a:t> , corneal ulcers , postoperative 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• Contraindication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– Narrow angle glaucoma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– Hypersensitive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• Adverse effects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– blurring of vision, photophobia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– Psychotic reaction , CNS hallucination , disorientation 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– Dryness of mouth, headache or allergic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 smtClean="0">
                <a:latin typeface="+mj-lt"/>
              </a:rPr>
              <a:t>TROPICAMIDE (</a:t>
            </a:r>
            <a:r>
              <a:rPr lang="en-US" b="1" dirty="0" err="1" smtClean="0">
                <a:latin typeface="+mj-lt"/>
              </a:rPr>
              <a:t>mydricil</a:t>
            </a:r>
            <a:r>
              <a:rPr lang="en-US" b="1" dirty="0" smtClean="0">
                <a:latin typeface="+mj-lt"/>
              </a:rPr>
              <a:t> )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• </a:t>
            </a:r>
            <a:r>
              <a:rPr lang="en-US" dirty="0" err="1" smtClean="0">
                <a:latin typeface="+mj-lt"/>
              </a:rPr>
              <a:t>anticholinergic</a:t>
            </a:r>
            <a:r>
              <a:rPr lang="en-US" dirty="0" smtClean="0">
                <a:latin typeface="+mj-lt"/>
              </a:rPr>
              <a:t> rapid short acting </a:t>
            </a:r>
            <a:r>
              <a:rPr lang="en-US" dirty="0" err="1" smtClean="0">
                <a:latin typeface="+mj-lt"/>
              </a:rPr>
              <a:t>mydriatric</a:t>
            </a:r>
            <a:r>
              <a:rPr lang="en-US" dirty="0" smtClean="0">
                <a:latin typeface="+mj-lt"/>
              </a:rPr>
              <a:t> drug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1%, paralysis accommodation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0.5% produce </a:t>
            </a:r>
            <a:r>
              <a:rPr lang="en-US" dirty="0" err="1" smtClean="0">
                <a:latin typeface="+mj-lt"/>
              </a:rPr>
              <a:t>mydriasis</a:t>
            </a:r>
            <a:r>
              <a:rPr lang="en-US" dirty="0" smtClean="0">
                <a:latin typeface="+mj-lt"/>
              </a:rPr>
              <a:t> with slight </a:t>
            </a:r>
            <a:r>
              <a:rPr lang="en-US" dirty="0" err="1" smtClean="0">
                <a:latin typeface="+mj-lt"/>
              </a:rPr>
              <a:t>cycloplegia</a:t>
            </a:r>
            <a:endParaRPr lang="en-US" dirty="0" smtClean="0">
              <a:latin typeface="+mj-lt"/>
            </a:endParaRPr>
          </a:p>
          <a:p>
            <a:pPr algn="l">
              <a:buNone/>
            </a:pPr>
            <a:r>
              <a:rPr lang="en-US" b="1" dirty="0" smtClean="0">
                <a:latin typeface="+mj-lt"/>
              </a:rPr>
              <a:t>• Indication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– Diagnostic (</a:t>
            </a:r>
            <a:r>
              <a:rPr lang="en-US" dirty="0" err="1" smtClean="0">
                <a:latin typeface="+mj-lt"/>
              </a:rPr>
              <a:t>fundus</a:t>
            </a:r>
            <a:r>
              <a:rPr lang="en-US" dirty="0" smtClean="0">
                <a:latin typeface="+mj-lt"/>
              </a:rPr>
              <a:t> examination) 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– Pre and post operative stages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– Infants –</a:t>
            </a:r>
            <a:r>
              <a:rPr lang="en-US" dirty="0" smtClean="0"/>
              <a:t>0.5%</a:t>
            </a:r>
            <a:r>
              <a:rPr lang="en-US" dirty="0" smtClean="0">
                <a:latin typeface="+mj-lt"/>
              </a:rPr>
              <a:t> combination with </a:t>
            </a:r>
            <a:r>
              <a:rPr lang="en-US" dirty="0" err="1" smtClean="0">
                <a:latin typeface="+mj-lt"/>
              </a:rPr>
              <a:t>phenylephrine</a:t>
            </a:r>
            <a:endParaRPr lang="en-US" dirty="0" smtClean="0">
              <a:latin typeface="+mj-lt"/>
            </a:endParaRPr>
          </a:p>
          <a:p>
            <a:pPr algn="l">
              <a:buNone/>
            </a:pPr>
            <a:r>
              <a:rPr lang="en-US" b="1" dirty="0" smtClean="0">
                <a:latin typeface="+mj-lt"/>
              </a:rPr>
              <a:t>• Contraindication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Narrow angle glaucoma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Hypersensitive</a:t>
            </a:r>
          </a:p>
          <a:p>
            <a:pPr algn="l">
              <a:buNone/>
            </a:pPr>
            <a:r>
              <a:rPr lang="en-US" b="1" dirty="0" smtClean="0">
                <a:latin typeface="+mj-lt"/>
              </a:rPr>
              <a:t>• Adverse effect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 Stinging sensation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Confusion or hyperactivity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err="1" smtClean="0">
                <a:latin typeface="+mj-lt"/>
              </a:rPr>
              <a:t>Cycloplegia</a:t>
            </a:r>
            <a:r>
              <a:rPr lang="en-US" dirty="0" smtClean="0">
                <a:latin typeface="+mj-lt"/>
              </a:rPr>
              <a:t> , blurred vision , photophobia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Dry mouth , tachycardia , headache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85728"/>
            <a:ext cx="18478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5467368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400" b="1" dirty="0" smtClean="0">
                <a:latin typeface="+mj-lt"/>
              </a:rPr>
              <a:t>PHENYLEPHRINE (2.5% , 10%)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• Direct acting </a:t>
            </a:r>
            <a:r>
              <a:rPr lang="en-US" sz="2400" dirty="0" err="1" smtClean="0">
                <a:latin typeface="+mj-lt"/>
              </a:rPr>
              <a:t>sympathomimetic</a:t>
            </a:r>
            <a:r>
              <a:rPr lang="en-US" sz="2400" dirty="0" smtClean="0">
                <a:latin typeface="+mj-lt"/>
              </a:rPr>
              <a:t> 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• Pupil dilation for diagnostic purpose , no effect on accommodation </a:t>
            </a:r>
          </a:p>
          <a:p>
            <a:pPr algn="l">
              <a:buNone/>
            </a:pPr>
            <a:r>
              <a:rPr lang="en-US" sz="2400" b="1" dirty="0" smtClean="0">
                <a:latin typeface="+mj-lt"/>
              </a:rPr>
              <a:t>• Indication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err="1" smtClean="0">
                <a:latin typeface="+mj-lt"/>
              </a:rPr>
              <a:t>fundus</a:t>
            </a:r>
            <a:r>
              <a:rPr lang="en-US" sz="2400" dirty="0" smtClean="0">
                <a:latin typeface="+mj-lt"/>
              </a:rPr>
              <a:t> examination </a:t>
            </a:r>
          </a:p>
          <a:p>
            <a:pPr algn="l">
              <a:buNone/>
            </a:pPr>
            <a:r>
              <a:rPr lang="en-US" sz="2400" b="1" dirty="0" smtClean="0">
                <a:latin typeface="+mj-lt"/>
              </a:rPr>
              <a:t>• Contraindication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Narrow angle glaucoma.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err="1" smtClean="0">
                <a:latin typeface="+mj-lt"/>
              </a:rPr>
              <a:t>Hypertensives</a:t>
            </a:r>
            <a:r>
              <a:rPr lang="en-US" sz="2400" dirty="0" smtClean="0">
                <a:latin typeface="+mj-lt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Hypersensitivity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err="1" smtClean="0">
                <a:latin typeface="+mj-lt"/>
              </a:rPr>
              <a:t>Antidepression</a:t>
            </a:r>
            <a:r>
              <a:rPr lang="en-US" sz="2400" dirty="0" smtClean="0">
                <a:latin typeface="+mj-lt"/>
              </a:rPr>
              <a:t> treatment </a:t>
            </a:r>
          </a:p>
          <a:p>
            <a:pPr algn="l">
              <a:buNone/>
            </a:pPr>
            <a:r>
              <a:rPr lang="en-US" sz="2400" b="1" dirty="0" smtClean="0">
                <a:latin typeface="+mj-lt"/>
              </a:rPr>
              <a:t>• Adverse effects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err="1" smtClean="0">
                <a:latin typeface="+mj-lt"/>
              </a:rPr>
              <a:t>Mydriasis</a:t>
            </a:r>
            <a:r>
              <a:rPr lang="en-US" sz="2400" dirty="0" smtClean="0">
                <a:latin typeface="+mj-lt"/>
              </a:rPr>
              <a:t> , blurred vision , photophobia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HTN, headache, arrhythmia , myocardial infraction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214422"/>
            <a:ext cx="1714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Untitled6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3" y="642918"/>
            <a:ext cx="8715435" cy="56816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Novesin-0-4-Augentropfen-Collyre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897421"/>
            <a:ext cx="2643174" cy="3929078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Topical anesthesia </a:t>
            </a:r>
            <a:br>
              <a:rPr lang="en-US" b="1" dirty="0" smtClean="0"/>
            </a:b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>
                <a:latin typeface="+mj-lt"/>
              </a:rPr>
              <a:t> </a:t>
            </a:r>
            <a:r>
              <a:rPr lang="en-US" sz="2400" dirty="0" err="1" smtClean="0">
                <a:latin typeface="+mj-lt"/>
              </a:rPr>
              <a:t>Oxybuprocaine</a:t>
            </a:r>
            <a:r>
              <a:rPr lang="en-US" sz="2400" dirty="0" smtClean="0">
                <a:latin typeface="+mj-lt"/>
              </a:rPr>
              <a:t> Hydrochloride 0.4%(</a:t>
            </a:r>
            <a:r>
              <a:rPr lang="en-US" sz="2400" dirty="0" err="1" smtClean="0">
                <a:latin typeface="+mj-lt"/>
              </a:rPr>
              <a:t>Novesin</a:t>
            </a:r>
            <a:r>
              <a:rPr lang="en-US" sz="2400" dirty="0" smtClean="0">
                <a:latin typeface="+mj-lt"/>
              </a:rPr>
              <a:t>) ,</a:t>
            </a:r>
            <a:r>
              <a:rPr lang="en-US" sz="2400" dirty="0" err="1" smtClean="0">
                <a:latin typeface="+mj-lt"/>
              </a:rPr>
              <a:t>Propacaine</a:t>
            </a:r>
            <a:r>
              <a:rPr lang="en-US" sz="2400" dirty="0" smtClean="0">
                <a:latin typeface="+mj-lt"/>
              </a:rPr>
              <a:t>, </a:t>
            </a:r>
            <a:r>
              <a:rPr lang="en-US" sz="2400" dirty="0" err="1" smtClean="0">
                <a:latin typeface="+mj-lt"/>
              </a:rPr>
              <a:t>Tetracaine</a:t>
            </a:r>
            <a:r>
              <a:rPr lang="en-US" sz="2400" dirty="0" smtClean="0">
                <a:latin typeface="+mj-lt"/>
              </a:rPr>
              <a:t> 0.5%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Uses: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Tonometry</a:t>
            </a:r>
            <a:r>
              <a:rPr lang="en-US" sz="2000" dirty="0" smtClean="0">
                <a:latin typeface="+mj-lt"/>
              </a:rPr>
              <a:t> (measurement of intraocular pressure)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removal of corneal foreign bodies,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removal of sutures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Gonioscopy</a:t>
            </a:r>
            <a:r>
              <a:rPr lang="en-US" sz="2000" dirty="0" smtClean="0">
                <a:latin typeface="+mj-lt"/>
              </a:rPr>
              <a:t> , triple mirror 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 Adverse effects: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toxic to corneal epithelium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Allergic reaction</a:t>
            </a:r>
            <a:endParaRPr lang="ar-LY" dirty="0">
              <a:latin typeface="+mj-lt"/>
            </a:endParaRPr>
          </a:p>
        </p:txBody>
      </p:sp>
      <p:pic>
        <p:nvPicPr>
          <p:cNvPr id="5" name="صورة 4" descr="online-pharmacy-alcaine-eye-dro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475" y="2986925"/>
            <a:ext cx="1571626" cy="2857500"/>
          </a:xfrm>
          <a:prstGeom prst="rect">
            <a:avLst/>
          </a:prstGeom>
        </p:spPr>
      </p:pic>
      <p:pic>
        <p:nvPicPr>
          <p:cNvPr id="6" name="صورة 5" descr="tetracaine-hydrochloride-alcon-ophthalmic-solution-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786190"/>
            <a:ext cx="1500197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en-US" b="1" dirty="0" err="1" smtClean="0"/>
              <a:t>Antiglaucoma</a:t>
            </a: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Mechanism of action</a:t>
            </a:r>
            <a:endParaRPr lang="ar-LY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85786" y="2857496"/>
            <a:ext cx="313814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Decrease The</a:t>
            </a:r>
          </a:p>
          <a:p>
            <a:pPr algn="ctr"/>
            <a:r>
              <a:rPr lang="en-US" sz="2000" b="1" dirty="0"/>
              <a:t>Formation </a:t>
            </a:r>
            <a:r>
              <a:rPr lang="en-US" sz="2000" b="1" dirty="0" smtClean="0"/>
              <a:t>Of Aqueous</a:t>
            </a:r>
            <a:endParaRPr lang="en-US" sz="2000" b="1" dirty="0"/>
          </a:p>
          <a:p>
            <a:pPr algn="ctr"/>
            <a:endParaRPr lang="ar-LY" sz="2000" b="1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72066" y="2928934"/>
            <a:ext cx="285752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Increase Aqueous</a:t>
            </a:r>
          </a:p>
          <a:p>
            <a:pPr algn="ctr"/>
            <a:r>
              <a:rPr lang="en-US" sz="2000" b="1" dirty="0" smtClean="0"/>
              <a:t>Drainage</a:t>
            </a:r>
            <a:endParaRPr lang="ar-LY" sz="2000" b="1" dirty="0"/>
          </a:p>
        </p:txBody>
      </p:sp>
      <p:cxnSp>
        <p:nvCxnSpPr>
          <p:cNvPr id="8" name="رابط كسهم مستقيم 7"/>
          <p:cNvCxnSpPr/>
          <p:nvPr/>
        </p:nvCxnSpPr>
        <p:spPr>
          <a:xfrm rot="10800000" flipV="1">
            <a:off x="2500298" y="2071678"/>
            <a:ext cx="107157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5072066" y="2143116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سهم للأسفل 10"/>
          <p:cNvSpPr/>
          <p:nvPr/>
        </p:nvSpPr>
        <p:spPr>
          <a:xfrm>
            <a:off x="6143636" y="3857628"/>
            <a:ext cx="500066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2" name="سهم للأسفل 11"/>
          <p:cNvSpPr/>
          <p:nvPr/>
        </p:nvSpPr>
        <p:spPr>
          <a:xfrm>
            <a:off x="1928794" y="3929066"/>
            <a:ext cx="500066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5286380" y="4727500"/>
            <a:ext cx="2643206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Prostaglandins</a:t>
            </a:r>
          </a:p>
          <a:p>
            <a:pPr algn="ctr"/>
            <a:r>
              <a:rPr lang="en-US" sz="2000" b="1" dirty="0" err="1" smtClean="0"/>
              <a:t>Miotics</a:t>
            </a:r>
            <a:endParaRPr lang="ar-LY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785786" y="4838440"/>
            <a:ext cx="285752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/>
              <a:t>Beta blockers</a:t>
            </a:r>
          </a:p>
          <a:p>
            <a:pPr algn="ctr"/>
            <a:r>
              <a:rPr lang="en-US" b="1" dirty="0" smtClean="0"/>
              <a:t>Alpha agonist</a:t>
            </a:r>
          </a:p>
          <a:p>
            <a:pPr algn="ctr"/>
            <a:r>
              <a:rPr lang="en-US" b="1" dirty="0" smtClean="0"/>
              <a:t>Carbonic </a:t>
            </a:r>
            <a:r>
              <a:rPr lang="en-US" b="1" dirty="0" err="1" smtClean="0"/>
              <a:t>anhydrase</a:t>
            </a:r>
            <a:r>
              <a:rPr lang="en-US" b="1" dirty="0" smtClean="0"/>
              <a:t> inhibitors</a:t>
            </a:r>
            <a:endParaRPr lang="ar-LY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Beta blockers</a:t>
            </a:r>
            <a:endParaRPr lang="ar-LY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>
                <a:latin typeface="+mj-lt"/>
              </a:rPr>
              <a:t>Mechanism of action: lower IOP by reducing aqueous formation</a:t>
            </a: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14348" y="2857496"/>
          <a:ext cx="7643866" cy="31432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821933"/>
                <a:gridCol w="3821933"/>
              </a:tblGrid>
              <a:tr h="683322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Selective beta 1 blockers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Non selective </a:t>
                      </a:r>
                      <a:r>
                        <a:rPr kumimoji="0" lang="en-US" sz="2000" b="1" kern="1200" baseline="0" dirty="0" err="1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betablocker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  <a:tr h="683322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20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betaxolol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20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Timolol</a:t>
                      </a:r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maleate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  <a:tr h="683322"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>
                          <a:latin typeface="+mj-lt"/>
                        </a:rPr>
                        <a:t>0.5 %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+mj-lt"/>
                        </a:rPr>
                        <a:t>0.25% 0.5%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  <a:tr h="1093306"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>
                          <a:latin typeface="+mj-lt"/>
                        </a:rPr>
                        <a:t>Little</a:t>
                      </a:r>
                      <a:r>
                        <a:rPr lang="en-US" sz="2000" baseline="0" dirty="0" smtClean="0">
                          <a:latin typeface="+mj-lt"/>
                        </a:rPr>
                        <a:t> effect on the </a:t>
                      </a:r>
                      <a:r>
                        <a:rPr lang="en-US" sz="2000" baseline="0" dirty="0" err="1" smtClean="0">
                          <a:latin typeface="+mj-lt"/>
                        </a:rPr>
                        <a:t>cardiopulmoary</a:t>
                      </a:r>
                      <a:r>
                        <a:rPr lang="en-US" sz="2000" baseline="0" dirty="0" smtClean="0">
                          <a:latin typeface="+mj-lt"/>
                        </a:rPr>
                        <a:t> system 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latin typeface="+mj-lt"/>
                        </a:rPr>
                        <a:t>S/E</a:t>
                      </a:r>
                      <a:r>
                        <a:rPr lang="en-US" sz="2000" dirty="0" smtClean="0">
                          <a:latin typeface="+mj-lt"/>
                        </a:rPr>
                        <a:t>  </a:t>
                      </a:r>
                      <a:r>
                        <a:rPr lang="en-US" sz="2000" dirty="0" err="1" smtClean="0">
                          <a:latin typeface="+mj-lt"/>
                        </a:rPr>
                        <a:t>bradycardia</a:t>
                      </a:r>
                      <a:r>
                        <a:rPr lang="en-US" sz="2000" dirty="0" smtClean="0">
                          <a:latin typeface="+mj-lt"/>
                        </a:rPr>
                        <a:t>, hypotension</a:t>
                      </a:r>
                    </a:p>
                    <a:p>
                      <a:pPr algn="l" rtl="1"/>
                      <a:r>
                        <a:rPr lang="en-US" sz="2000" dirty="0" err="1" smtClean="0">
                          <a:latin typeface="+mj-lt"/>
                        </a:rPr>
                        <a:t>Brochospam</a:t>
                      </a:r>
                      <a:r>
                        <a:rPr lang="en-US" sz="2000" baseline="0" dirty="0" smtClean="0">
                          <a:latin typeface="+mj-lt"/>
                        </a:rPr>
                        <a:t> , fatigue, confusion , depression 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000107"/>
          <a:ext cx="8329642" cy="46791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57468"/>
                <a:gridCol w="4272174"/>
              </a:tblGrid>
              <a:tr h="1143009">
                <a:tc>
                  <a:txBody>
                    <a:bodyPr/>
                    <a:lstStyle/>
                    <a:p>
                      <a:pPr algn="l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Stinging, redness &amp; dryness of eyes</a:t>
                      </a:r>
                    </a:p>
                    <a:p>
                      <a:pPr algn="l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Corneal </a:t>
                      </a:r>
                      <a:r>
                        <a:rPr kumimoji="0" lang="en-US" sz="2000" b="1" kern="1200" baseline="0" dirty="0" err="1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hypothesia</a:t>
                      </a:r>
                      <a:endParaRPr kumimoji="0" lang="en-US" sz="2000" b="1" kern="1200" baseline="0" dirty="0" smtClean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Ocular side effect  Stinging, redness &amp;</a:t>
                      </a:r>
                    </a:p>
                    <a:p>
                      <a:pPr algn="l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dryness of eyes Corneal </a:t>
                      </a:r>
                      <a:r>
                        <a:rPr kumimoji="0" lang="en-US" sz="2000" b="1" kern="1200" baseline="0" dirty="0" err="1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hypothesia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pPr algn="l" rtl="1"/>
                      <a:endParaRPr lang="ar-LY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b="1" dirty="0" smtClean="0">
                          <a:latin typeface="+mj-lt"/>
                        </a:rPr>
                        <a:t>c/I</a:t>
                      </a:r>
                      <a:r>
                        <a:rPr lang="en-US" sz="2000" dirty="0" smtClean="0">
                          <a:latin typeface="+mj-lt"/>
                        </a:rPr>
                        <a:t> asthmatic, COAD , slow pulse , heart block,</a:t>
                      </a:r>
                      <a:r>
                        <a:rPr lang="en-US" sz="2000" baseline="0" dirty="0" smtClean="0">
                          <a:latin typeface="+mj-lt"/>
                        </a:rPr>
                        <a:t> sinus </a:t>
                      </a:r>
                      <a:r>
                        <a:rPr lang="en-US" sz="2000" baseline="0" dirty="0" err="1" smtClean="0">
                          <a:latin typeface="+mj-lt"/>
                        </a:rPr>
                        <a:t>bradycardia</a:t>
                      </a:r>
                      <a:r>
                        <a:rPr lang="en-US" sz="2000" baseline="0" dirty="0" smtClean="0">
                          <a:latin typeface="+mj-lt"/>
                        </a:rPr>
                        <a:t> , </a:t>
                      </a:r>
                      <a:r>
                        <a:rPr lang="en-US" sz="2000" baseline="0" dirty="0" err="1" smtClean="0">
                          <a:latin typeface="+mj-lt"/>
                        </a:rPr>
                        <a:t>cardiogenic</a:t>
                      </a:r>
                      <a:r>
                        <a:rPr lang="en-US" sz="2000" baseline="0" dirty="0" smtClean="0">
                          <a:latin typeface="+mj-lt"/>
                        </a:rPr>
                        <a:t> shock 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latin typeface="+mj-lt"/>
                        </a:rPr>
                        <a:t>Indication </a:t>
                      </a:r>
                    </a:p>
                    <a:p>
                      <a:pPr algn="l" rtl="1"/>
                      <a:r>
                        <a:rPr lang="en-US" sz="2000" dirty="0" smtClean="0">
                          <a:latin typeface="+mj-lt"/>
                        </a:rPr>
                        <a:t>Ocular hypertension </a:t>
                      </a:r>
                    </a:p>
                    <a:p>
                      <a:pPr algn="l" rtl="1"/>
                      <a:r>
                        <a:rPr lang="en-US" sz="2000" dirty="0" smtClean="0">
                          <a:latin typeface="+mj-lt"/>
                        </a:rPr>
                        <a:t>All types of glaucoma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>
                          <a:latin typeface="+mj-lt"/>
                        </a:rPr>
                        <a:t>Indication </a:t>
                      </a:r>
                    </a:p>
                    <a:p>
                      <a:pPr algn="l" rtl="1"/>
                      <a:r>
                        <a:rPr lang="en-US" sz="2000" dirty="0" smtClean="0">
                          <a:latin typeface="+mj-lt"/>
                        </a:rPr>
                        <a:t>Ocular hypertension </a:t>
                      </a:r>
                    </a:p>
                    <a:p>
                      <a:pPr algn="l" rtl="1"/>
                      <a:r>
                        <a:rPr lang="en-US" sz="2000" dirty="0" smtClean="0">
                          <a:latin typeface="+mj-lt"/>
                        </a:rPr>
                        <a:t>All types of glaucoma 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Less efficacious than </a:t>
                      </a:r>
                      <a:r>
                        <a:rPr kumimoji="0" lang="en-US" sz="20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Timolol</a:t>
                      </a:r>
                      <a:endParaRPr kumimoji="0" lang="en-US" sz="2000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Protective effect on retinal</a:t>
                      </a:r>
                    </a:p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neurons by blocking calcium</a:t>
                      </a:r>
                    </a:p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channels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20-35% fall in IOP within 1hr and</a:t>
                      </a:r>
                    </a:p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last for 12 hours.</a:t>
                      </a:r>
                    </a:p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30% patients- additional</a:t>
                      </a:r>
                    </a:p>
                    <a:p>
                      <a:pPr algn="l"/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medications</a:t>
                      </a:r>
                      <a:endParaRPr lang="ar-LY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200" dirty="0" smtClean="0"/>
              <a:t>Varying routes for ocular drug applications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200" dirty="0" smtClean="0"/>
              <a:t>Different drug groups for ophthalmic use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200" dirty="0" smtClean="0"/>
              <a:t>Indication , side effects , contraindications </a:t>
            </a:r>
            <a:endParaRPr lang="ar-LY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Alpha </a:t>
            </a:r>
            <a:r>
              <a:rPr lang="en-US" sz="4000" b="1" dirty="0" err="1" smtClean="0"/>
              <a:t>adrenergics</a:t>
            </a:r>
            <a:r>
              <a:rPr lang="en-US" sz="4000" b="1" dirty="0" smtClean="0"/>
              <a:t> agonist</a:t>
            </a:r>
            <a:br>
              <a:rPr lang="en-US" sz="4000" b="1" dirty="0" smtClean="0"/>
            </a:br>
            <a:endParaRPr lang="ar-LY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latin typeface="+mj-lt"/>
              </a:rPr>
              <a:t>MOA: stimulate alpha 2 receptors in the </a:t>
            </a:r>
            <a:r>
              <a:rPr lang="en-US" dirty="0" err="1" smtClean="0">
                <a:latin typeface="+mj-lt"/>
              </a:rPr>
              <a:t>ciliary</a:t>
            </a:r>
            <a:endParaRPr lang="en-US" dirty="0" smtClean="0">
              <a:latin typeface="+mj-lt"/>
            </a:endParaRPr>
          </a:p>
          <a:p>
            <a:pPr algn="l">
              <a:buNone/>
            </a:pPr>
            <a:r>
              <a:rPr lang="en-US" dirty="0" smtClean="0">
                <a:latin typeface="+mj-lt"/>
              </a:rPr>
              <a:t>epithelium and thereby decrease the rate of aqueous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production.</a:t>
            </a:r>
          </a:p>
        </p:txBody>
      </p:sp>
      <p:pic>
        <p:nvPicPr>
          <p:cNvPr id="4" name="صورة 3" descr="wnH40sRvnvPSUEi5NMYldkMPAzZS6Eo56b0LLaN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2571744"/>
            <a:ext cx="5643570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024831"/>
              </p:ext>
            </p:extLst>
          </p:nvPr>
        </p:nvGraphicFramePr>
        <p:xfrm>
          <a:off x="285720" y="857232"/>
          <a:ext cx="8572528" cy="5394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00502"/>
                <a:gridCol w="2614517"/>
                <a:gridCol w="2857509"/>
              </a:tblGrid>
              <a:tr h="505581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Adrenaline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Brimonidine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alphagan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ar-LY" dirty="0" smtClean="0">
                        <a:latin typeface="+mj-lt"/>
                      </a:endParaRPr>
                    </a:p>
                    <a:p>
                      <a:pPr algn="l" rtl="1"/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err="1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Apraclonidine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</a:tr>
              <a:tr h="505581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Allergy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Black deposits (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adrenochrome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Mydriasis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Cyctoid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macular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odema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30% of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aphakic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patients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Allergy 10 %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Side effects 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Allergy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Lid retraction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Conjunctival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blanching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Mydriasis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</a:tr>
              <a:tr h="505581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Tachycaria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/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arrythima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hypertension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Dry eye &amp; mouth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• Headache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• Fatigue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Dry eye &amp; mouth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• Headache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• May exacerbate IHD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•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hypOtension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!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</a:tr>
              <a:tr h="505581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Infrequently used 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Not used At 1st year as it pass the CNS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Used for short term therapy [ it is effect lost after 3 months]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</a:tr>
              <a:tr h="505581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Reduces aqueous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production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Augments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uveoscleral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outflow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Reduces aqueous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</a:t>
                      </a:r>
                    </a:p>
                    <a:p>
                      <a:pPr algn="l" rtl="1"/>
                      <a:endParaRPr lang="ar-LY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Reduces aqueous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production</a:t>
                      </a:r>
                      <a:endParaRPr lang="ar-LY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Carbonic </a:t>
            </a:r>
            <a:r>
              <a:rPr lang="en-US" sz="4400" b="1" dirty="0" err="1" smtClean="0"/>
              <a:t>anhydrase</a:t>
            </a:r>
            <a:r>
              <a:rPr lang="en-US" sz="4400" b="1" dirty="0" smtClean="0"/>
              <a:t> inhibitors</a:t>
            </a:r>
            <a:endParaRPr lang="ar-LY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42926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err="1" smtClean="0"/>
              <a:t>Sulphonamide</a:t>
            </a:r>
            <a:r>
              <a:rPr lang="en-US" sz="2400" dirty="0" smtClean="0"/>
              <a:t> derivative acts as inhibitor on the enzyme carbonic </a:t>
            </a:r>
            <a:r>
              <a:rPr lang="en-US" sz="2400" dirty="0" err="1" smtClean="0"/>
              <a:t>anhydraze</a:t>
            </a:r>
            <a:r>
              <a:rPr lang="en-US" sz="2400" dirty="0" smtClean="0"/>
              <a:t>  causing  ↓ aqueous formation thus decrease IOP 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sz="2400" b="1" dirty="0" smtClean="0"/>
              <a:t>Topical </a:t>
            </a:r>
          </a:p>
          <a:p>
            <a:pPr algn="l">
              <a:buNone/>
            </a:pPr>
            <a:r>
              <a:rPr lang="en-US" sz="2400" b="1" dirty="0" smtClean="0"/>
              <a:t>Indication</a:t>
            </a:r>
            <a:r>
              <a:rPr lang="en-US" sz="2400" dirty="0" smtClean="0"/>
              <a:t> : All types of </a:t>
            </a:r>
            <a:r>
              <a:rPr lang="en-US" sz="2400" dirty="0" err="1" smtClean="0"/>
              <a:t>gluacoma</a:t>
            </a:r>
            <a:r>
              <a:rPr lang="en-US" sz="2400" dirty="0" smtClean="0"/>
              <a:t> ,</a:t>
            </a:r>
          </a:p>
          <a:p>
            <a:pPr algn="l">
              <a:buNone/>
            </a:pPr>
            <a:r>
              <a:rPr lang="en-US" sz="2400" b="1" dirty="0" smtClean="0"/>
              <a:t>Side effects  </a:t>
            </a:r>
            <a:r>
              <a:rPr lang="en-US" sz="2400" dirty="0" smtClean="0"/>
              <a:t>allergy , </a:t>
            </a:r>
            <a:r>
              <a:rPr lang="en-US" sz="2400" dirty="0" err="1" smtClean="0"/>
              <a:t>blepharoconjunctivitis</a:t>
            </a:r>
            <a:r>
              <a:rPr lang="en-US" sz="2400" dirty="0" smtClean="0"/>
              <a:t> </a:t>
            </a:r>
          </a:p>
        </p:txBody>
      </p:sp>
      <p:pic>
        <p:nvPicPr>
          <p:cNvPr id="5" name="صورة 4" descr="Untitled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500306"/>
            <a:ext cx="685804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b="1" dirty="0" smtClean="0"/>
              <a:t>Use of systemic CAI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Short term therapy with acute glaucoma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Acute congestive glaucoma iv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err="1" smtClean="0"/>
              <a:t>Bening</a:t>
            </a:r>
            <a:r>
              <a:rPr lang="en-US" dirty="0" smtClean="0"/>
              <a:t> intracranial hypertension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Preoperative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Postoperative corneal  </a:t>
            </a:r>
            <a:r>
              <a:rPr lang="en-US" dirty="0" err="1" smtClean="0"/>
              <a:t>odema</a:t>
            </a:r>
            <a:r>
              <a:rPr lang="en-US" dirty="0" smtClean="0"/>
              <a:t>  </a:t>
            </a:r>
          </a:p>
          <a:p>
            <a:pPr algn="l">
              <a:buFontTx/>
              <a:buChar char="-"/>
            </a:pPr>
            <a:r>
              <a:rPr lang="en-US" b="1" dirty="0" smtClean="0"/>
              <a:t>Side effect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Transient myopia , Dry eye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err="1" smtClean="0"/>
              <a:t>Paresthesia</a:t>
            </a:r>
            <a:r>
              <a:rPr lang="en-US" dirty="0" smtClean="0"/>
              <a:t> , tingling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Fatigue , </a:t>
            </a:r>
            <a:r>
              <a:rPr lang="en-US" dirty="0" err="1" smtClean="0"/>
              <a:t>depresion</a:t>
            </a:r>
            <a:r>
              <a:rPr lang="en-US" dirty="0" smtClean="0"/>
              <a:t> , anorexia , decrease wt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Loss of libido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Renal stone formation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GIT up set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Steven </a:t>
            </a:r>
            <a:r>
              <a:rPr lang="en-US" dirty="0" err="1" smtClean="0"/>
              <a:t>johnson</a:t>
            </a:r>
            <a:r>
              <a:rPr lang="en-US" dirty="0" smtClean="0"/>
              <a:t> syndrome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Blood </a:t>
            </a:r>
            <a:r>
              <a:rPr lang="en-US" dirty="0" err="1" smtClean="0"/>
              <a:t>dyscrisia</a:t>
            </a:r>
            <a:r>
              <a:rPr lang="en-US" dirty="0" smtClean="0"/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err="1" smtClean="0"/>
              <a:t>Hypokalemia</a:t>
            </a:r>
            <a:r>
              <a:rPr lang="en-US" dirty="0" smtClean="0"/>
              <a:t> </a:t>
            </a:r>
          </a:p>
          <a:p>
            <a:pPr algn="l"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Prostaglandins</a:t>
            </a:r>
            <a:br>
              <a:rPr lang="en-US" sz="4400" b="1" dirty="0" smtClean="0"/>
            </a:br>
            <a:endParaRPr lang="ar-LY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357826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000" dirty="0" smtClean="0">
                <a:latin typeface="+mj-lt"/>
              </a:rPr>
              <a:t>Prostaglandin f2 alpha analogue , enhance aqueous humor outflow through </a:t>
            </a:r>
            <a:r>
              <a:rPr lang="en-US" sz="2000" dirty="0" err="1" smtClean="0">
                <a:latin typeface="+mj-lt"/>
              </a:rPr>
              <a:t>uveoscleral</a:t>
            </a:r>
            <a:r>
              <a:rPr lang="en-US" sz="2000" dirty="0" smtClean="0">
                <a:latin typeface="+mj-lt"/>
              </a:rPr>
              <a:t> route , used once daily in the evening </a:t>
            </a:r>
          </a:p>
          <a:p>
            <a:pPr algn="l">
              <a:buNone/>
            </a:pPr>
            <a:r>
              <a:rPr lang="en-US" sz="2000" b="1" dirty="0" err="1" smtClean="0">
                <a:latin typeface="+mj-lt"/>
              </a:rPr>
              <a:t>Latanoprost</a:t>
            </a:r>
            <a:r>
              <a:rPr lang="en-US" sz="2000" b="1" dirty="0" smtClean="0">
                <a:latin typeface="+mj-lt"/>
              </a:rPr>
              <a:t> (</a:t>
            </a:r>
            <a:r>
              <a:rPr lang="en-US" sz="2000" b="1" dirty="0" err="1" smtClean="0">
                <a:latin typeface="+mj-lt"/>
              </a:rPr>
              <a:t>Xalatan</a:t>
            </a:r>
            <a:r>
              <a:rPr lang="en-US" sz="2000" b="1" dirty="0" smtClean="0">
                <a:latin typeface="+mj-lt"/>
              </a:rPr>
              <a:t>)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Brimatoprost</a:t>
            </a:r>
            <a:r>
              <a:rPr lang="en-US" sz="2000" b="1" dirty="0" smtClean="0">
                <a:latin typeface="+mj-lt"/>
              </a:rPr>
              <a:t> (</a:t>
            </a:r>
            <a:r>
              <a:rPr lang="en-US" sz="2000" b="1" dirty="0" err="1" smtClean="0">
                <a:latin typeface="+mj-lt"/>
              </a:rPr>
              <a:t>Lumigan</a:t>
            </a:r>
            <a:r>
              <a:rPr lang="en-US" sz="2000" b="1" dirty="0" smtClean="0">
                <a:latin typeface="+mj-lt"/>
              </a:rPr>
              <a:t>)</a:t>
            </a:r>
          </a:p>
          <a:p>
            <a:pPr algn="l">
              <a:buNone/>
            </a:pPr>
            <a:r>
              <a:rPr lang="en-US" sz="2000" b="1" dirty="0" err="1" smtClean="0">
                <a:latin typeface="+mj-lt"/>
              </a:rPr>
              <a:t>Travoprost</a:t>
            </a:r>
            <a:r>
              <a:rPr lang="en-US" sz="2000" b="1" dirty="0" smtClean="0">
                <a:latin typeface="+mj-lt"/>
              </a:rPr>
              <a:t> (</a:t>
            </a:r>
            <a:r>
              <a:rPr lang="en-US" sz="2000" b="1" dirty="0" err="1" smtClean="0">
                <a:latin typeface="+mj-lt"/>
              </a:rPr>
              <a:t>Travatan</a:t>
            </a:r>
            <a:r>
              <a:rPr lang="en-US" sz="2000" b="1" dirty="0" smtClean="0">
                <a:latin typeface="+mj-lt"/>
              </a:rPr>
              <a:t>)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Unoprostone</a:t>
            </a:r>
            <a:r>
              <a:rPr lang="en-US" sz="2000" b="1" dirty="0" smtClean="0">
                <a:latin typeface="+mj-lt"/>
              </a:rPr>
              <a:t> (</a:t>
            </a:r>
            <a:r>
              <a:rPr lang="en-US" sz="2000" b="1" dirty="0" err="1" smtClean="0">
                <a:latin typeface="+mj-lt"/>
              </a:rPr>
              <a:t>Rescula</a:t>
            </a:r>
            <a:r>
              <a:rPr lang="en-US" sz="2000" dirty="0" smtClean="0">
                <a:latin typeface="+mj-lt"/>
              </a:rPr>
              <a:t>)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S/E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Lashes: darkening &amp; lengthening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Hyperemia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Iris pigmentation 8-15% (Within 3-12 months) </a:t>
            </a:r>
            <a:r>
              <a:rPr lang="en-US" sz="2000" dirty="0" err="1" smtClean="0">
                <a:latin typeface="+mj-lt"/>
              </a:rPr>
              <a:t>d.t</a:t>
            </a:r>
            <a:r>
              <a:rPr lang="en-US" sz="2000" dirty="0" smtClean="0">
                <a:latin typeface="+mj-lt"/>
              </a:rPr>
              <a:t>. ↑ melanin production NOT ↑ in </a:t>
            </a:r>
            <a:r>
              <a:rPr lang="en-US" sz="2000" dirty="0" err="1" smtClean="0">
                <a:latin typeface="+mj-lt"/>
              </a:rPr>
              <a:t>melanocytes</a:t>
            </a:r>
            <a:r>
              <a:rPr lang="en-US" sz="2000" dirty="0" smtClean="0">
                <a:latin typeface="+mj-lt"/>
              </a:rPr>
              <a:t>**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Systemic: Flu-like symptoms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Contra-indicated in pregnancy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Used Cautiously at: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- Lactation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- Intra-ocular inflammation</a:t>
            </a:r>
            <a:endParaRPr lang="ar-LY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MIOTICS (cholinergic )</a:t>
            </a:r>
            <a:endParaRPr lang="ar-LY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12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sz="2000" dirty="0" err="1" smtClean="0">
                <a:latin typeface="+mj-lt"/>
              </a:rPr>
              <a:t>Parasympathomimetic</a:t>
            </a:r>
            <a:r>
              <a:rPr lang="en-US" sz="2000" dirty="0" smtClean="0">
                <a:latin typeface="+mj-lt"/>
              </a:rPr>
              <a:t> </a:t>
            </a:r>
          </a:p>
          <a:p>
            <a:pPr algn="l">
              <a:buNone/>
            </a:pPr>
            <a:r>
              <a:rPr lang="en-US" sz="2000" dirty="0" err="1" smtClean="0">
                <a:latin typeface="+mj-lt"/>
              </a:rPr>
              <a:t>pilocarine</a:t>
            </a:r>
            <a:r>
              <a:rPr lang="en-US" sz="2000" dirty="0" smtClean="0">
                <a:latin typeface="+mj-lt"/>
              </a:rPr>
              <a:t> (1% , 2%, 3%, 4%) : 4 times/day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(or gel once daily before sleep)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Action: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 Contraction of constrictor </a:t>
            </a:r>
            <a:r>
              <a:rPr lang="en-US" sz="2000" dirty="0" err="1" smtClean="0">
                <a:latin typeface="+mj-lt"/>
              </a:rPr>
              <a:t>pupillae</a:t>
            </a:r>
            <a:r>
              <a:rPr lang="en-US" sz="2000" dirty="0" smtClean="0">
                <a:latin typeface="+mj-lt"/>
              </a:rPr>
              <a:t> muscle → widening of angle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Contraction of </a:t>
            </a:r>
            <a:r>
              <a:rPr lang="en-US" sz="2000" dirty="0" err="1" smtClean="0">
                <a:latin typeface="+mj-lt"/>
              </a:rPr>
              <a:t>ciliary</a:t>
            </a:r>
            <a:r>
              <a:rPr lang="en-US" sz="2000" dirty="0" smtClean="0">
                <a:latin typeface="+mj-lt"/>
              </a:rPr>
              <a:t> muscle → traction on </a:t>
            </a:r>
            <a:r>
              <a:rPr lang="en-US" sz="2000" dirty="0" err="1" smtClean="0">
                <a:latin typeface="+mj-lt"/>
              </a:rPr>
              <a:t>scleral</a:t>
            </a:r>
            <a:r>
              <a:rPr lang="en-US" sz="2000" dirty="0" smtClean="0">
                <a:latin typeface="+mj-lt"/>
              </a:rPr>
              <a:t> spur → ↑ T.M out flow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Indication 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    </a:t>
            </a:r>
            <a:r>
              <a:rPr lang="en-US" sz="2000" dirty="0" err="1" smtClean="0">
                <a:latin typeface="+mj-lt"/>
              </a:rPr>
              <a:t>Iop</a:t>
            </a:r>
            <a:r>
              <a:rPr lang="en-US" sz="2000" dirty="0" smtClean="0">
                <a:latin typeface="+mj-lt"/>
              </a:rPr>
              <a:t>  in glaucoma (mainly in angle closure glaucoma)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Types of glaucoma ( </a:t>
            </a:r>
            <a:r>
              <a:rPr lang="en-US" sz="2000" dirty="0" err="1" smtClean="0">
                <a:latin typeface="+mj-lt"/>
              </a:rPr>
              <a:t>pigmentry</a:t>
            </a:r>
            <a:r>
              <a:rPr lang="en-US" sz="2000" dirty="0" smtClean="0">
                <a:latin typeface="+mj-lt"/>
              </a:rPr>
              <a:t> glaucoma)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C/I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2RY glaucoma due to </a:t>
            </a:r>
            <a:r>
              <a:rPr lang="en-US" sz="2000" dirty="0" err="1" smtClean="0">
                <a:latin typeface="+mj-lt"/>
              </a:rPr>
              <a:t>uveitis</a:t>
            </a:r>
            <a:r>
              <a:rPr lang="en-US" sz="2000" dirty="0" smtClean="0">
                <a:latin typeface="+mj-lt"/>
              </a:rPr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Neovascular</a:t>
            </a:r>
            <a:r>
              <a:rPr lang="en-US" sz="2000" dirty="0" smtClean="0">
                <a:latin typeface="+mj-lt"/>
              </a:rPr>
              <a:t> glaucoma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Malignant glaucoma</a:t>
            </a:r>
            <a:r>
              <a:rPr lang="en-US" sz="2000" b="1" dirty="0" smtClean="0">
                <a:latin typeface="+mj-lt"/>
              </a:rPr>
              <a:t>   </a:t>
            </a:r>
            <a:endParaRPr lang="ar-LY" sz="2000" b="1" dirty="0"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85728"/>
            <a:ext cx="2495550" cy="282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سهم للأسفل 4"/>
          <p:cNvSpPr/>
          <p:nvPr/>
        </p:nvSpPr>
        <p:spPr>
          <a:xfrm>
            <a:off x="571472" y="4143380"/>
            <a:ext cx="45719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18161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 smtClean="0">
                <a:latin typeface="+mj-lt"/>
              </a:rPr>
              <a:t>Side effects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allergy +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Follicular conjunctivitis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Iris cyst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Miosis</a:t>
            </a:r>
            <a:r>
              <a:rPr lang="en-US" sz="2000" dirty="0" smtClean="0">
                <a:latin typeface="+mj-lt"/>
              </a:rPr>
              <a:t> [ ↓ night vision ]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Disturb BAB (blood aqueous barrier)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Lens: cataract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Retinal detachment </a:t>
            </a:r>
            <a:r>
              <a:rPr lang="en-US" sz="2000" dirty="0" err="1" smtClean="0">
                <a:latin typeface="+mj-lt"/>
              </a:rPr>
              <a:t>d.t</a:t>
            </a:r>
            <a:r>
              <a:rPr lang="en-US" sz="2000" dirty="0" smtClean="0">
                <a:latin typeface="+mj-lt"/>
              </a:rPr>
              <a:t>. altered forces at vitreous base </a:t>
            </a:r>
            <a:r>
              <a:rPr lang="en-US" sz="2000" dirty="0" err="1" smtClean="0">
                <a:latin typeface="+mj-lt"/>
              </a:rPr>
              <a:t>d.t</a:t>
            </a:r>
            <a:r>
              <a:rPr lang="en-US" sz="2000" dirty="0" smtClean="0">
                <a:latin typeface="+mj-lt"/>
              </a:rPr>
              <a:t>. CB contraction → tear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Myopic shift </a:t>
            </a:r>
            <a:r>
              <a:rPr lang="en-US" sz="2000" dirty="0" err="1" smtClean="0">
                <a:latin typeface="+mj-lt"/>
              </a:rPr>
              <a:t>d.t</a:t>
            </a:r>
            <a:r>
              <a:rPr lang="en-US" sz="2000" dirty="0" smtClean="0">
                <a:latin typeface="+mj-lt"/>
              </a:rPr>
              <a:t>. spasm Of circular </a:t>
            </a:r>
            <a:r>
              <a:rPr lang="en-US" sz="2000" dirty="0" err="1" smtClean="0">
                <a:latin typeface="+mj-lt"/>
              </a:rPr>
              <a:t>ciliary</a:t>
            </a:r>
            <a:r>
              <a:rPr lang="en-US" sz="2000" dirty="0" smtClean="0">
                <a:latin typeface="+mj-lt"/>
              </a:rPr>
              <a:t> muscles*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 Brow &amp; temporal headache (Normally reversible 2-3 days)*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Systemic , sweating , headache , diarrhea </a:t>
            </a:r>
            <a:endParaRPr lang="ar-LY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en-US" dirty="0" err="1" smtClean="0"/>
              <a:t>Mannitol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>
            <a:normAutofit fontScale="85000" lnSpcReduction="2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Hypertonic </a:t>
            </a:r>
            <a:r>
              <a:rPr lang="en-US" sz="2400" dirty="0" err="1" smtClean="0">
                <a:latin typeface="+mj-lt"/>
              </a:rPr>
              <a:t>Mannitol</a:t>
            </a:r>
            <a:r>
              <a:rPr lang="en-US" sz="2400" dirty="0" smtClean="0">
                <a:latin typeface="+mj-lt"/>
              </a:rPr>
              <a:t> 20% IV infusion- 1.5-2 g/kg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Action start in 30 </a:t>
            </a:r>
            <a:r>
              <a:rPr lang="en-US" sz="2400" dirty="0" err="1" smtClean="0">
                <a:latin typeface="+mj-lt"/>
              </a:rPr>
              <a:t>mins</a:t>
            </a:r>
            <a:r>
              <a:rPr lang="en-US" sz="2400" dirty="0" smtClean="0">
                <a:latin typeface="+mj-lt"/>
              </a:rPr>
              <a:t> and lasts 4/6 hours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</a:rPr>
              <a:t>Osmotic agent remains in blood → ↑ </a:t>
            </a:r>
            <a:r>
              <a:rPr lang="en-US" sz="2400" dirty="0" err="1" smtClean="0">
                <a:latin typeface="+mj-lt"/>
              </a:rPr>
              <a:t>osmolarity</a:t>
            </a:r>
            <a:r>
              <a:rPr lang="en-US" sz="2400" dirty="0" smtClean="0">
                <a:latin typeface="+mj-lt"/>
              </a:rPr>
              <a:t> → creating osmotic gradient between blood &amp; vitreous → water is drawn from vitreous → ↓ IOP</a:t>
            </a:r>
          </a:p>
          <a:p>
            <a:pPr algn="l">
              <a:buNone/>
            </a:pPr>
            <a:r>
              <a:rPr lang="en-US" sz="2400" b="1" dirty="0" smtClean="0">
                <a:latin typeface="+mj-lt"/>
              </a:rPr>
              <a:t>Indication 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1Primary angle closure glaucoma</a:t>
            </a:r>
            <a:endParaRPr lang="en-US" dirty="0" smtClean="0"/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2. Prior to I.O surgery with ↑ IOP</a:t>
            </a:r>
          </a:p>
          <a:p>
            <a:pPr algn="l">
              <a:buNone/>
            </a:pPr>
            <a:r>
              <a:rPr lang="en-US" b="1" dirty="0" smtClean="0"/>
              <a:t>S/E 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Congestive heart failure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Pulmonary </a:t>
            </a:r>
            <a:r>
              <a:rPr lang="en-US" dirty="0" err="1" smtClean="0">
                <a:latin typeface="+mj-lt"/>
              </a:rPr>
              <a:t>odema</a:t>
            </a:r>
            <a:endParaRPr lang="en-US" dirty="0" smtClean="0">
              <a:latin typeface="+mj-lt"/>
            </a:endParaRPr>
          </a:p>
          <a:p>
            <a:pPr algn="l">
              <a:buNone/>
            </a:pPr>
            <a:r>
              <a:rPr lang="en-US" dirty="0" smtClean="0">
                <a:latin typeface="+mj-lt"/>
              </a:rPr>
              <a:t>Urine retention (If prostatic enlargement)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Headache Dizziness  Confusion</a:t>
            </a:r>
            <a:endParaRPr lang="ar-LY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للأسفل 5"/>
          <p:cNvSpPr/>
          <p:nvPr/>
        </p:nvSpPr>
        <p:spPr>
          <a:xfrm rot="1632238">
            <a:off x="2773728" y="2961801"/>
            <a:ext cx="379843" cy="9755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8" name="سهم للأسفل 7"/>
          <p:cNvSpPr/>
          <p:nvPr/>
        </p:nvSpPr>
        <p:spPr>
          <a:xfrm rot="19577560">
            <a:off x="5050398" y="2957902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Anti-inflammatory agents</a:t>
            </a:r>
            <a:br>
              <a:rPr lang="en-US" dirty="0" smtClean="0"/>
            </a:br>
            <a:endParaRPr lang="ar-LY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428860" y="1928802"/>
            <a:ext cx="357190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/>
              <a:t>Anti-inflammatory</a:t>
            </a:r>
            <a:endParaRPr lang="ar-LY" b="1" dirty="0"/>
          </a:p>
        </p:txBody>
      </p:sp>
      <p:sp>
        <p:nvSpPr>
          <p:cNvPr id="9" name="شكل بيضاوي 8"/>
          <p:cNvSpPr/>
          <p:nvPr/>
        </p:nvSpPr>
        <p:spPr>
          <a:xfrm>
            <a:off x="5143504" y="4071942"/>
            <a:ext cx="242889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/>
              <a:t>NSAID</a:t>
            </a:r>
            <a:endParaRPr lang="ar-LY" sz="2800" b="1" dirty="0"/>
          </a:p>
        </p:txBody>
      </p:sp>
      <p:sp>
        <p:nvSpPr>
          <p:cNvPr id="10" name="شكل بيضاوي 9"/>
          <p:cNvSpPr/>
          <p:nvPr/>
        </p:nvSpPr>
        <p:spPr>
          <a:xfrm>
            <a:off x="1071538" y="4143380"/>
            <a:ext cx="328614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/>
              <a:t>corticosteroid</a:t>
            </a:r>
            <a:endParaRPr lang="ar-LY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4389120"/>
          </a:xfrm>
        </p:spPr>
        <p:txBody>
          <a:bodyPr>
            <a:noAutofit/>
          </a:bodyPr>
          <a:lstStyle/>
          <a:p>
            <a:pPr algn="l">
              <a:buNone/>
            </a:pPr>
            <a:endParaRPr lang="en-US" sz="1800" b="1" dirty="0" smtClean="0"/>
          </a:p>
          <a:p>
            <a:pPr algn="ctr">
              <a:buNone/>
            </a:pPr>
            <a:r>
              <a:rPr lang="en-US" sz="2400" b="1" dirty="0" smtClean="0"/>
              <a:t>Corticosteroid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800" dirty="0" smtClean="0"/>
              <a:t>Topical </a:t>
            </a:r>
            <a:r>
              <a:rPr lang="en-US" sz="1800" dirty="0" err="1" smtClean="0"/>
              <a:t>corticosteriod</a:t>
            </a:r>
            <a:r>
              <a:rPr lang="en-US" sz="1800" dirty="0" smtClean="0"/>
              <a:t> exert anti-inflammatory action</a:t>
            </a:r>
          </a:p>
          <a:p>
            <a:pPr algn="l">
              <a:buNone/>
            </a:pPr>
            <a:r>
              <a:rPr lang="en-US" sz="1800" dirty="0" err="1" smtClean="0"/>
              <a:t>Dexamethazone</a:t>
            </a:r>
            <a:endParaRPr lang="en-US" sz="1800" dirty="0" smtClean="0"/>
          </a:p>
          <a:p>
            <a:pPr algn="l">
              <a:buNone/>
            </a:pPr>
            <a:r>
              <a:rPr lang="en-US" sz="1800" dirty="0" err="1" smtClean="0"/>
              <a:t>Betamethazone</a:t>
            </a:r>
            <a:endParaRPr lang="en-US" sz="1800" dirty="0" smtClean="0"/>
          </a:p>
          <a:p>
            <a:pPr algn="l">
              <a:buNone/>
            </a:pPr>
            <a:r>
              <a:rPr lang="en-US" sz="1800" dirty="0" err="1" smtClean="0"/>
              <a:t>Prednisolone</a:t>
            </a:r>
            <a:r>
              <a:rPr lang="en-US" sz="1800" dirty="0" smtClean="0"/>
              <a:t> </a:t>
            </a:r>
          </a:p>
          <a:p>
            <a:pPr algn="l">
              <a:buNone/>
            </a:pPr>
            <a:r>
              <a:rPr lang="en-US" sz="1800" dirty="0" err="1" smtClean="0"/>
              <a:t>Fluoromethaolone</a:t>
            </a:r>
            <a:r>
              <a:rPr lang="en-US" sz="1800" dirty="0" smtClean="0"/>
              <a:t> 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800" b="1" dirty="0" smtClean="0"/>
              <a:t>Indications </a:t>
            </a:r>
          </a:p>
          <a:p>
            <a:pPr algn="l">
              <a:buNone/>
            </a:pPr>
            <a:r>
              <a:rPr lang="en-US" sz="1800" dirty="0" smtClean="0"/>
              <a:t>allergic &amp;vernal conjunctivitis,</a:t>
            </a:r>
          </a:p>
          <a:p>
            <a:pPr algn="l">
              <a:buNone/>
            </a:pPr>
            <a:r>
              <a:rPr lang="en-US" sz="1800" dirty="0" err="1" smtClean="0"/>
              <a:t>scleritis</a:t>
            </a:r>
            <a:r>
              <a:rPr lang="en-US" sz="1800" dirty="0" smtClean="0"/>
              <a:t>, </a:t>
            </a:r>
            <a:r>
              <a:rPr lang="en-US" sz="1800" dirty="0" err="1" smtClean="0"/>
              <a:t>episcleritis</a:t>
            </a:r>
            <a:r>
              <a:rPr lang="en-US" sz="1800" dirty="0" smtClean="0"/>
              <a:t> </a:t>
            </a:r>
          </a:p>
          <a:p>
            <a:pPr algn="l">
              <a:buNone/>
            </a:pPr>
            <a:r>
              <a:rPr lang="en-US" sz="1800" dirty="0" err="1" smtClean="0"/>
              <a:t>uveitis</a:t>
            </a:r>
            <a:r>
              <a:rPr lang="en-US" sz="1800" dirty="0" smtClean="0"/>
              <a:t>,</a:t>
            </a:r>
          </a:p>
          <a:p>
            <a:pPr algn="l">
              <a:buNone/>
            </a:pPr>
            <a:r>
              <a:rPr lang="en-US" sz="1800" dirty="0" err="1" smtClean="0"/>
              <a:t>Keratitis</a:t>
            </a:r>
            <a:r>
              <a:rPr lang="en-US" sz="1800" dirty="0" smtClean="0"/>
              <a:t> (chemical , radiation) </a:t>
            </a:r>
          </a:p>
          <a:p>
            <a:pPr algn="l">
              <a:buNone/>
            </a:pPr>
            <a:r>
              <a:rPr lang="en-US" sz="1800" dirty="0" smtClean="0"/>
              <a:t>after intraocular and extra ocular surgeries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b="1" dirty="0" smtClean="0"/>
              <a:t>C/I</a:t>
            </a:r>
            <a:r>
              <a:rPr lang="en-US" sz="1800" dirty="0" smtClean="0"/>
              <a:t> </a:t>
            </a:r>
          </a:p>
          <a:p>
            <a:pPr algn="l">
              <a:buNone/>
            </a:pPr>
            <a:r>
              <a:rPr lang="en-US" sz="1800" dirty="0" smtClean="0"/>
              <a:t>epithelium herpes simplex </a:t>
            </a:r>
            <a:r>
              <a:rPr lang="en-US" sz="1800" dirty="0" err="1" smtClean="0"/>
              <a:t>keratitis</a:t>
            </a:r>
            <a:r>
              <a:rPr lang="en-US" sz="1800" dirty="0" smtClean="0"/>
              <a:t> </a:t>
            </a:r>
          </a:p>
          <a:p>
            <a:pPr algn="l">
              <a:buNone/>
            </a:pPr>
            <a:r>
              <a:rPr lang="en-US" sz="1800" dirty="0" smtClean="0"/>
              <a:t>Fungal infection </a:t>
            </a:r>
          </a:p>
          <a:p>
            <a:pPr algn="l">
              <a:buNone/>
            </a:pPr>
            <a:r>
              <a:rPr lang="en-US" sz="1800" dirty="0" smtClean="0"/>
              <a:t>Tb </a:t>
            </a:r>
          </a:p>
          <a:p>
            <a:pPr algn="l">
              <a:buNone/>
            </a:pPr>
            <a:endParaRPr lang="ar-LY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ar-LY" dirty="0"/>
          </a:p>
        </p:txBody>
      </p:sp>
      <p:pic>
        <p:nvPicPr>
          <p:cNvPr id="4" name="عنصر نائب للمحتوى 3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484784"/>
            <a:ext cx="7816381" cy="49294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0"/>
            <a:ext cx="8229600" cy="4389120"/>
          </a:xfrm>
        </p:spPr>
        <p:txBody>
          <a:bodyPr>
            <a:noAutofit/>
          </a:bodyPr>
          <a:lstStyle/>
          <a:p>
            <a:pPr algn="l">
              <a:buNone/>
            </a:pPr>
            <a:endParaRPr lang="en-US" sz="2000" b="1" dirty="0" smtClean="0">
              <a:latin typeface="+mj-lt"/>
            </a:endParaRP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Systemic (pathology behind the LENS)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Posterior </a:t>
            </a:r>
            <a:r>
              <a:rPr lang="en-US" sz="2000" dirty="0" err="1" smtClean="0">
                <a:latin typeface="+mj-lt"/>
              </a:rPr>
              <a:t>uveitis</a:t>
            </a:r>
            <a:endParaRPr lang="en-US" sz="2000" dirty="0" smtClean="0">
              <a:latin typeface="+mj-lt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Optic neuritis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corneal graft rejection</a:t>
            </a:r>
            <a:endParaRPr lang="en-US" sz="2000" b="1" dirty="0" smtClean="0">
              <a:latin typeface="+mj-lt"/>
            </a:endParaRP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Side effects</a:t>
            </a:r>
          </a:p>
          <a:p>
            <a:pPr algn="l">
              <a:buNone/>
            </a:pPr>
            <a:r>
              <a:rPr lang="en-US" sz="2000" dirty="0" smtClean="0">
                <a:latin typeface="+mj-lt"/>
              </a:rPr>
              <a:t>• </a:t>
            </a:r>
            <a:r>
              <a:rPr lang="en-US" sz="2000" b="1" dirty="0" smtClean="0">
                <a:latin typeface="+mj-lt"/>
              </a:rPr>
              <a:t>OCULAR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glaucoma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cataract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activation of infection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delayed wound healing</a:t>
            </a:r>
          </a:p>
          <a:p>
            <a:pPr algn="l">
              <a:buNone/>
            </a:pPr>
            <a:r>
              <a:rPr lang="en-US" sz="2000" b="1" dirty="0" smtClean="0">
                <a:latin typeface="+mj-lt"/>
              </a:rPr>
              <a:t>SYSTEMIC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Peptic ulcer , pancreatitis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Hypertension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Increased blood sugar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Osteoporosis, suppression of growth in children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err="1" smtClean="0">
                <a:latin typeface="+mj-lt"/>
              </a:rPr>
              <a:t>Cushinoid</a:t>
            </a:r>
            <a:r>
              <a:rPr lang="en-US" sz="2000" dirty="0" smtClean="0">
                <a:latin typeface="+mj-lt"/>
              </a:rPr>
              <a:t> state , Mental changes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+mj-lt"/>
              </a:rPr>
              <a:t>Activation of tuberculosis and other infections</a:t>
            </a:r>
            <a:endParaRPr lang="ar-LY" sz="2000" dirty="0">
              <a:latin typeface="+mj-lt"/>
            </a:endParaRPr>
          </a:p>
        </p:txBody>
      </p:sp>
      <p:sp>
        <p:nvSpPr>
          <p:cNvPr id="2" name="شكل بيضاوي 1"/>
          <p:cNvSpPr/>
          <p:nvPr/>
        </p:nvSpPr>
        <p:spPr>
          <a:xfrm>
            <a:off x="3995936" y="1609709"/>
            <a:ext cx="417646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dirty="0" err="1" smtClean="0"/>
              <a:t>Intravitreal</a:t>
            </a:r>
            <a:endParaRPr lang="en-US" sz="2400" b="1" dirty="0" smtClean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dirty="0" err="1" smtClean="0"/>
              <a:t>Subconjunctival</a:t>
            </a:r>
            <a:r>
              <a:rPr lang="en-US" sz="2400" b="1" dirty="0" smtClean="0"/>
              <a:t>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dirty="0" smtClean="0"/>
              <a:t>Posterior </a:t>
            </a:r>
            <a:r>
              <a:rPr lang="en-US" sz="2400" b="1" dirty="0" err="1" smtClean="0"/>
              <a:t>subtenon</a:t>
            </a:r>
            <a:endParaRPr lang="ar-LY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NSAIDS</a:t>
            </a:r>
          </a:p>
          <a:p>
            <a:pPr algn="l">
              <a:buNone/>
            </a:pPr>
            <a:r>
              <a:rPr lang="en-US" dirty="0" smtClean="0"/>
              <a:t>• </a:t>
            </a:r>
            <a:r>
              <a:rPr lang="en-US" b="1" dirty="0" smtClean="0"/>
              <a:t>Topical use</a:t>
            </a:r>
          </a:p>
          <a:p>
            <a:pPr algn="l">
              <a:buNone/>
            </a:pPr>
            <a:r>
              <a:rPr lang="en-US" dirty="0" err="1" smtClean="0"/>
              <a:t>flurbiprofen</a:t>
            </a:r>
            <a:endParaRPr lang="en-US" dirty="0" smtClean="0"/>
          </a:p>
          <a:p>
            <a:pPr algn="l">
              <a:buNone/>
            </a:pPr>
            <a:r>
              <a:rPr lang="en-US" dirty="0" err="1" smtClean="0"/>
              <a:t>indomethacine</a:t>
            </a:r>
            <a:endParaRPr lang="en-US" dirty="0" smtClean="0"/>
          </a:p>
          <a:p>
            <a:pPr algn="l">
              <a:buNone/>
            </a:pPr>
            <a:r>
              <a:rPr lang="en-US" dirty="0" err="1" smtClean="0"/>
              <a:t>ketorolac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Indications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err="1" smtClean="0"/>
              <a:t>episcleritis</a:t>
            </a:r>
            <a:r>
              <a:rPr lang="en-US" dirty="0" smtClean="0"/>
              <a:t> and </a:t>
            </a:r>
            <a:r>
              <a:rPr lang="en-US" dirty="0" err="1" smtClean="0"/>
              <a:t>scleritis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CME (decrease incidence postoperatively)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Pre operatively to maintain dilation of the pupil</a:t>
            </a:r>
            <a:endParaRPr lang="ar-LY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428736"/>
            <a:ext cx="18478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err="1" smtClean="0"/>
              <a:t>Antiallergy</a:t>
            </a:r>
            <a:r>
              <a:rPr lang="en-US" sz="4000" b="1" dirty="0" smtClean="0"/>
              <a:t> </a:t>
            </a:r>
            <a:endParaRPr lang="ar-LY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>
                <a:latin typeface="+mj-lt"/>
              </a:rPr>
              <a:t>Main classes of anti-allergy drugs</a:t>
            </a:r>
          </a:p>
          <a:p>
            <a:pPr algn="l">
              <a:buNone/>
            </a:pPr>
            <a:r>
              <a:rPr lang="en-US" sz="2400" dirty="0" smtClean="0">
                <a:latin typeface="+mj-lt"/>
              </a:rPr>
              <a:t>1</a:t>
            </a:r>
            <a:r>
              <a:rPr lang="en-US" sz="2400" dirty="0">
                <a:latin typeface="+mj-lt"/>
              </a:rPr>
              <a:t>. Ocular Decongestants</a:t>
            </a:r>
          </a:p>
          <a:p>
            <a:pPr algn="l">
              <a:buNone/>
            </a:pPr>
            <a:r>
              <a:rPr lang="en-US" sz="2400" dirty="0">
                <a:latin typeface="+mj-lt"/>
              </a:rPr>
              <a:t>2. Antihistamines</a:t>
            </a:r>
          </a:p>
          <a:p>
            <a:pPr algn="l">
              <a:buNone/>
            </a:pPr>
            <a:r>
              <a:rPr lang="en-US" sz="2400" dirty="0">
                <a:latin typeface="+mj-lt"/>
              </a:rPr>
              <a:t>3. Mast Cell Stabilizers</a:t>
            </a:r>
          </a:p>
          <a:p>
            <a:pPr algn="l">
              <a:buNone/>
            </a:pPr>
            <a:r>
              <a:rPr lang="en-US" sz="2400" dirty="0">
                <a:latin typeface="+mj-lt"/>
              </a:rPr>
              <a:t>4. NSAIDS</a:t>
            </a:r>
          </a:p>
          <a:p>
            <a:pPr algn="l">
              <a:buNone/>
            </a:pPr>
            <a:r>
              <a:rPr lang="en-US" sz="2400" dirty="0">
                <a:latin typeface="+mj-lt"/>
              </a:rPr>
              <a:t>5. Corticosteroids</a:t>
            </a:r>
            <a:endParaRPr lang="ar-LY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1.Ocular Decongestants</a:t>
            </a:r>
            <a:br>
              <a:rPr lang="en-US" dirty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1196" y="1412279"/>
            <a:ext cx="8229600" cy="438912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Cost effective choice for mild allergies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b="1" dirty="0" smtClean="0"/>
              <a:t>Mechanism </a:t>
            </a:r>
            <a:r>
              <a:rPr lang="en-US" sz="2400" b="1" dirty="0"/>
              <a:t>of action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This </a:t>
            </a:r>
            <a:r>
              <a:rPr lang="en-US" sz="2400" dirty="0"/>
              <a:t>drugs are adrenergic agonist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mainly </a:t>
            </a:r>
            <a:r>
              <a:rPr lang="en-US" sz="2400" dirty="0"/>
              <a:t>alpha 1 receptor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Local vasoconstrictor, temporarily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reduces </a:t>
            </a:r>
            <a:r>
              <a:rPr lang="en-US" sz="2400" dirty="0"/>
              <a:t>redness </a:t>
            </a:r>
            <a:r>
              <a:rPr lang="en-US" sz="2400" dirty="0" smtClean="0"/>
              <a:t>and swallowed </a:t>
            </a:r>
            <a:r>
              <a:rPr lang="en-US" sz="2400" dirty="0"/>
              <a:t>blood </a:t>
            </a:r>
          </a:p>
          <a:p>
            <a:pPr marL="0" indent="0" algn="l" rtl="0">
              <a:buNone/>
            </a:pPr>
            <a:r>
              <a:rPr lang="en-US" sz="2400" dirty="0" smtClean="0"/>
              <a:t>vessel</a:t>
            </a:r>
            <a:endParaRPr lang="en-US" sz="2400" dirty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Does not treat itching and sneezing</a:t>
            </a:r>
            <a:endParaRPr lang="ar-LY" sz="24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300192" y="764704"/>
            <a:ext cx="2448272" cy="4176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2000" b="1" dirty="0"/>
              <a:t>Phenylephrine 0.12% </a:t>
            </a:r>
            <a:r>
              <a:rPr lang="en-US" sz="2000" b="1" dirty="0" smtClean="0"/>
              <a:t>and 0.125</a:t>
            </a:r>
            <a:r>
              <a:rPr lang="en-US" sz="2000" b="1" dirty="0"/>
              <a:t>%</a:t>
            </a:r>
          </a:p>
          <a:p>
            <a:pPr algn="l"/>
            <a:r>
              <a:rPr lang="en-US" sz="2000" b="1" dirty="0" err="1" smtClean="0"/>
              <a:t>Naphazoline</a:t>
            </a:r>
            <a:r>
              <a:rPr lang="en-US" sz="2000" b="1" dirty="0" smtClean="0"/>
              <a:t> </a:t>
            </a:r>
            <a:r>
              <a:rPr lang="en-US" sz="2000" b="1" dirty="0"/>
              <a:t>(0.012%, 0.05%, 0.1</a:t>
            </a:r>
            <a:r>
              <a:rPr lang="en-US" sz="2000" b="1" dirty="0" smtClean="0"/>
              <a:t>%) </a:t>
            </a:r>
            <a:r>
              <a:rPr lang="en-US" sz="2000" b="1" dirty="0" err="1"/>
              <a:t>Tetrahydrozoline</a:t>
            </a:r>
            <a:r>
              <a:rPr lang="en-US" sz="2000" b="1" dirty="0"/>
              <a:t> (0.05%) Imidazole derivatives</a:t>
            </a:r>
          </a:p>
          <a:p>
            <a:pPr algn="l"/>
            <a:r>
              <a:rPr lang="en-US" sz="2000" b="1" dirty="0" err="1" smtClean="0"/>
              <a:t>Oxymetazoline</a:t>
            </a:r>
            <a:r>
              <a:rPr lang="en-US" sz="2000" b="1" dirty="0" smtClean="0"/>
              <a:t> </a:t>
            </a:r>
            <a:r>
              <a:rPr lang="en-US" sz="2000" b="1" dirty="0"/>
              <a:t>(0.025%)</a:t>
            </a:r>
            <a:endParaRPr lang="ar-LY" sz="2000" b="1" dirty="0"/>
          </a:p>
        </p:txBody>
      </p:sp>
      <p:sp>
        <p:nvSpPr>
          <p:cNvPr id="6" name="مخطط انسيابي: محطة طرفية 5"/>
          <p:cNvSpPr/>
          <p:nvPr/>
        </p:nvSpPr>
        <p:spPr>
          <a:xfrm>
            <a:off x="395536" y="5157192"/>
            <a:ext cx="7704856" cy="144015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b="1" dirty="0" smtClean="0"/>
              <a:t>S/E burning </a:t>
            </a:r>
            <a:r>
              <a:rPr lang="en-US" b="1" dirty="0"/>
              <a:t>and stinging </a:t>
            </a:r>
            <a:r>
              <a:rPr lang="en-US" b="1" dirty="0" smtClean="0"/>
              <a:t>sensation ,,Chronic </a:t>
            </a:r>
            <a:r>
              <a:rPr lang="en-US" b="1" dirty="0"/>
              <a:t>use lead to conjunctiva inflammation </a:t>
            </a:r>
            <a:r>
              <a:rPr lang="en-US" b="1" dirty="0" smtClean="0"/>
              <a:t>and Hyperemia,, Corneal opacity Papillary dilation ,, Dry </a:t>
            </a:r>
            <a:r>
              <a:rPr lang="en-US" b="1" dirty="0"/>
              <a:t>eye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34617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2.Anti-histamines-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200120"/>
            <a:ext cx="8229600" cy="438912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Mechanism </a:t>
            </a:r>
            <a:r>
              <a:rPr lang="en-US" dirty="0"/>
              <a:t>of action</a:t>
            </a:r>
          </a:p>
          <a:p>
            <a:pPr marL="0" indent="0" algn="l">
              <a:buNone/>
            </a:pPr>
            <a:r>
              <a:rPr lang="en-US" dirty="0" smtClean="0"/>
              <a:t>Blocks </a:t>
            </a:r>
            <a:r>
              <a:rPr lang="en-US" dirty="0"/>
              <a:t>H1 receptors which </a:t>
            </a:r>
            <a:r>
              <a:rPr lang="en-US" dirty="0" smtClean="0"/>
              <a:t>control Itching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Thus </a:t>
            </a:r>
            <a:r>
              <a:rPr lang="en-US" dirty="0"/>
              <a:t>providing symptomatic relief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from </a:t>
            </a:r>
            <a:r>
              <a:rPr lang="en-US" dirty="0"/>
              <a:t>histamine activity</a:t>
            </a:r>
            <a:endParaRPr lang="ar-LY" dirty="0"/>
          </a:p>
        </p:txBody>
      </p:sp>
      <p:sp>
        <p:nvSpPr>
          <p:cNvPr id="4" name="مخطط انسيابي: محطة طرفية 3"/>
          <p:cNvSpPr/>
          <p:nvPr/>
        </p:nvSpPr>
        <p:spPr>
          <a:xfrm>
            <a:off x="611560" y="3501008"/>
            <a:ext cx="5544616" cy="259228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2000" b="1" dirty="0"/>
              <a:t>topical antihistamines do not have a long duration of action.</a:t>
            </a:r>
          </a:p>
          <a:p>
            <a:pPr algn="l"/>
            <a:r>
              <a:rPr lang="en-US" sz="2000" b="1" dirty="0"/>
              <a:t>- Adverse reactions can include burning and stinging </a:t>
            </a:r>
            <a:r>
              <a:rPr lang="en-US" sz="2000" b="1" dirty="0" smtClean="0"/>
              <a:t>on instillation</a:t>
            </a:r>
            <a:r>
              <a:rPr lang="en-US" sz="2000" b="1" dirty="0"/>
              <a:t>, headache, and dry mouth</a:t>
            </a:r>
            <a:r>
              <a:rPr lang="en-US" b="1" dirty="0"/>
              <a:t>.</a:t>
            </a:r>
            <a:endParaRPr lang="ar-LY" b="1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588224" y="836712"/>
            <a:ext cx="2376264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l" rtl="0">
              <a:buFont typeface="Wingdings" pitchFamily="2" charset="2"/>
              <a:buChar char="q"/>
            </a:pPr>
            <a:r>
              <a:rPr lang="en-US" sz="2000" b="1" dirty="0" err="1"/>
              <a:t>Pheniramine</a:t>
            </a:r>
            <a:r>
              <a:rPr lang="en-US" sz="2000" b="1" dirty="0"/>
              <a:t>, </a:t>
            </a:r>
            <a:r>
              <a:rPr lang="en-US" sz="2000" b="1" dirty="0" err="1"/>
              <a:t>antazoline</a:t>
            </a:r>
            <a:r>
              <a:rPr lang="en-US" sz="2000" b="1" dirty="0"/>
              <a:t> combined with </a:t>
            </a:r>
            <a:r>
              <a:rPr lang="en-US" sz="2000" b="1" dirty="0" err="1"/>
              <a:t>naphazoline</a:t>
            </a:r>
            <a:endParaRPr lang="en-US" sz="2000" b="1" dirty="0"/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sz="2000" b="1" dirty="0" err="1" smtClean="0"/>
              <a:t>Levocabastine</a:t>
            </a:r>
            <a:r>
              <a:rPr lang="en-US" sz="2000" b="1" dirty="0" smtClean="0"/>
              <a:t> </a:t>
            </a:r>
            <a:r>
              <a:rPr lang="en-US" sz="2000" b="1" dirty="0" err="1"/>
              <a:t>HCl</a:t>
            </a:r>
            <a:r>
              <a:rPr lang="en-US" sz="2000" b="1" dirty="0"/>
              <a:t> ophthalmic suspension 0.5% (</a:t>
            </a:r>
            <a:r>
              <a:rPr lang="en-US" sz="2000" b="1" dirty="0" err="1"/>
              <a:t>Livostin</a:t>
            </a:r>
            <a:r>
              <a:rPr lang="en-US" sz="2000" b="1" dirty="0"/>
              <a:t>)</a:t>
            </a: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sz="2000" b="1" dirty="0" err="1" smtClean="0"/>
              <a:t>Emedastine</a:t>
            </a:r>
            <a:r>
              <a:rPr lang="en-US" sz="2000" b="1" dirty="0" smtClean="0"/>
              <a:t> </a:t>
            </a:r>
            <a:r>
              <a:rPr lang="en-US" sz="2000" b="1" dirty="0" err="1"/>
              <a:t>difumarate</a:t>
            </a:r>
            <a:r>
              <a:rPr lang="en-US" sz="2000" b="1" dirty="0"/>
              <a:t> 0.05% (</a:t>
            </a:r>
            <a:r>
              <a:rPr lang="en-US" sz="2000" b="1" dirty="0" err="1"/>
              <a:t>Emadine</a:t>
            </a:r>
            <a:r>
              <a:rPr lang="en-US" sz="2000" b="1" dirty="0"/>
              <a:t>) 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8730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en-US" dirty="0"/>
              <a:t>Mast cell stabilizers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38912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/>
              <a:t>Mechanism of </a:t>
            </a:r>
            <a:r>
              <a:rPr lang="en-US" dirty="0" smtClean="0"/>
              <a:t>action</a:t>
            </a:r>
          </a:p>
          <a:p>
            <a:pPr marL="0" indent="0" algn="l">
              <a:buNone/>
            </a:pPr>
            <a:r>
              <a:rPr lang="en-US" dirty="0"/>
              <a:t>Not effective in acute disease</a:t>
            </a:r>
          </a:p>
          <a:p>
            <a:pPr marL="0" indent="0" algn="l">
              <a:buNone/>
            </a:pPr>
            <a:r>
              <a:rPr lang="en-US" dirty="0"/>
              <a:t>-Mast cell stabilizers work by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inhibiting </a:t>
            </a:r>
            <a:r>
              <a:rPr lang="en-US" dirty="0"/>
              <a:t>mast cell </a:t>
            </a:r>
            <a:r>
              <a:rPr lang="en-US" dirty="0" smtClean="0"/>
              <a:t>degranulation </a:t>
            </a:r>
          </a:p>
          <a:p>
            <a:pPr marL="0" indent="0" algn="l">
              <a:buNone/>
            </a:pPr>
            <a:r>
              <a:rPr lang="en-US" dirty="0" smtClean="0"/>
              <a:t>thereby </a:t>
            </a:r>
            <a:r>
              <a:rPr lang="en-US" dirty="0"/>
              <a:t>reducing the release </a:t>
            </a:r>
            <a:r>
              <a:rPr lang="en-US" dirty="0" smtClean="0"/>
              <a:t>of histamine.</a:t>
            </a:r>
          </a:p>
          <a:p>
            <a:pPr marL="0" indent="0" algn="l">
              <a:buNone/>
            </a:pPr>
            <a:endParaRPr lang="ar-LY" dirty="0"/>
          </a:p>
        </p:txBody>
      </p:sp>
      <p:sp>
        <p:nvSpPr>
          <p:cNvPr id="4" name="مخطط انسيابي: محطة طرفية 3"/>
          <p:cNvSpPr/>
          <p:nvPr/>
        </p:nvSpPr>
        <p:spPr>
          <a:xfrm>
            <a:off x="251520" y="5157192"/>
            <a:ext cx="7344816" cy="129614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latin typeface="+mj-lt"/>
              </a:rPr>
              <a:t>Side </a:t>
            </a:r>
            <a:r>
              <a:rPr lang="en-US" sz="2000" b="1" dirty="0" smtClean="0">
                <a:latin typeface="+mj-lt"/>
              </a:rPr>
              <a:t>effect    frequent-stinging burning </a:t>
            </a:r>
            <a:r>
              <a:rPr lang="en-US" sz="2000" b="1" dirty="0">
                <a:latin typeface="+mj-lt"/>
              </a:rPr>
              <a:t>after in installation</a:t>
            </a:r>
          </a:p>
          <a:p>
            <a:pPr algn="ctr"/>
            <a:r>
              <a:rPr lang="en-US" sz="2000" b="1" dirty="0">
                <a:latin typeface="+mj-lt"/>
              </a:rPr>
              <a:t>-Infrequently- conjunctiva </a:t>
            </a:r>
            <a:r>
              <a:rPr lang="en-US" sz="2000" b="1" dirty="0" smtClean="0">
                <a:latin typeface="+mj-lt"/>
              </a:rPr>
              <a:t>injection watery </a:t>
            </a:r>
            <a:r>
              <a:rPr lang="en-US" sz="2000" b="1" dirty="0">
                <a:latin typeface="+mj-lt"/>
              </a:rPr>
              <a:t>or itchy </a:t>
            </a:r>
            <a:r>
              <a:rPr lang="en-US" sz="2000" b="1" dirty="0" smtClean="0">
                <a:latin typeface="+mj-lt"/>
              </a:rPr>
              <a:t>eyes, dryness around </a:t>
            </a:r>
            <a:r>
              <a:rPr lang="en-US" sz="2000" b="1" dirty="0">
                <a:latin typeface="+mj-lt"/>
              </a:rPr>
              <a:t>the </a:t>
            </a:r>
            <a:r>
              <a:rPr lang="en-US" sz="2000" b="1" dirty="0" smtClean="0">
                <a:latin typeface="+mj-lt"/>
              </a:rPr>
              <a:t>eye, puffy </a:t>
            </a:r>
            <a:r>
              <a:rPr lang="en-US" sz="2000" b="1" dirty="0">
                <a:latin typeface="+mj-lt"/>
              </a:rPr>
              <a:t>eyes and stys can be seen.</a:t>
            </a:r>
            <a:endParaRPr lang="ar-LY" sz="2000" b="1" dirty="0">
              <a:latin typeface="+mj-lt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660232" y="692696"/>
            <a:ext cx="2304256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1600" b="1" dirty="0"/>
              <a:t>First generation (older)</a:t>
            </a:r>
          </a:p>
          <a:p>
            <a:pPr algn="l"/>
            <a:r>
              <a:rPr lang="en-US" sz="1600" b="1" dirty="0"/>
              <a:t>• </a:t>
            </a:r>
            <a:r>
              <a:rPr lang="en-US" sz="1600" b="1" dirty="0" err="1"/>
              <a:t>Cromolyn</a:t>
            </a:r>
            <a:r>
              <a:rPr lang="en-US" sz="1600" b="1" dirty="0"/>
              <a:t> Sodium (</a:t>
            </a:r>
            <a:r>
              <a:rPr lang="en-US" sz="1600" b="1" dirty="0" smtClean="0"/>
              <a:t>Sodium </a:t>
            </a:r>
            <a:r>
              <a:rPr lang="en-US" sz="1600" b="1" dirty="0" err="1" smtClean="0"/>
              <a:t>cromoglycate</a:t>
            </a:r>
            <a:r>
              <a:rPr lang="en-US" sz="1600" b="1" dirty="0"/>
              <a:t>) 4% -BD</a:t>
            </a:r>
          </a:p>
          <a:p>
            <a:pPr algn="l"/>
            <a:r>
              <a:rPr lang="en-US" sz="1600" b="1" dirty="0"/>
              <a:t>• </a:t>
            </a:r>
            <a:r>
              <a:rPr lang="en-US" sz="1600" b="1" dirty="0" err="1"/>
              <a:t>Lodoxaminde</a:t>
            </a:r>
            <a:r>
              <a:rPr lang="en-US" sz="1600" b="1" dirty="0"/>
              <a:t> 0.1%</a:t>
            </a:r>
          </a:p>
          <a:p>
            <a:pPr algn="l"/>
            <a:r>
              <a:rPr lang="en-US" sz="1600" b="1" dirty="0"/>
              <a:t>• Second generation- BD dosing, same efficacy as first</a:t>
            </a:r>
          </a:p>
          <a:p>
            <a:pPr algn="l"/>
            <a:r>
              <a:rPr lang="en-US" sz="1600" b="1" dirty="0"/>
              <a:t>generation</a:t>
            </a:r>
          </a:p>
          <a:p>
            <a:pPr algn="l"/>
            <a:r>
              <a:rPr lang="en-US" sz="1600" b="1" dirty="0"/>
              <a:t>• </a:t>
            </a:r>
            <a:r>
              <a:rPr lang="en-US" sz="1600" b="1" dirty="0" err="1"/>
              <a:t>Pemirolast</a:t>
            </a:r>
            <a:r>
              <a:rPr lang="en-US" sz="1600" b="1" dirty="0"/>
              <a:t> potassium 0.1% (</a:t>
            </a:r>
            <a:r>
              <a:rPr lang="en-US" sz="1600" b="1" dirty="0" err="1"/>
              <a:t>Alamast</a:t>
            </a:r>
            <a:r>
              <a:rPr lang="en-US" sz="1600" b="1" dirty="0"/>
              <a:t>)</a:t>
            </a:r>
          </a:p>
          <a:p>
            <a:pPr algn="l"/>
            <a:r>
              <a:rPr lang="en-US" sz="1600" b="1" dirty="0"/>
              <a:t>• </a:t>
            </a:r>
            <a:r>
              <a:rPr lang="en-US" sz="1600" b="1" dirty="0" err="1"/>
              <a:t>Nedocromil</a:t>
            </a:r>
            <a:r>
              <a:rPr lang="en-US" sz="1600" b="1" dirty="0"/>
              <a:t> sodium 2% (</a:t>
            </a:r>
            <a:r>
              <a:rPr lang="en-US" sz="1600" b="1" dirty="0" err="1"/>
              <a:t>Alocril</a:t>
            </a:r>
            <a:r>
              <a:rPr lang="en-US" sz="1600" b="1" dirty="0"/>
              <a:t>)</a:t>
            </a:r>
            <a:endParaRPr lang="ar-LY" sz="1600" b="1" dirty="0"/>
          </a:p>
        </p:txBody>
      </p:sp>
    </p:spTree>
    <p:extLst>
      <p:ext uri="{BB962C8B-B14F-4D97-AF65-F5344CB8AC3E}">
        <p14:creationId xmlns:p14="http://schemas.microsoft.com/office/powerpoint/2010/main" val="37538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143000"/>
          </a:xfrm>
        </p:spPr>
        <p:txBody>
          <a:bodyPr/>
          <a:lstStyle/>
          <a:p>
            <a:r>
              <a:rPr lang="en-US" b="1" dirty="0" smtClean="0"/>
              <a:t>Antibiotics</a:t>
            </a: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Used topically treatment of ocular </a:t>
            </a:r>
          </a:p>
          <a:p>
            <a:pPr algn="l" rtl="0">
              <a:buNone/>
            </a:pPr>
            <a:r>
              <a:rPr lang="en-US" dirty="0" smtClean="0"/>
              <a:t>Bacterial infections.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Used topically in prophylaxis (pre</a:t>
            </a:r>
          </a:p>
          <a:p>
            <a:pPr algn="l" rtl="0">
              <a:buNone/>
            </a:pPr>
            <a:r>
              <a:rPr lang="en-US" dirty="0" smtClean="0"/>
              <a:t>and postoperatively)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Used orally for the treatment of</a:t>
            </a:r>
          </a:p>
          <a:p>
            <a:pPr algn="l" rtl="0">
              <a:buNone/>
            </a:pPr>
            <a:r>
              <a:rPr lang="en-US" dirty="0" err="1" smtClean="0"/>
              <a:t>preseptal</a:t>
            </a:r>
            <a:r>
              <a:rPr lang="en-US" dirty="0" smtClean="0"/>
              <a:t> </a:t>
            </a:r>
            <a:r>
              <a:rPr lang="en-US" dirty="0" err="1" smtClean="0"/>
              <a:t>cellulitis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Used intravenously for the</a:t>
            </a:r>
          </a:p>
          <a:p>
            <a:pPr algn="l" rtl="0">
              <a:buNone/>
            </a:pPr>
            <a:r>
              <a:rPr lang="en-US" dirty="0" smtClean="0"/>
              <a:t>treatment of orbital </a:t>
            </a:r>
            <a:r>
              <a:rPr lang="en-US" dirty="0" err="1" smtClean="0"/>
              <a:t>cellulitis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Can be injected </a:t>
            </a:r>
            <a:r>
              <a:rPr lang="en-US" dirty="0" err="1" smtClean="0"/>
              <a:t>intravitrally</a:t>
            </a:r>
            <a:r>
              <a:rPr lang="en-US" dirty="0" smtClean="0"/>
              <a:t> for the</a:t>
            </a:r>
          </a:p>
          <a:p>
            <a:pPr algn="l" rtl="0">
              <a:buNone/>
            </a:pPr>
            <a:r>
              <a:rPr lang="en-US" dirty="0" smtClean="0"/>
              <a:t>treatment of </a:t>
            </a:r>
            <a:r>
              <a:rPr lang="en-US" dirty="0" err="1" smtClean="0"/>
              <a:t>endophthalmitis</a:t>
            </a:r>
            <a:endParaRPr lang="ar-LY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142984"/>
            <a:ext cx="2695564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895725"/>
            <a:ext cx="2643206" cy="239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000103"/>
          <a:ext cx="8229600" cy="521497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69163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Drugs available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MOA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Anti 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Bacterials</a:t>
                      </a:r>
                      <a:endParaRPr lang="ar-LY" dirty="0"/>
                    </a:p>
                  </a:txBody>
                  <a:tcPr/>
                </a:tc>
              </a:tr>
              <a:tr h="869163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Gentamycin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Tobramycin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Amikacin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Protein synthesis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inhibitors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Aminoglycosides</a:t>
                      </a:r>
                      <a:endParaRPr lang="ar-LY" dirty="0"/>
                    </a:p>
                  </a:txBody>
                  <a:tcPr/>
                </a:tc>
              </a:tr>
              <a:tr h="869163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Ciprofloxacin,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gati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moxi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besifloxacin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etc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DNA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gyrase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inhibitors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Flouoroquinolones</a:t>
                      </a:r>
                      <a:endParaRPr lang="ar-LY" dirty="0"/>
                    </a:p>
                  </a:txBody>
                  <a:tcPr/>
                </a:tc>
              </a:tr>
              <a:tr h="869163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Azithromycin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erythromycin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Protein synthesis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inhibitors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Macrolides</a:t>
                      </a:r>
                      <a:endParaRPr lang="ar-LY" dirty="0"/>
                    </a:p>
                  </a:txBody>
                  <a:tcPr/>
                </a:tc>
              </a:tr>
              <a:tr h="869163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Chloramphenichol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sulphaacetamide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folate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antibiotics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Sulphonamides</a:t>
                      </a:r>
                      <a:endParaRPr lang="ar-LY" dirty="0"/>
                    </a:p>
                  </a:txBody>
                  <a:tcPr/>
                </a:tc>
              </a:tr>
              <a:tr h="869163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cefazoline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 wall synthesis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inhibitors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Cephalosporins</a:t>
                      </a:r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51292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1442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Side effects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Action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Drugs</a:t>
                      </a:r>
                      <a:endParaRPr lang="ar-LY" dirty="0"/>
                    </a:p>
                  </a:txBody>
                  <a:tcPr/>
                </a:tc>
              </a:tr>
              <a:tr h="1014420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Ocular burning &amp;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Irritation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Ototoxicity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Nephrotoxicity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ar-LY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Pregnancy &amp; child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Conjunctivitis,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corneal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ulcers,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absces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dacrocystitis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Bacteriocidal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Against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pseudomonus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klebsiella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e.Coli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Gentamycin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0.3%</a:t>
                      </a:r>
                      <a:endParaRPr lang="ar-LY" dirty="0"/>
                    </a:p>
                  </a:txBody>
                  <a:tcPr/>
                </a:tc>
              </a:tr>
              <a:tr h="1014420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Tearing, swelling of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eye, stinging or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blurred vision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Conjunctivitis,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corneal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ulcers,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dacrocystitis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 in children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Bacteriocidal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 active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ar-LY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Tobramycin</a:t>
                      </a:r>
                      <a:endParaRPr lang="ar-LY" dirty="0"/>
                    </a:p>
                  </a:txBody>
                  <a:tcPr/>
                </a:tc>
              </a:tr>
              <a:tr h="1014420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/>
                        <a:t>Bacterocidal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l" rtl="1"/>
                      <a:r>
                        <a:rPr lang="en-US" dirty="0" smtClean="0"/>
                        <a:t>Against staph</a:t>
                      </a:r>
                    </a:p>
                    <a:p>
                      <a:pPr algn="l" rtl="1"/>
                      <a:r>
                        <a:rPr lang="en-US" dirty="0" smtClean="0"/>
                        <a:t>Gram negative </a:t>
                      </a:r>
                    </a:p>
                    <a:p>
                      <a:pPr algn="l"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Neomycin 0.3% </a:t>
                      </a:r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3143240" y="214290"/>
            <a:ext cx="3462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dk1"/>
                </a:solidFill>
              </a:rPr>
              <a:t>Aminoglycosides</a:t>
            </a:r>
            <a:endParaRPr lang="ar-LY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Fluroquinolones</a:t>
            </a:r>
            <a:endParaRPr lang="ar-LY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229600" cy="50349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188513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Toxicity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formulations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 name</a:t>
                      </a:r>
                      <a:endParaRPr lang="ar-LY" dirty="0"/>
                    </a:p>
                  </a:txBody>
                  <a:tcPr/>
                </a:tc>
              </a:tr>
              <a:tr h="1188513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Conjunctivitis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Corneal ulcer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blephritis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Dacrocystitis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Hypersensitivities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Drug related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corneal deposits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0.3% solution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0.3% ointment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Ciprofloxacin</a:t>
                      </a:r>
                      <a:endParaRPr lang="ar-LY" dirty="0"/>
                    </a:p>
                  </a:txBody>
                  <a:tcPr/>
                </a:tc>
              </a:tr>
              <a:tr h="920347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Conjunctivitis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Corneal ulcers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0.3% solution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Ofloxacin</a:t>
                      </a:r>
                      <a:endParaRPr lang="ar-LY" dirty="0"/>
                    </a:p>
                  </a:txBody>
                  <a:tcPr/>
                </a:tc>
              </a:tr>
              <a:tr h="920347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Conjunctivitis,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 op &amp; pre op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prophylaxis,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corneal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pathologies etc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0.3% solution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Gatifloxacin</a:t>
                      </a:r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r>
              <a:rPr lang="en-US" dirty="0" smtClean="0"/>
              <a:t>TOPICAL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4389120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 smtClean="0">
                <a:latin typeface="+mj-lt"/>
              </a:rPr>
              <a:t>Drop- simplest and more convenient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mainly for day time use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1 drop=50 </a:t>
            </a:r>
            <a:r>
              <a:rPr lang="en-US" dirty="0" err="1" smtClean="0">
                <a:latin typeface="+mj-lt"/>
              </a:rPr>
              <a:t>microlitre</a:t>
            </a:r>
            <a:endParaRPr lang="en-US" dirty="0" smtClean="0">
              <a:latin typeface="+mj-lt"/>
            </a:endParaRPr>
          </a:p>
          <a:p>
            <a:pPr algn="l">
              <a:buNone/>
            </a:pPr>
            <a:r>
              <a:rPr lang="en-US" dirty="0" err="1" smtClean="0">
                <a:latin typeface="+mj-lt"/>
              </a:rPr>
              <a:t>Conjuctival</a:t>
            </a:r>
            <a:r>
              <a:rPr lang="en-US" dirty="0" smtClean="0">
                <a:latin typeface="+mj-lt"/>
              </a:rPr>
              <a:t> sac capacity=7-13 micro liter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so, even 1 drop is more than enough</a:t>
            </a:r>
          </a:p>
          <a:p>
            <a:pPr algn="l">
              <a:buNone/>
            </a:pPr>
            <a:r>
              <a:rPr lang="en-US" b="1" dirty="0" smtClean="0">
                <a:latin typeface="+mj-lt"/>
              </a:rPr>
              <a:t>Method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hold the skin below the lower eye lid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pull it forward slightly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Install 1 drop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• </a:t>
            </a:r>
            <a:r>
              <a:rPr lang="en-US" b="1" dirty="0" smtClean="0">
                <a:latin typeface="+mj-lt"/>
              </a:rPr>
              <a:t>measures to increase drop absorption: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-wait 5-10 minutes between drops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-compress </a:t>
            </a:r>
            <a:r>
              <a:rPr lang="en-US" dirty="0" err="1" smtClean="0">
                <a:latin typeface="+mj-lt"/>
              </a:rPr>
              <a:t>lacrimal</a:t>
            </a:r>
            <a:r>
              <a:rPr lang="en-US" dirty="0" smtClean="0">
                <a:latin typeface="+mj-lt"/>
              </a:rPr>
              <a:t> sac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-keep lids closed for 5 minutes after instillation</a:t>
            </a:r>
            <a:endParaRPr lang="ar-LY" dirty="0">
              <a:latin typeface="+mj-lt"/>
            </a:endParaRPr>
          </a:p>
        </p:txBody>
      </p:sp>
      <p:pic>
        <p:nvPicPr>
          <p:cNvPr id="4" name="صورة 3" descr="how-to-useeye-dro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418" y="1643050"/>
            <a:ext cx="3531582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err="1" smtClean="0"/>
              <a:t>Sulphonamides</a:t>
            </a:r>
            <a:endParaRPr lang="ar-LY" sz="4400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2000240"/>
          <a:ext cx="8001056" cy="3667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00264"/>
                <a:gridCol w="2000264"/>
                <a:gridCol w="2000264"/>
                <a:gridCol w="2000264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Side effect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Formulations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 name</a:t>
                      </a:r>
                      <a:endParaRPr lang="ar-L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Conjuntivitis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Bone </a:t>
                      </a:r>
                      <a:r>
                        <a:rPr lang="en-US" dirty="0" err="1" smtClean="0"/>
                        <a:t>marow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supression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l" rtl="1"/>
                      <a:r>
                        <a:rPr lang="en-US" baseline="0" dirty="0" err="1" smtClean="0"/>
                        <a:t>Pancytopenia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l" rtl="1"/>
                      <a:r>
                        <a:rPr lang="en-US" baseline="0" dirty="0" smtClean="0"/>
                        <a:t>Peripheral </a:t>
                      </a:r>
                      <a:r>
                        <a:rPr lang="en-US" baseline="0" dirty="0" err="1" smtClean="0"/>
                        <a:t>neuritris</a:t>
                      </a:r>
                      <a:endParaRPr lang="en-US" baseline="0" dirty="0" smtClean="0"/>
                    </a:p>
                    <a:p>
                      <a:pPr algn="l" rtl="1"/>
                      <a:r>
                        <a:rPr lang="en-US" baseline="0" dirty="0" smtClean="0"/>
                        <a:t>Encephalopathy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Broad </a:t>
                      </a:r>
                      <a:r>
                        <a:rPr lang="en-US" dirty="0" err="1" smtClean="0"/>
                        <a:t>sectrum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l" rtl="1"/>
                      <a:r>
                        <a:rPr lang="en-US" dirty="0" err="1" smtClean="0"/>
                        <a:t>Bacteriostatic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l" rtl="1"/>
                      <a:r>
                        <a:rPr lang="en-US" dirty="0" smtClean="0"/>
                        <a:t>High ocular </a:t>
                      </a:r>
                      <a:r>
                        <a:rPr lang="en-US" dirty="0" err="1" smtClean="0"/>
                        <a:t>pentration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l" rtl="1"/>
                      <a:r>
                        <a:rPr lang="en-US" dirty="0" smtClean="0"/>
                        <a:t>, and other tissue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csf</a:t>
                      </a:r>
                      <a:r>
                        <a:rPr lang="en-US" baseline="0" dirty="0" smtClean="0"/>
                        <a:t>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Chloramphenicol</a:t>
                      </a:r>
                      <a:endParaRPr lang="ar-L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Conjuntivitis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trachoma and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 superficial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ocular infections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Allergic</a:t>
                      </a:r>
                      <a:r>
                        <a:rPr lang="en-US" baseline="0" dirty="0" smtClean="0"/>
                        <a:t> conjunctivitis </a:t>
                      </a:r>
                    </a:p>
                    <a:p>
                      <a:pPr algn="l" rtl="1"/>
                      <a:r>
                        <a:rPr lang="en-US" baseline="0" dirty="0" smtClean="0"/>
                        <a:t>Stinging </a:t>
                      </a:r>
                    </a:p>
                    <a:p>
                      <a:pPr algn="l" rtl="1"/>
                      <a:r>
                        <a:rPr lang="en-US" baseline="0" dirty="0" err="1" smtClean="0"/>
                        <a:t>Keratopatheis</a:t>
                      </a:r>
                      <a:r>
                        <a:rPr lang="en-US" baseline="0" dirty="0" smtClean="0"/>
                        <a:t>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Broad </a:t>
                      </a:r>
                      <a:r>
                        <a:rPr lang="en-US" dirty="0" err="1" smtClean="0"/>
                        <a:t>sepctrum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l"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Sulfacetamide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sodium</a:t>
                      </a:r>
                      <a:endParaRPr lang="ar-L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229600" cy="1656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Toxicity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formulations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 name</a:t>
                      </a:r>
                      <a:endParaRPr lang="ar-L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same as above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0.5% solution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Moxifloxacin</a:t>
                      </a:r>
                      <a:endParaRPr lang="ar-L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Same as above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Redness, blurring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vision, pain,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irritation etc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0.6% suspension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Besifloxacin</a:t>
                      </a:r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28594" y="3857629"/>
          <a:ext cx="8072496" cy="28079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80963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Toxicity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formulations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 name</a:t>
                      </a:r>
                      <a:endParaRPr lang="ar-LY" dirty="0"/>
                    </a:p>
                  </a:txBody>
                  <a:tcPr/>
                </a:tc>
              </a:tr>
              <a:tr h="809630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Superficial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infection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involving cornea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conjunctiva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1% ointment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Azithromycin</a:t>
                      </a:r>
                      <a:endParaRPr lang="ar-LY" dirty="0"/>
                    </a:p>
                  </a:txBody>
                  <a:tcPr/>
                </a:tc>
              </a:tr>
              <a:tr h="80963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Same as above</a:t>
                      </a:r>
                      <a:endParaRPr lang="ar-LY" dirty="0" smtClean="0"/>
                    </a:p>
                    <a:p>
                      <a:pPr algn="l"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0.5% ointment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Erythromycin</a:t>
                      </a:r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214282" y="2857496"/>
            <a:ext cx="249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err="1" smtClean="0"/>
              <a:t>Macrolides</a:t>
            </a:r>
            <a:endParaRPr lang="ar-LY" sz="2800" b="1" dirty="0"/>
          </a:p>
        </p:txBody>
      </p:sp>
      <p:sp>
        <p:nvSpPr>
          <p:cNvPr id="7" name="مستطيل 6"/>
          <p:cNvSpPr/>
          <p:nvPr/>
        </p:nvSpPr>
        <p:spPr>
          <a:xfrm>
            <a:off x="2357390" y="3000372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MOA: Inhibits Protein synthesis by inhibiting</a:t>
            </a:r>
          </a:p>
          <a:p>
            <a:pPr algn="l"/>
            <a:r>
              <a:rPr lang="en-US" dirty="0" smtClean="0"/>
              <a:t>the translocation on 50S ribosome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Antiviral </a:t>
            </a:r>
            <a:endParaRPr lang="ar-LY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interfere with viral reproduction by altering DNA synthesis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Act on viral infected cells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Relatively less toxic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Able to penetrate the intact epithelium and the </a:t>
            </a:r>
            <a:r>
              <a:rPr lang="en-US" dirty="0" err="1" smtClean="0">
                <a:latin typeface="+mj-lt"/>
              </a:rPr>
              <a:t>stroma</a:t>
            </a:r>
            <a:r>
              <a:rPr lang="en-US" dirty="0" smtClean="0">
                <a:latin typeface="+mj-lt"/>
              </a:rPr>
              <a:t> &amp; reach therapeutic levels in the aqueous humor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Active against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Herpes simplex </a:t>
            </a:r>
            <a:r>
              <a:rPr lang="en-US" dirty="0" err="1" smtClean="0">
                <a:latin typeface="+mj-lt"/>
              </a:rPr>
              <a:t>keratitis</a:t>
            </a:r>
            <a:endParaRPr lang="en-US" dirty="0" smtClean="0">
              <a:latin typeface="+mj-lt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Herpes simplex 1&amp;2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Herpes </a:t>
            </a:r>
            <a:r>
              <a:rPr lang="en-US" dirty="0" err="1" smtClean="0">
                <a:latin typeface="+mj-lt"/>
              </a:rPr>
              <a:t>varcilla</a:t>
            </a:r>
            <a:r>
              <a:rPr lang="en-US" dirty="0" smtClean="0">
                <a:latin typeface="+mj-lt"/>
              </a:rPr>
              <a:t> zoster virus</a:t>
            </a:r>
          </a:p>
          <a:p>
            <a:pPr algn="l">
              <a:buNone/>
            </a:pPr>
            <a:r>
              <a:rPr lang="en-US" dirty="0" smtClean="0">
                <a:latin typeface="+mj-lt"/>
              </a:rPr>
              <a:t> </a:t>
            </a:r>
            <a:endParaRPr lang="ar-LY" dirty="0">
              <a:latin typeface="+mj-lt"/>
            </a:endParaRPr>
          </a:p>
        </p:txBody>
      </p:sp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429132"/>
            <a:ext cx="249555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500039"/>
          <a:ext cx="8229600" cy="63189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16788">
                <a:tc>
                  <a:txBody>
                    <a:bodyPr/>
                    <a:lstStyle/>
                    <a:p>
                      <a:pPr algn="l"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Ocular toxicity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Route of</a:t>
                      </a:r>
                    </a:p>
                    <a:p>
                      <a:pPr algn="l"/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administration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/>
                    </a:p>
                  </a:txBody>
                  <a:tcPr/>
                </a:tc>
              </a:tr>
              <a:tr h="9167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Herpes simplex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keratoconjtivitis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Punctate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keratopathy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hypersensitivity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Topical 1%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solution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Trifluridine</a:t>
                      </a:r>
                      <a:endParaRPr lang="ar-LY" dirty="0"/>
                    </a:p>
                  </a:txBody>
                  <a:tcPr/>
                </a:tc>
              </a:tr>
              <a:tr h="9167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Herpes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zooster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ophthalmicus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iridocyclitis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Oral(200mg cap/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800mg tab)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Topical 3%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Acyclovir</a:t>
                      </a:r>
                      <a:endParaRPr lang="ar-LY" dirty="0"/>
                    </a:p>
                  </a:txBody>
                  <a:tcPr/>
                </a:tc>
              </a:tr>
              <a:tr h="9167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HZ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ophthalmicus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Oral (500-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1000mg)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Valacyclovir</a:t>
                      </a:r>
                      <a:endParaRPr lang="ar-LY" dirty="0"/>
                    </a:p>
                  </a:txBody>
                  <a:tcPr/>
                </a:tc>
              </a:tr>
              <a:tr h="9167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HZ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ophthalmicus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L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Intravenous</a:t>
                      </a:r>
                    </a:p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intravitreal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Famicyclovir</a:t>
                      </a:r>
                      <a:endParaRPr lang="ar-LY" dirty="0"/>
                    </a:p>
                  </a:txBody>
                  <a:tcPr/>
                </a:tc>
              </a:tr>
              <a:tr h="916788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HS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Keratitis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HZ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ophthalmicus</a:t>
                      </a:r>
                      <a:endParaRPr kumimoji="0"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ACUTE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&amp;RECURRENT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Lacrimation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foreign body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sensation, photophobia</a:t>
                      </a:r>
                    </a:p>
                    <a:p>
                      <a:pPr algn="l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3% ointment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Vidarabine</a:t>
                      </a:r>
                      <a:endParaRPr lang="ar-L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algn="l">
              <a:buNone/>
            </a:pPr>
            <a:r>
              <a:rPr lang="en-US" sz="4600" b="1" dirty="0" smtClean="0">
                <a:solidFill>
                  <a:schemeClr val="accent1"/>
                </a:solidFill>
              </a:rPr>
              <a:t>ANTIFUNGAL</a:t>
            </a:r>
          </a:p>
          <a:p>
            <a:pPr algn="l">
              <a:buNone/>
            </a:pPr>
            <a:r>
              <a:rPr lang="en-US" b="1" dirty="0" smtClean="0"/>
              <a:t>INDICATIONS</a:t>
            </a:r>
          </a:p>
          <a:p>
            <a:pPr algn="l">
              <a:buNone/>
            </a:pPr>
            <a:r>
              <a:rPr lang="en-US" dirty="0" smtClean="0"/>
              <a:t>Fungal corneal ulcer</a:t>
            </a:r>
          </a:p>
          <a:p>
            <a:pPr algn="l">
              <a:buNone/>
            </a:pPr>
            <a:r>
              <a:rPr lang="en-US" dirty="0" smtClean="0"/>
              <a:t>Fungal retinitis/ </a:t>
            </a:r>
            <a:r>
              <a:rPr lang="en-US" dirty="0" err="1" smtClean="0"/>
              <a:t>Endophthalmitis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Commonly used drugs are</a:t>
            </a:r>
          </a:p>
          <a:p>
            <a:pPr algn="l">
              <a:buNone/>
            </a:pPr>
            <a:r>
              <a:rPr lang="en-US" dirty="0" smtClean="0"/>
              <a:t>• </a:t>
            </a:r>
            <a:r>
              <a:rPr lang="en-US" b="1" dirty="0" err="1" smtClean="0"/>
              <a:t>Polyenes</a:t>
            </a:r>
            <a:endParaRPr lang="en-US" b="1" dirty="0" smtClean="0"/>
          </a:p>
          <a:p>
            <a:pPr algn="l">
              <a:buNone/>
            </a:pPr>
            <a:r>
              <a:rPr lang="en-US" dirty="0" smtClean="0"/>
              <a:t>– damage cell membrane of susceptible fungi</a:t>
            </a:r>
          </a:p>
          <a:p>
            <a:pPr algn="l">
              <a:buNone/>
            </a:pPr>
            <a:r>
              <a:rPr lang="en-US" dirty="0" smtClean="0"/>
              <a:t>– e.g. </a:t>
            </a:r>
            <a:r>
              <a:rPr lang="en-US" dirty="0" err="1" smtClean="0"/>
              <a:t>amphotericin</a:t>
            </a:r>
            <a:r>
              <a:rPr lang="en-US" dirty="0" smtClean="0"/>
              <a:t> B, </a:t>
            </a:r>
            <a:r>
              <a:rPr lang="en-US" dirty="0" err="1" smtClean="0"/>
              <a:t>natamycin</a:t>
            </a:r>
            <a:r>
              <a:rPr lang="en-US" dirty="0" smtClean="0"/>
              <a:t>, </a:t>
            </a:r>
            <a:r>
              <a:rPr lang="en-US" dirty="0" err="1" smtClean="0"/>
              <a:t>nystatin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– side effect: </a:t>
            </a:r>
            <a:r>
              <a:rPr lang="en-US" dirty="0" err="1" smtClean="0"/>
              <a:t>nephrotoxicity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• </a:t>
            </a:r>
            <a:r>
              <a:rPr lang="en-US" b="1" dirty="0" err="1" smtClean="0"/>
              <a:t>Imidazoles</a:t>
            </a:r>
            <a:endParaRPr lang="en-US" b="1" dirty="0" smtClean="0"/>
          </a:p>
          <a:p>
            <a:pPr algn="l">
              <a:buNone/>
            </a:pPr>
            <a:r>
              <a:rPr lang="it-IT" dirty="0" smtClean="0"/>
              <a:t>– increase fungal cell membrane permeability</a:t>
            </a:r>
          </a:p>
          <a:p>
            <a:pPr algn="l">
              <a:buNone/>
            </a:pPr>
            <a:r>
              <a:rPr lang="en-US" dirty="0" smtClean="0"/>
              <a:t>– e.g. </a:t>
            </a:r>
            <a:r>
              <a:rPr lang="en-US" dirty="0" err="1" smtClean="0"/>
              <a:t>miconazole</a:t>
            </a:r>
            <a:r>
              <a:rPr lang="en-US" dirty="0" smtClean="0"/>
              <a:t>, </a:t>
            </a:r>
            <a:r>
              <a:rPr lang="en-US" dirty="0" err="1" smtClean="0"/>
              <a:t>ketoconazole,fluconazile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• </a:t>
            </a:r>
            <a:r>
              <a:rPr lang="en-US" b="1" dirty="0" err="1" smtClean="0"/>
              <a:t>Flucytocine</a:t>
            </a:r>
            <a:endParaRPr lang="en-US" b="1" dirty="0" smtClean="0"/>
          </a:p>
          <a:p>
            <a:pPr algn="l">
              <a:buNone/>
            </a:pPr>
            <a:r>
              <a:rPr lang="en-US" dirty="0" smtClean="0"/>
              <a:t>– act by inhibiting DNA synthesis</a:t>
            </a:r>
            <a:endParaRPr lang="ar-LY" dirty="0"/>
          </a:p>
        </p:txBody>
      </p:sp>
      <p:pic>
        <p:nvPicPr>
          <p:cNvPr id="4" name="صورة 3" descr="downloa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000240"/>
            <a:ext cx="2628900" cy="3028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Artificial tears </a:t>
            </a:r>
            <a:endParaRPr lang="ar-LY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 smtClean="0"/>
              <a:t>Polymer composition of Artificial tears</a:t>
            </a:r>
          </a:p>
          <a:p>
            <a:pPr algn="l">
              <a:buNone/>
            </a:pPr>
            <a:r>
              <a:rPr lang="en-US" sz="2000" dirty="0" err="1" smtClean="0"/>
              <a:t>Hydroxymethyl</a:t>
            </a:r>
            <a:r>
              <a:rPr lang="en-US" sz="2000" dirty="0" smtClean="0"/>
              <a:t> cellulose/ </a:t>
            </a:r>
            <a:r>
              <a:rPr lang="en-US" sz="2000" dirty="0" err="1" smtClean="0"/>
              <a:t>carboxy</a:t>
            </a:r>
            <a:r>
              <a:rPr lang="en-US" sz="2000" dirty="0" smtClean="0"/>
              <a:t> methyl cellulose</a:t>
            </a:r>
          </a:p>
          <a:p>
            <a:pPr algn="l">
              <a:buNone/>
            </a:pPr>
            <a:r>
              <a:rPr lang="en-US" sz="2000" dirty="0" err="1" smtClean="0"/>
              <a:t>Carbomers</a:t>
            </a:r>
            <a:r>
              <a:rPr lang="en-US" sz="2000" dirty="0" smtClean="0"/>
              <a:t> (</a:t>
            </a:r>
            <a:r>
              <a:rPr lang="en-US" sz="2000" dirty="0" err="1" smtClean="0"/>
              <a:t>polyacrylic</a:t>
            </a:r>
            <a:r>
              <a:rPr lang="en-US" sz="2000" dirty="0" smtClean="0"/>
              <a:t> acid)</a:t>
            </a:r>
          </a:p>
          <a:p>
            <a:pPr algn="l">
              <a:buNone/>
            </a:pPr>
            <a:r>
              <a:rPr lang="en-US" sz="2000" dirty="0" err="1" smtClean="0"/>
              <a:t>Hypomellose</a:t>
            </a:r>
            <a:r>
              <a:rPr lang="en-US" sz="2000" dirty="0" smtClean="0"/>
              <a:t> (</a:t>
            </a:r>
            <a:r>
              <a:rPr lang="en-US" sz="2000" dirty="0" err="1" smtClean="0"/>
              <a:t>hydroxypropylmethyl</a:t>
            </a:r>
            <a:r>
              <a:rPr lang="en-US" sz="2000" dirty="0" smtClean="0"/>
              <a:t> cellulose)</a:t>
            </a:r>
          </a:p>
          <a:p>
            <a:pPr algn="l">
              <a:buNone/>
            </a:pPr>
            <a:r>
              <a:rPr lang="en-US" sz="2000" b="1" dirty="0" smtClean="0"/>
              <a:t>Indications</a:t>
            </a:r>
          </a:p>
          <a:p>
            <a:pPr algn="l">
              <a:buNone/>
            </a:pPr>
            <a:r>
              <a:rPr lang="en-US" sz="2000" dirty="0" smtClean="0"/>
              <a:t>Dry eye </a:t>
            </a:r>
          </a:p>
          <a:p>
            <a:pPr algn="l">
              <a:buNone/>
            </a:pPr>
            <a:r>
              <a:rPr lang="en-US" sz="2000" dirty="0" smtClean="0"/>
              <a:t>Facial palsy</a:t>
            </a:r>
          </a:p>
          <a:p>
            <a:pPr algn="l">
              <a:buNone/>
            </a:pPr>
            <a:r>
              <a:rPr lang="en-US" sz="2000" dirty="0" smtClean="0"/>
              <a:t>Pollutions</a:t>
            </a:r>
          </a:p>
          <a:p>
            <a:pPr algn="l">
              <a:buNone/>
            </a:pPr>
            <a:r>
              <a:rPr lang="en-US" sz="2000" dirty="0" smtClean="0"/>
              <a:t>Lid </a:t>
            </a:r>
            <a:r>
              <a:rPr lang="en-US" sz="2000" dirty="0" err="1" smtClean="0"/>
              <a:t>coloboma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err="1" smtClean="0"/>
              <a:t>Expothalmos</a:t>
            </a:r>
            <a:r>
              <a:rPr lang="en-US" sz="2000" dirty="0" smtClean="0"/>
              <a:t> </a:t>
            </a:r>
            <a:endParaRPr lang="ar-LY" sz="2000" dirty="0"/>
          </a:p>
        </p:txBody>
      </p:sp>
      <p:pic>
        <p:nvPicPr>
          <p:cNvPr id="4" name="صورة 3" descr="81MTj7-7yML._SL1500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299855"/>
            <a:ext cx="3357562" cy="435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Anti VEGF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Vascular </a:t>
            </a:r>
            <a:r>
              <a:rPr lang="en-US" dirty="0"/>
              <a:t>endothelial growth factor (VEGF) is a protein that promotes the growth of new blood vessels. It also makes the blood vessels more leaky. Anti- VEGF medicines stop the growth of these new blood vessels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/>
              <a:t>Anti-VEGF medicines stop the abnormal blood vessels leaking, growing and then bleeding under the retina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52187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80728"/>
            <a:ext cx="6768752" cy="3740472"/>
          </a:xfrm>
        </p:spPr>
      </p:pic>
      <p:sp>
        <p:nvSpPr>
          <p:cNvPr id="5" name="مربع نص 4"/>
          <p:cNvSpPr txBox="1"/>
          <p:nvPr/>
        </p:nvSpPr>
        <p:spPr>
          <a:xfrm>
            <a:off x="1403648" y="5229200"/>
            <a:ext cx="60486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Intra vitreous route </a:t>
            </a:r>
            <a:endParaRPr lang="ar-LY" sz="2800" b="1" dirty="0"/>
          </a:p>
        </p:txBody>
      </p:sp>
    </p:spTree>
    <p:extLst>
      <p:ext uri="{BB962C8B-B14F-4D97-AF65-F5344CB8AC3E}">
        <p14:creationId xmlns:p14="http://schemas.microsoft.com/office/powerpoint/2010/main" val="19346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568952" cy="5688632"/>
          </a:xfrm>
        </p:spPr>
      </p:pic>
    </p:spTree>
    <p:extLst>
      <p:ext uri="{BB962C8B-B14F-4D97-AF65-F5344CB8AC3E}">
        <p14:creationId xmlns:p14="http://schemas.microsoft.com/office/powerpoint/2010/main" val="40688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036495" cy="6408711"/>
          </a:xfrm>
        </p:spPr>
      </p:pic>
    </p:spTree>
    <p:extLst>
      <p:ext uri="{BB962C8B-B14F-4D97-AF65-F5344CB8AC3E}">
        <p14:creationId xmlns:p14="http://schemas.microsoft.com/office/powerpoint/2010/main" val="19536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en-US" dirty="0" smtClean="0"/>
              <a:t>Ointments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428736"/>
            <a:ext cx="8686800" cy="452596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Increase the contact time of ocular medication to ocular surface thus better effect</a:t>
            </a:r>
          </a:p>
          <a:p>
            <a:pPr algn="l">
              <a:buNone/>
            </a:pPr>
            <a:r>
              <a:rPr lang="en-US" dirty="0" smtClean="0"/>
              <a:t>• It has the disadvantage of vision blurring</a:t>
            </a:r>
            <a:endParaRPr lang="ar-LY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714752"/>
            <a:ext cx="3571900" cy="211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LY" dirty="0"/>
          </a:p>
        </p:txBody>
      </p:sp>
      <p:sp>
        <p:nvSpPr>
          <p:cNvPr id="4" name="مستطيل 3"/>
          <p:cNvSpPr/>
          <p:nvPr/>
        </p:nvSpPr>
        <p:spPr>
          <a:xfrm>
            <a:off x="1214414" y="2500306"/>
            <a:ext cx="64294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</a:t>
            </a:r>
            <a:endParaRPr lang="ar-LY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3"/>
            <a:ext cx="6715172" cy="54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</a:t>
            </a:r>
            <a:r>
              <a:rPr lang="en-US" dirty="0" smtClean="0"/>
              <a:t>-ocular injections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They reach behind iris-lens diaphragm better than topical application</a:t>
            </a:r>
          </a:p>
          <a:p>
            <a:pPr algn="l" rtl="0"/>
            <a:r>
              <a:rPr lang="en-US" sz="2800" dirty="0" smtClean="0"/>
              <a:t>E.g. </a:t>
            </a:r>
            <a:r>
              <a:rPr lang="en-US" sz="2800" dirty="0" err="1" smtClean="0"/>
              <a:t>subconjunctival</a:t>
            </a:r>
            <a:r>
              <a:rPr lang="en-US" sz="2800" dirty="0" smtClean="0"/>
              <a:t>, </a:t>
            </a:r>
            <a:r>
              <a:rPr lang="en-US" sz="2800" dirty="0" err="1" smtClean="0"/>
              <a:t>subtenon</a:t>
            </a:r>
            <a:r>
              <a:rPr lang="en-US" sz="2800" dirty="0" smtClean="0"/>
              <a:t>, </a:t>
            </a:r>
            <a:r>
              <a:rPr lang="en-US" sz="2800" dirty="0" err="1" smtClean="0"/>
              <a:t>peribulbar</a:t>
            </a:r>
            <a:r>
              <a:rPr lang="en-US" sz="2800" dirty="0" smtClean="0"/>
              <a:t>, or </a:t>
            </a:r>
            <a:r>
              <a:rPr lang="en-US" sz="2800" dirty="0" err="1" smtClean="0"/>
              <a:t>Retrobulbar</a:t>
            </a:r>
            <a:endParaRPr lang="en-US" sz="2800" dirty="0" smtClean="0"/>
          </a:p>
          <a:p>
            <a:pPr algn="l" rtl="0"/>
            <a:r>
              <a:rPr lang="en-US" sz="2800" dirty="0" smtClean="0"/>
              <a:t>useful for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drugs with low lipid solubility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 delivering medications closure to local site of action e.g. posterior </a:t>
            </a:r>
            <a:r>
              <a:rPr lang="en-US" dirty="0" err="1" smtClean="0"/>
              <a:t>subtenon</a:t>
            </a:r>
            <a:endParaRPr lang="en-US" dirty="0" smtClean="0"/>
          </a:p>
          <a:p>
            <a:pPr lvl="1" algn="l" rtl="0">
              <a:buFont typeface="Wingdings" pitchFamily="2" charset="2"/>
              <a:buChar char="Ø"/>
            </a:pPr>
            <a:r>
              <a:rPr lang="en-US" dirty="0" err="1" smtClean="0"/>
              <a:t>retrobulbar</a:t>
            </a:r>
            <a:r>
              <a:rPr lang="en-US" dirty="0" smtClean="0"/>
              <a:t> and </a:t>
            </a:r>
            <a:r>
              <a:rPr lang="en-US" dirty="0" err="1" smtClean="0"/>
              <a:t>peribulbar</a:t>
            </a:r>
            <a:r>
              <a:rPr lang="en-US" dirty="0" smtClean="0"/>
              <a:t> anesthesia techniques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en-US" dirty="0" smtClean="0"/>
              <a:t>Intraocular injections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500174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err="1" smtClean="0">
                <a:latin typeface="+mj-lt"/>
              </a:rPr>
              <a:t>Intracameral</a:t>
            </a:r>
            <a:r>
              <a:rPr lang="en-US" b="1" dirty="0" smtClean="0">
                <a:latin typeface="+mj-lt"/>
              </a:rPr>
              <a:t> or </a:t>
            </a:r>
            <a:r>
              <a:rPr lang="en-US" b="1" dirty="0" err="1" smtClean="0">
                <a:latin typeface="+mj-lt"/>
              </a:rPr>
              <a:t>intravitreal</a:t>
            </a:r>
            <a:endParaRPr lang="en-US" b="1" dirty="0" smtClean="0">
              <a:latin typeface="+mj-lt"/>
            </a:endParaRPr>
          </a:p>
          <a:p>
            <a:pPr algn="l">
              <a:buNone/>
            </a:pPr>
            <a:r>
              <a:rPr lang="en-US" dirty="0" smtClean="0">
                <a:latin typeface="+mj-lt"/>
              </a:rPr>
              <a:t>• E.g.</a:t>
            </a: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– </a:t>
            </a:r>
            <a:r>
              <a:rPr lang="en-US" sz="2200" dirty="0" err="1" smtClean="0">
                <a:latin typeface="+mj-lt"/>
              </a:rPr>
              <a:t>Intracameral</a:t>
            </a:r>
            <a:r>
              <a:rPr lang="en-US" sz="2200" dirty="0" smtClean="0">
                <a:latin typeface="+mj-lt"/>
              </a:rPr>
              <a:t> (anterior chamber)  antibiotics, steroid </a:t>
            </a: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Acetylcholine (</a:t>
            </a:r>
            <a:r>
              <a:rPr lang="en-US" sz="2200" dirty="0" err="1" smtClean="0">
                <a:latin typeface="+mj-lt"/>
              </a:rPr>
              <a:t>miochol</a:t>
            </a:r>
            <a:r>
              <a:rPr lang="en-US" sz="2200" dirty="0" smtClean="0">
                <a:latin typeface="+mj-lt"/>
              </a:rPr>
              <a:t>) during cataract surgery</a:t>
            </a: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– </a:t>
            </a:r>
            <a:r>
              <a:rPr lang="en-US" sz="2200" dirty="0" err="1" smtClean="0">
                <a:latin typeface="+mj-lt"/>
              </a:rPr>
              <a:t>Intravitreal</a:t>
            </a:r>
            <a:r>
              <a:rPr lang="en-US" sz="2200" dirty="0" smtClean="0">
                <a:latin typeface="+mj-lt"/>
              </a:rPr>
              <a:t> antibiotics in cases of </a:t>
            </a:r>
            <a:r>
              <a:rPr lang="en-US" sz="2200" dirty="0" err="1" smtClean="0">
                <a:latin typeface="+mj-lt"/>
              </a:rPr>
              <a:t>endophthalmitis</a:t>
            </a:r>
            <a:endParaRPr lang="en-US" sz="2200" dirty="0" smtClean="0">
              <a:latin typeface="+mj-lt"/>
            </a:endParaRP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– </a:t>
            </a:r>
            <a:r>
              <a:rPr lang="en-US" sz="2200" dirty="0" err="1" smtClean="0">
                <a:latin typeface="+mj-lt"/>
              </a:rPr>
              <a:t>Intravitreal</a:t>
            </a:r>
            <a:r>
              <a:rPr lang="en-US" sz="2200" dirty="0" smtClean="0">
                <a:latin typeface="+mj-lt"/>
              </a:rPr>
              <a:t> steroid in macular edema</a:t>
            </a: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– </a:t>
            </a:r>
            <a:r>
              <a:rPr lang="en-US" sz="2200" dirty="0" err="1" smtClean="0">
                <a:latin typeface="+mj-lt"/>
              </a:rPr>
              <a:t>Intravitreal</a:t>
            </a:r>
            <a:r>
              <a:rPr lang="en-US" sz="2200" dirty="0" smtClean="0">
                <a:latin typeface="+mj-lt"/>
              </a:rPr>
              <a:t> Anti-VEGF vascular endothelial </a:t>
            </a: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growth factor for macular </a:t>
            </a:r>
            <a:r>
              <a:rPr lang="en-US" sz="2200" dirty="0" err="1" smtClean="0">
                <a:latin typeface="+mj-lt"/>
              </a:rPr>
              <a:t>odema</a:t>
            </a:r>
            <a:r>
              <a:rPr lang="en-US" sz="2200" dirty="0" smtClean="0">
                <a:latin typeface="+mj-lt"/>
              </a:rPr>
              <a:t> , </a:t>
            </a:r>
          </a:p>
          <a:p>
            <a:pPr algn="l">
              <a:buNone/>
            </a:pPr>
            <a:r>
              <a:rPr lang="en-US" sz="2200" dirty="0" smtClean="0">
                <a:latin typeface="+mj-lt"/>
              </a:rPr>
              <a:t>neovascularization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184" y="1373322"/>
            <a:ext cx="25908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000504"/>
            <a:ext cx="2714644" cy="263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ocular drugs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8912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err="1" smtClean="0"/>
              <a:t>Mydriatics</a:t>
            </a:r>
            <a:r>
              <a:rPr lang="en-US" sz="2400" dirty="0" smtClean="0"/>
              <a:t> and </a:t>
            </a:r>
            <a:r>
              <a:rPr lang="en-US" sz="2400" dirty="0" err="1" smtClean="0"/>
              <a:t>cycloplegics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Local anesthetic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err="1" smtClean="0"/>
              <a:t>Antiglaucoma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Anti-inflammatory agents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Anti allergy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Ocular Lubricants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Antibacterial (antibiotics)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Antiviral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Antifungal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b="1" dirty="0" smtClean="0"/>
          </a:p>
          <a:p>
            <a:pPr algn="l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812</TotalTime>
  <Words>2191</Words>
  <Application>Microsoft Office PowerPoint</Application>
  <PresentationFormat>عرض على الشاشة (3:4)‏</PresentationFormat>
  <Paragraphs>618</Paragraphs>
  <Slides>50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8" baseType="lpstr">
      <vt:lpstr>Arial</vt:lpstr>
      <vt:lpstr>Calibri</vt:lpstr>
      <vt:lpstr>Constantia</vt:lpstr>
      <vt:lpstr>Majalla UI</vt:lpstr>
      <vt:lpstr>Traditional Arabic</vt:lpstr>
      <vt:lpstr>Wingdings</vt:lpstr>
      <vt:lpstr>Wingdings 2</vt:lpstr>
      <vt:lpstr>تدفق</vt:lpstr>
      <vt:lpstr>Ocular drugs </vt:lpstr>
      <vt:lpstr>Objectives </vt:lpstr>
      <vt:lpstr>Introduction</vt:lpstr>
      <vt:lpstr>TOPICAL</vt:lpstr>
      <vt:lpstr>Ointments</vt:lpstr>
      <vt:lpstr>عرض تقديمي في PowerPoint</vt:lpstr>
      <vt:lpstr>Peri-ocular injections</vt:lpstr>
      <vt:lpstr>Intraocular injections</vt:lpstr>
      <vt:lpstr>Common ocular drugs</vt:lpstr>
      <vt:lpstr>Mydriatics and cycloplegics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Topical anesthesia  </vt:lpstr>
      <vt:lpstr>Antiglaucoma</vt:lpstr>
      <vt:lpstr>Beta blockers</vt:lpstr>
      <vt:lpstr>عرض تقديمي في PowerPoint</vt:lpstr>
      <vt:lpstr>Alpha adrenergics agonist </vt:lpstr>
      <vt:lpstr>عرض تقديمي في PowerPoint</vt:lpstr>
      <vt:lpstr>Carbonic anhydrase inhibitors</vt:lpstr>
      <vt:lpstr>عرض تقديمي في PowerPoint</vt:lpstr>
      <vt:lpstr>Prostaglandins </vt:lpstr>
      <vt:lpstr>MIOTICS (cholinergic )</vt:lpstr>
      <vt:lpstr>عرض تقديمي في PowerPoint</vt:lpstr>
      <vt:lpstr>Mannitol</vt:lpstr>
      <vt:lpstr> Anti-inflammatory agents </vt:lpstr>
      <vt:lpstr>عرض تقديمي في PowerPoint</vt:lpstr>
      <vt:lpstr>عرض تقديمي في PowerPoint</vt:lpstr>
      <vt:lpstr>عرض تقديمي في PowerPoint</vt:lpstr>
      <vt:lpstr>Antiallergy </vt:lpstr>
      <vt:lpstr>1.Ocular Decongestants </vt:lpstr>
      <vt:lpstr>2.Anti-histamines- </vt:lpstr>
      <vt:lpstr>Mast cell stabilizers</vt:lpstr>
      <vt:lpstr>Antibiotics</vt:lpstr>
      <vt:lpstr>عرض تقديمي في PowerPoint</vt:lpstr>
      <vt:lpstr>عرض تقديمي في PowerPoint</vt:lpstr>
      <vt:lpstr>Fluroquinolones</vt:lpstr>
      <vt:lpstr>Sulphonamides</vt:lpstr>
      <vt:lpstr>عرض تقديمي في PowerPoint</vt:lpstr>
      <vt:lpstr>Antiviral </vt:lpstr>
      <vt:lpstr>عرض تقديمي في PowerPoint</vt:lpstr>
      <vt:lpstr>عرض تقديمي في PowerPoint</vt:lpstr>
      <vt:lpstr>Artificial tears </vt:lpstr>
      <vt:lpstr>Anti VEGF 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‏‏مستخدم Windows</cp:lastModifiedBy>
  <cp:revision>100</cp:revision>
  <dcterms:created xsi:type="dcterms:W3CDTF">2019-06-16T16:16:22Z</dcterms:created>
  <dcterms:modified xsi:type="dcterms:W3CDTF">2020-12-05T07:10:25Z</dcterms:modified>
</cp:coreProperties>
</file>