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5" r:id="rId6"/>
    <p:sldId id="261" r:id="rId7"/>
    <p:sldId id="262"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426" autoAdjust="0"/>
    <p:restoredTop sz="94660"/>
  </p:normalViewPr>
  <p:slideViewPr>
    <p:cSldViewPr snapToGrid="0">
      <p:cViewPr varScale="1">
        <p:scale>
          <a:sx n="74" d="100"/>
          <a:sy n="74" d="100"/>
        </p:scale>
        <p:origin x="2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092D3C-3C2F-49AE-AA30-1E0CD2ED9A0C}" type="doc">
      <dgm:prSet loTypeId="urn:microsoft.com/office/officeart/2008/layout/LinedList" loCatId="list" qsTypeId="urn:microsoft.com/office/officeart/2005/8/quickstyle/simple1" qsCatId="simple" csTypeId="urn:microsoft.com/office/officeart/2005/8/colors/accent0_1" csCatId="mainScheme"/>
      <dgm:spPr/>
      <dgm:t>
        <a:bodyPr/>
        <a:lstStyle/>
        <a:p>
          <a:endParaRPr lang="en-GB"/>
        </a:p>
      </dgm:t>
    </dgm:pt>
    <dgm:pt modelId="{7FAF3F64-20F4-44F6-ABBA-EEA90187C50F}">
      <dgm:prSet custT="1"/>
      <dgm:spPr/>
      <dgm:t>
        <a:bodyPr/>
        <a:lstStyle/>
        <a:p>
          <a:pPr rtl="0"/>
          <a:r>
            <a:rPr lang="en-US" sz="1800" b="1" dirty="0" smtClean="0"/>
            <a:t>By: </a:t>
          </a:r>
          <a:r>
            <a:rPr lang="en-US" sz="1800" b="1" dirty="0" err="1" smtClean="0"/>
            <a:t>Shahd</a:t>
          </a:r>
          <a:r>
            <a:rPr lang="en-US" sz="1800" b="1" dirty="0" smtClean="0"/>
            <a:t> Salah</a:t>
          </a:r>
          <a:endParaRPr lang="en-GB" sz="1800" dirty="0"/>
        </a:p>
      </dgm:t>
    </dgm:pt>
    <dgm:pt modelId="{73AD3F5B-1DA9-4F55-9D39-EF01EF0A247F}" type="parTrans" cxnId="{8B3BC417-868C-41DB-8D91-F90E845FEAD8}">
      <dgm:prSet/>
      <dgm:spPr/>
      <dgm:t>
        <a:bodyPr/>
        <a:lstStyle/>
        <a:p>
          <a:endParaRPr lang="en-GB"/>
        </a:p>
      </dgm:t>
    </dgm:pt>
    <dgm:pt modelId="{7591B67C-D41C-4642-A21D-B26612EA7598}" type="sibTrans" cxnId="{8B3BC417-868C-41DB-8D91-F90E845FEAD8}">
      <dgm:prSet/>
      <dgm:spPr/>
      <dgm:t>
        <a:bodyPr/>
        <a:lstStyle/>
        <a:p>
          <a:endParaRPr lang="en-GB"/>
        </a:p>
      </dgm:t>
    </dgm:pt>
    <dgm:pt modelId="{D8841A27-A5F4-4B61-BB2D-03B72A2225AE}">
      <dgm:prSet custT="1"/>
      <dgm:spPr/>
      <dgm:t>
        <a:bodyPr/>
        <a:lstStyle/>
        <a:p>
          <a:pPr rtl="0"/>
          <a:r>
            <a:rPr lang="en-US" sz="1800" b="1" dirty="0" smtClean="0"/>
            <a:t>3817</a:t>
          </a:r>
          <a:endParaRPr lang="en-GB" sz="1800" dirty="0"/>
        </a:p>
      </dgm:t>
    </dgm:pt>
    <dgm:pt modelId="{EECA3D61-96C1-487A-960D-65B7E1C2D124}" type="parTrans" cxnId="{E555BD31-1E80-4A84-B585-0D0D4264A534}">
      <dgm:prSet/>
      <dgm:spPr/>
      <dgm:t>
        <a:bodyPr/>
        <a:lstStyle/>
        <a:p>
          <a:endParaRPr lang="en-GB"/>
        </a:p>
      </dgm:t>
    </dgm:pt>
    <dgm:pt modelId="{61925106-7999-4B0F-B3DD-D56D89E737F5}" type="sibTrans" cxnId="{E555BD31-1E80-4A84-B585-0D0D4264A534}">
      <dgm:prSet/>
      <dgm:spPr/>
      <dgm:t>
        <a:bodyPr/>
        <a:lstStyle/>
        <a:p>
          <a:endParaRPr lang="en-GB"/>
        </a:p>
      </dgm:t>
    </dgm:pt>
    <dgm:pt modelId="{196703FF-48C8-4131-B648-28EED12C0A55}">
      <dgm:prSet custT="1"/>
      <dgm:spPr/>
      <dgm:t>
        <a:bodyPr/>
        <a:lstStyle/>
        <a:p>
          <a:pPr rtl="0"/>
          <a:r>
            <a:rPr lang="en-US" sz="1800" b="1" dirty="0" smtClean="0"/>
            <a:t>Shahd_3817@limu.edu.ly</a:t>
          </a:r>
          <a:endParaRPr lang="en-GB" sz="1800" dirty="0"/>
        </a:p>
      </dgm:t>
    </dgm:pt>
    <dgm:pt modelId="{9D0A6691-94C0-488E-9837-0AB75D81553C}" type="parTrans" cxnId="{FE5AACDC-A1AB-47E6-82BA-AD553EDC3862}">
      <dgm:prSet/>
      <dgm:spPr/>
      <dgm:t>
        <a:bodyPr/>
        <a:lstStyle/>
        <a:p>
          <a:endParaRPr lang="en-GB"/>
        </a:p>
      </dgm:t>
    </dgm:pt>
    <dgm:pt modelId="{FF1A04F7-A763-47AF-BAB4-17DFF6F47777}" type="sibTrans" cxnId="{FE5AACDC-A1AB-47E6-82BA-AD553EDC3862}">
      <dgm:prSet/>
      <dgm:spPr/>
      <dgm:t>
        <a:bodyPr/>
        <a:lstStyle/>
        <a:p>
          <a:endParaRPr lang="en-GB"/>
        </a:p>
      </dgm:t>
    </dgm:pt>
    <dgm:pt modelId="{6A19DFB8-3163-4856-9960-D1EC0F973B94}" type="pres">
      <dgm:prSet presAssocID="{23092D3C-3C2F-49AE-AA30-1E0CD2ED9A0C}" presName="vert0" presStyleCnt="0">
        <dgm:presLayoutVars>
          <dgm:dir/>
          <dgm:animOne val="branch"/>
          <dgm:animLvl val="lvl"/>
        </dgm:presLayoutVars>
      </dgm:prSet>
      <dgm:spPr/>
      <dgm:t>
        <a:bodyPr/>
        <a:lstStyle/>
        <a:p>
          <a:endParaRPr lang="en-GB"/>
        </a:p>
      </dgm:t>
    </dgm:pt>
    <dgm:pt modelId="{AC64E6B1-63AB-4BCF-A3D9-448EB1FA4B7D}" type="pres">
      <dgm:prSet presAssocID="{7FAF3F64-20F4-44F6-ABBA-EEA90187C50F}" presName="thickLine" presStyleLbl="alignNode1" presStyleIdx="0" presStyleCnt="3"/>
      <dgm:spPr/>
    </dgm:pt>
    <dgm:pt modelId="{679D188B-EA99-4189-B178-5111159F0A2A}" type="pres">
      <dgm:prSet presAssocID="{7FAF3F64-20F4-44F6-ABBA-EEA90187C50F}" presName="horz1" presStyleCnt="0"/>
      <dgm:spPr/>
    </dgm:pt>
    <dgm:pt modelId="{7FA8B04A-7717-49F2-8249-56D9A79FCB42}" type="pres">
      <dgm:prSet presAssocID="{7FAF3F64-20F4-44F6-ABBA-EEA90187C50F}" presName="tx1" presStyleLbl="revTx" presStyleIdx="0" presStyleCnt="3"/>
      <dgm:spPr/>
      <dgm:t>
        <a:bodyPr/>
        <a:lstStyle/>
        <a:p>
          <a:endParaRPr lang="en-GB"/>
        </a:p>
      </dgm:t>
    </dgm:pt>
    <dgm:pt modelId="{AD0CC645-60A3-44B0-9095-53C11EC4A25E}" type="pres">
      <dgm:prSet presAssocID="{7FAF3F64-20F4-44F6-ABBA-EEA90187C50F}" presName="vert1" presStyleCnt="0"/>
      <dgm:spPr/>
    </dgm:pt>
    <dgm:pt modelId="{B8EB4DAE-6219-46DD-A6D7-ECD362A3BBE4}" type="pres">
      <dgm:prSet presAssocID="{D8841A27-A5F4-4B61-BB2D-03B72A2225AE}" presName="thickLine" presStyleLbl="alignNode1" presStyleIdx="1" presStyleCnt="3"/>
      <dgm:spPr/>
    </dgm:pt>
    <dgm:pt modelId="{F4B4489D-DE35-45BD-96BA-9902CB60B031}" type="pres">
      <dgm:prSet presAssocID="{D8841A27-A5F4-4B61-BB2D-03B72A2225AE}" presName="horz1" presStyleCnt="0"/>
      <dgm:spPr/>
    </dgm:pt>
    <dgm:pt modelId="{E9E5BC18-AFF0-48D9-A89A-EE91F0070777}" type="pres">
      <dgm:prSet presAssocID="{D8841A27-A5F4-4B61-BB2D-03B72A2225AE}" presName="tx1" presStyleLbl="revTx" presStyleIdx="1" presStyleCnt="3"/>
      <dgm:spPr/>
      <dgm:t>
        <a:bodyPr/>
        <a:lstStyle/>
        <a:p>
          <a:endParaRPr lang="en-GB"/>
        </a:p>
      </dgm:t>
    </dgm:pt>
    <dgm:pt modelId="{789EB928-7434-4246-8AC1-1CCCD57E5DD6}" type="pres">
      <dgm:prSet presAssocID="{D8841A27-A5F4-4B61-BB2D-03B72A2225AE}" presName="vert1" presStyleCnt="0"/>
      <dgm:spPr/>
    </dgm:pt>
    <dgm:pt modelId="{AAF72D85-8C3D-4F9B-823B-57D046DB94C6}" type="pres">
      <dgm:prSet presAssocID="{196703FF-48C8-4131-B648-28EED12C0A55}" presName="thickLine" presStyleLbl="alignNode1" presStyleIdx="2" presStyleCnt="3"/>
      <dgm:spPr/>
    </dgm:pt>
    <dgm:pt modelId="{F8006372-60B8-4B61-B5CC-DC1DC8F86320}" type="pres">
      <dgm:prSet presAssocID="{196703FF-48C8-4131-B648-28EED12C0A55}" presName="horz1" presStyleCnt="0"/>
      <dgm:spPr/>
    </dgm:pt>
    <dgm:pt modelId="{98C23BF7-767F-40F5-A126-9528496695F2}" type="pres">
      <dgm:prSet presAssocID="{196703FF-48C8-4131-B648-28EED12C0A55}" presName="tx1" presStyleLbl="revTx" presStyleIdx="2" presStyleCnt="3"/>
      <dgm:spPr/>
      <dgm:t>
        <a:bodyPr/>
        <a:lstStyle/>
        <a:p>
          <a:endParaRPr lang="en-GB"/>
        </a:p>
      </dgm:t>
    </dgm:pt>
    <dgm:pt modelId="{0DC6D4FB-218F-418B-BC60-254F52BAEDAF}" type="pres">
      <dgm:prSet presAssocID="{196703FF-48C8-4131-B648-28EED12C0A55}" presName="vert1" presStyleCnt="0"/>
      <dgm:spPr/>
    </dgm:pt>
  </dgm:ptLst>
  <dgm:cxnLst>
    <dgm:cxn modelId="{8B3BC417-868C-41DB-8D91-F90E845FEAD8}" srcId="{23092D3C-3C2F-49AE-AA30-1E0CD2ED9A0C}" destId="{7FAF3F64-20F4-44F6-ABBA-EEA90187C50F}" srcOrd="0" destOrd="0" parTransId="{73AD3F5B-1DA9-4F55-9D39-EF01EF0A247F}" sibTransId="{7591B67C-D41C-4642-A21D-B26612EA7598}"/>
    <dgm:cxn modelId="{595188BE-ED82-4053-AEDF-A396334D09C4}" type="presOf" srcId="{7FAF3F64-20F4-44F6-ABBA-EEA90187C50F}" destId="{7FA8B04A-7717-49F2-8249-56D9A79FCB42}" srcOrd="0" destOrd="0" presId="urn:microsoft.com/office/officeart/2008/layout/LinedList"/>
    <dgm:cxn modelId="{FE5AACDC-A1AB-47E6-82BA-AD553EDC3862}" srcId="{23092D3C-3C2F-49AE-AA30-1E0CD2ED9A0C}" destId="{196703FF-48C8-4131-B648-28EED12C0A55}" srcOrd="2" destOrd="0" parTransId="{9D0A6691-94C0-488E-9837-0AB75D81553C}" sibTransId="{FF1A04F7-A763-47AF-BAB4-17DFF6F47777}"/>
    <dgm:cxn modelId="{7C5383A0-4AEC-439E-8C27-E73D1681659A}" type="presOf" srcId="{196703FF-48C8-4131-B648-28EED12C0A55}" destId="{98C23BF7-767F-40F5-A126-9528496695F2}" srcOrd="0" destOrd="0" presId="urn:microsoft.com/office/officeart/2008/layout/LinedList"/>
    <dgm:cxn modelId="{CB17E344-0488-4D52-8B4B-B1C95D1E87FF}" type="presOf" srcId="{D8841A27-A5F4-4B61-BB2D-03B72A2225AE}" destId="{E9E5BC18-AFF0-48D9-A89A-EE91F0070777}" srcOrd="0" destOrd="0" presId="urn:microsoft.com/office/officeart/2008/layout/LinedList"/>
    <dgm:cxn modelId="{E555BD31-1E80-4A84-B585-0D0D4264A534}" srcId="{23092D3C-3C2F-49AE-AA30-1E0CD2ED9A0C}" destId="{D8841A27-A5F4-4B61-BB2D-03B72A2225AE}" srcOrd="1" destOrd="0" parTransId="{EECA3D61-96C1-487A-960D-65B7E1C2D124}" sibTransId="{61925106-7999-4B0F-B3DD-D56D89E737F5}"/>
    <dgm:cxn modelId="{71542BB2-B94B-4F81-9F27-03B76479A4B6}" type="presOf" srcId="{23092D3C-3C2F-49AE-AA30-1E0CD2ED9A0C}" destId="{6A19DFB8-3163-4856-9960-D1EC0F973B94}" srcOrd="0" destOrd="0" presId="urn:microsoft.com/office/officeart/2008/layout/LinedList"/>
    <dgm:cxn modelId="{FE52347E-1B39-42BF-92F8-FB7810662D61}" type="presParOf" srcId="{6A19DFB8-3163-4856-9960-D1EC0F973B94}" destId="{AC64E6B1-63AB-4BCF-A3D9-448EB1FA4B7D}" srcOrd="0" destOrd="0" presId="urn:microsoft.com/office/officeart/2008/layout/LinedList"/>
    <dgm:cxn modelId="{947AC64C-DFAC-4BEE-91D8-B16CE73E8F92}" type="presParOf" srcId="{6A19DFB8-3163-4856-9960-D1EC0F973B94}" destId="{679D188B-EA99-4189-B178-5111159F0A2A}" srcOrd="1" destOrd="0" presId="urn:microsoft.com/office/officeart/2008/layout/LinedList"/>
    <dgm:cxn modelId="{14FA53B9-472F-4117-B1A7-44619BC70249}" type="presParOf" srcId="{679D188B-EA99-4189-B178-5111159F0A2A}" destId="{7FA8B04A-7717-49F2-8249-56D9A79FCB42}" srcOrd="0" destOrd="0" presId="urn:microsoft.com/office/officeart/2008/layout/LinedList"/>
    <dgm:cxn modelId="{0E879143-9620-4451-BBF4-BD7062A80251}" type="presParOf" srcId="{679D188B-EA99-4189-B178-5111159F0A2A}" destId="{AD0CC645-60A3-44B0-9095-53C11EC4A25E}" srcOrd="1" destOrd="0" presId="urn:microsoft.com/office/officeart/2008/layout/LinedList"/>
    <dgm:cxn modelId="{58D5B2BF-C355-408D-8B6E-F76A8298B57E}" type="presParOf" srcId="{6A19DFB8-3163-4856-9960-D1EC0F973B94}" destId="{B8EB4DAE-6219-46DD-A6D7-ECD362A3BBE4}" srcOrd="2" destOrd="0" presId="urn:microsoft.com/office/officeart/2008/layout/LinedList"/>
    <dgm:cxn modelId="{26F74AD2-39FD-4F1B-83B7-F8F03B095AC1}" type="presParOf" srcId="{6A19DFB8-3163-4856-9960-D1EC0F973B94}" destId="{F4B4489D-DE35-45BD-96BA-9902CB60B031}" srcOrd="3" destOrd="0" presId="urn:microsoft.com/office/officeart/2008/layout/LinedList"/>
    <dgm:cxn modelId="{FFA324CF-A1CD-4204-B462-97492C47E1C8}" type="presParOf" srcId="{F4B4489D-DE35-45BD-96BA-9902CB60B031}" destId="{E9E5BC18-AFF0-48D9-A89A-EE91F0070777}" srcOrd="0" destOrd="0" presId="urn:microsoft.com/office/officeart/2008/layout/LinedList"/>
    <dgm:cxn modelId="{06E2F3B3-C563-401E-8EFD-74E20BF9122A}" type="presParOf" srcId="{F4B4489D-DE35-45BD-96BA-9902CB60B031}" destId="{789EB928-7434-4246-8AC1-1CCCD57E5DD6}" srcOrd="1" destOrd="0" presId="urn:microsoft.com/office/officeart/2008/layout/LinedList"/>
    <dgm:cxn modelId="{9E14E2DD-B8B8-476A-AED2-446DE5560F80}" type="presParOf" srcId="{6A19DFB8-3163-4856-9960-D1EC0F973B94}" destId="{AAF72D85-8C3D-4F9B-823B-57D046DB94C6}" srcOrd="4" destOrd="0" presId="urn:microsoft.com/office/officeart/2008/layout/LinedList"/>
    <dgm:cxn modelId="{1CC6ADA3-C3B4-4F9A-9F7E-8266E0708E82}" type="presParOf" srcId="{6A19DFB8-3163-4856-9960-D1EC0F973B94}" destId="{F8006372-60B8-4B61-B5CC-DC1DC8F86320}" srcOrd="5" destOrd="0" presId="urn:microsoft.com/office/officeart/2008/layout/LinedList"/>
    <dgm:cxn modelId="{81624166-1ABD-456B-AC5C-571CF3944651}" type="presParOf" srcId="{F8006372-60B8-4B61-B5CC-DC1DC8F86320}" destId="{98C23BF7-767F-40F5-A126-9528496695F2}" srcOrd="0" destOrd="0" presId="urn:microsoft.com/office/officeart/2008/layout/LinedList"/>
    <dgm:cxn modelId="{23317674-EC16-4736-ABA4-C137AD1568D3}" type="presParOf" srcId="{F8006372-60B8-4B61-B5CC-DC1DC8F86320}" destId="{0DC6D4FB-218F-418B-BC60-254F52BAEDAF}" srcOrd="1"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4E6B1-63AB-4BCF-A3D9-448EB1FA4B7D}">
      <dsp:nvSpPr>
        <dsp:cNvPr id="0" name=""/>
        <dsp:cNvSpPr/>
      </dsp:nvSpPr>
      <dsp:spPr>
        <a:xfrm>
          <a:off x="0" y="450"/>
          <a:ext cx="2649123" cy="0"/>
        </a:xfrm>
        <a:prstGeom prst="line">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A8B04A-7717-49F2-8249-56D9A79FCB42}">
      <dsp:nvSpPr>
        <dsp:cNvPr id="0" name=""/>
        <dsp:cNvSpPr/>
      </dsp:nvSpPr>
      <dsp:spPr>
        <a:xfrm>
          <a:off x="0" y="450"/>
          <a:ext cx="2649123" cy="30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b="1" kern="1200" dirty="0" smtClean="0"/>
            <a:t>By: </a:t>
          </a:r>
          <a:r>
            <a:rPr lang="en-US" sz="1800" b="1" kern="1200" dirty="0" err="1" smtClean="0"/>
            <a:t>Shahd</a:t>
          </a:r>
          <a:r>
            <a:rPr lang="en-US" sz="1800" b="1" kern="1200" dirty="0" smtClean="0"/>
            <a:t> Salah</a:t>
          </a:r>
          <a:endParaRPr lang="en-GB" sz="1800" kern="1200" dirty="0"/>
        </a:p>
      </dsp:txBody>
      <dsp:txXfrm>
        <a:off x="0" y="450"/>
        <a:ext cx="2649123" cy="307476"/>
      </dsp:txXfrm>
    </dsp:sp>
    <dsp:sp modelId="{B8EB4DAE-6219-46DD-A6D7-ECD362A3BBE4}">
      <dsp:nvSpPr>
        <dsp:cNvPr id="0" name=""/>
        <dsp:cNvSpPr/>
      </dsp:nvSpPr>
      <dsp:spPr>
        <a:xfrm>
          <a:off x="0" y="307926"/>
          <a:ext cx="2649123" cy="0"/>
        </a:xfrm>
        <a:prstGeom prst="line">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E5BC18-AFF0-48D9-A89A-EE91F0070777}">
      <dsp:nvSpPr>
        <dsp:cNvPr id="0" name=""/>
        <dsp:cNvSpPr/>
      </dsp:nvSpPr>
      <dsp:spPr>
        <a:xfrm>
          <a:off x="0" y="307926"/>
          <a:ext cx="2649123" cy="30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b="1" kern="1200" dirty="0" smtClean="0"/>
            <a:t>3817</a:t>
          </a:r>
          <a:endParaRPr lang="en-GB" sz="1800" kern="1200" dirty="0"/>
        </a:p>
      </dsp:txBody>
      <dsp:txXfrm>
        <a:off x="0" y="307926"/>
        <a:ext cx="2649123" cy="307476"/>
      </dsp:txXfrm>
    </dsp:sp>
    <dsp:sp modelId="{AAF72D85-8C3D-4F9B-823B-57D046DB94C6}">
      <dsp:nvSpPr>
        <dsp:cNvPr id="0" name=""/>
        <dsp:cNvSpPr/>
      </dsp:nvSpPr>
      <dsp:spPr>
        <a:xfrm>
          <a:off x="0" y="615403"/>
          <a:ext cx="2649123" cy="0"/>
        </a:xfrm>
        <a:prstGeom prst="line">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C23BF7-767F-40F5-A126-9528496695F2}">
      <dsp:nvSpPr>
        <dsp:cNvPr id="0" name=""/>
        <dsp:cNvSpPr/>
      </dsp:nvSpPr>
      <dsp:spPr>
        <a:xfrm>
          <a:off x="0" y="615403"/>
          <a:ext cx="2649123" cy="30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b="1" kern="1200" dirty="0" smtClean="0"/>
            <a:t>Shahd_3817@limu.edu.ly</a:t>
          </a:r>
          <a:endParaRPr lang="en-GB" sz="1800" kern="1200" dirty="0"/>
        </a:p>
      </dsp:txBody>
      <dsp:txXfrm>
        <a:off x="0" y="615403"/>
        <a:ext cx="2649123" cy="30747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4/6/2022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microsoft.com/office/2007/relationships/hdphoto" Target="../media/hdphoto1.wdp"/><Relationship Id="rId7" Type="http://schemas.openxmlformats.org/officeDocument/2006/relationships/diagramLayout" Target="../diagrams/layout1.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Data" Target="../diagrams/data1.xml"/><Relationship Id="rId5" Type="http://schemas.microsoft.com/office/2007/relationships/hdphoto" Target="../media/hdphoto2.wdp"/><Relationship Id="rId10" Type="http://schemas.microsoft.com/office/2007/relationships/diagramDrawing" Target="../diagrams/drawing1.xml"/><Relationship Id="rId4" Type="http://schemas.openxmlformats.org/officeDocument/2006/relationships/image" Target="../media/image8.png"/><Relationship Id="rId9" Type="http://schemas.openxmlformats.org/officeDocument/2006/relationships/diagramColors" Target="../diagrams/colors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6574" y="143071"/>
            <a:ext cx="9952382" cy="1089382"/>
          </a:xfrm>
        </p:spPr>
        <p:txBody>
          <a:bodyPr/>
          <a:lstStyle/>
          <a:p>
            <a:r>
              <a:rPr lang="en-US" sz="2400" b="1" cap="all" dirty="0" smtClean="0">
                <a:effectLst>
                  <a:outerShdw blurRad="38100" dist="38100" dir="2700000" algn="tl">
                    <a:srgbClr val="000000">
                      <a:alpha val="43137"/>
                    </a:srgbClr>
                  </a:outerShdw>
                </a:effectLst>
              </a:rPr>
              <a:t>Libyan international medical university</a:t>
            </a:r>
            <a:br>
              <a:rPr lang="en-US" sz="2400" b="1" cap="all" dirty="0" smtClean="0">
                <a:effectLst>
                  <a:outerShdw blurRad="38100" dist="38100" dir="2700000" algn="tl">
                    <a:srgbClr val="000000">
                      <a:alpha val="43137"/>
                    </a:srgbClr>
                  </a:outerShdw>
                </a:effectLst>
              </a:rPr>
            </a:br>
            <a:r>
              <a:rPr lang="en-US" sz="2400" b="1" cap="all" dirty="0" smtClean="0">
                <a:effectLst>
                  <a:outerShdw blurRad="38100" dist="38100" dir="2700000" algn="tl">
                    <a:srgbClr val="000000">
                      <a:alpha val="43137"/>
                    </a:srgbClr>
                  </a:outerShdw>
                </a:effectLst>
              </a:rPr>
              <a:t>faculty of business administration</a:t>
            </a:r>
            <a:endParaRPr lang="en-GB" sz="2400" b="1" cap="all"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561289" y="3124152"/>
            <a:ext cx="11062952" cy="742123"/>
          </a:xfrm>
        </p:spPr>
        <p:txBody>
          <a:bodyPr>
            <a:noAutofit/>
          </a:bodyPr>
          <a:lstStyle/>
          <a:p>
            <a:r>
              <a:rPr lang="en-US" sz="2800" b="1" spc="-150" dirty="0" smtClean="0"/>
              <a:t>Environmental Factors </a:t>
            </a:r>
            <a:r>
              <a:rPr lang="en-US" sz="2800" b="1" spc="-150" dirty="0"/>
              <a:t>T</a:t>
            </a:r>
            <a:r>
              <a:rPr lang="en-US" sz="2800" b="1" spc="-150" dirty="0" smtClean="0"/>
              <a:t>hat </a:t>
            </a:r>
            <a:r>
              <a:rPr lang="en-US" sz="2800" b="1" spc="-150" dirty="0"/>
              <a:t>A</a:t>
            </a:r>
            <a:r>
              <a:rPr lang="en-US" sz="2800" b="1" spc="-150" dirty="0" smtClean="0"/>
              <a:t>ffect a Company</a:t>
            </a:r>
            <a:endParaRPr lang="en-GB" sz="2800" b="1" spc="-15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06017" y="143071"/>
            <a:ext cx="2021114" cy="2001080"/>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10084904" y="143072"/>
            <a:ext cx="2001079" cy="2001079"/>
          </a:xfrm>
          <a:prstGeom prst="rect">
            <a:avLst/>
          </a:prstGeom>
        </p:spPr>
      </p:pic>
      <p:graphicFrame>
        <p:nvGraphicFramePr>
          <p:cNvPr id="5" name="Diagram 4"/>
          <p:cNvGraphicFramePr/>
          <p:nvPr>
            <p:extLst>
              <p:ext uri="{D42A27DB-BD31-4B8C-83A1-F6EECF244321}">
                <p14:modId xmlns:p14="http://schemas.microsoft.com/office/powerpoint/2010/main" val="1931598354"/>
              </p:ext>
            </p:extLst>
          </p:nvPr>
        </p:nvGraphicFramePr>
        <p:xfrm>
          <a:off x="106017" y="5830957"/>
          <a:ext cx="2649123" cy="92333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1983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180914"/>
            <a:ext cx="9601196" cy="1303867"/>
          </a:xfrm>
        </p:spPr>
        <p:txBody>
          <a:bodyPr/>
          <a:lstStyle/>
          <a:p>
            <a:pPr algn="l"/>
            <a:r>
              <a:rPr lang="en-US" b="1" spc="-300" dirty="0" smtClean="0">
                <a:effectLst>
                  <a:outerShdw blurRad="38100" dist="38100" dir="2700000" algn="tl">
                    <a:srgbClr val="000000">
                      <a:alpha val="43137"/>
                    </a:srgbClr>
                  </a:outerShdw>
                </a:effectLst>
              </a:rPr>
              <a:t>Table of content :</a:t>
            </a:r>
            <a:endParaRPr lang="en-GB"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95401" y="2711461"/>
            <a:ext cx="9601196" cy="3318936"/>
          </a:xfrm>
        </p:spPr>
        <p:txBody>
          <a:bodyPr>
            <a:normAutofit/>
          </a:bodyPr>
          <a:lstStyle/>
          <a:p>
            <a:r>
              <a:rPr lang="en-US" sz="3200" dirty="0" smtClean="0"/>
              <a:t>Introduction</a:t>
            </a:r>
          </a:p>
          <a:p>
            <a:r>
              <a:rPr lang="en-US" sz="3200" dirty="0" smtClean="0"/>
              <a:t>Environmental factors that affect business</a:t>
            </a:r>
          </a:p>
          <a:p>
            <a:r>
              <a:rPr lang="en-US" sz="3200" dirty="0"/>
              <a:t>C</a:t>
            </a:r>
            <a:r>
              <a:rPr lang="en-US" sz="3200" dirty="0" smtClean="0"/>
              <a:t>onclusion</a:t>
            </a:r>
          </a:p>
          <a:p>
            <a:r>
              <a:rPr lang="en-US" sz="3200" dirty="0" smtClean="0"/>
              <a:t>References</a:t>
            </a:r>
            <a:endParaRPr lang="en-GB" sz="3200" dirty="0"/>
          </a:p>
        </p:txBody>
      </p:sp>
      <p:sp>
        <p:nvSpPr>
          <p:cNvPr id="4" name="TextBox 3"/>
          <p:cNvSpPr txBox="1"/>
          <p:nvPr/>
        </p:nvSpPr>
        <p:spPr>
          <a:xfrm>
            <a:off x="11237845" y="5798516"/>
            <a:ext cx="328936" cy="461665"/>
          </a:xfrm>
          <a:prstGeom prst="rect">
            <a:avLst/>
          </a:prstGeom>
          <a:noFill/>
        </p:spPr>
        <p:txBody>
          <a:bodyPr wrap="none" rtlCol="0">
            <a:spAutoFit/>
          </a:bodyPr>
          <a:lstStyle/>
          <a:p>
            <a:r>
              <a:rPr lang="en-US" sz="2400" b="1" dirty="0" smtClean="0"/>
              <a:t>2</a:t>
            </a:r>
            <a:endParaRPr lang="en-GB" sz="2400" b="1" dirty="0"/>
          </a:p>
        </p:txBody>
      </p:sp>
    </p:spTree>
    <p:extLst>
      <p:ext uri="{BB962C8B-B14F-4D97-AF65-F5344CB8AC3E}">
        <p14:creationId xmlns:p14="http://schemas.microsoft.com/office/powerpoint/2010/main" val="3630231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114654"/>
            <a:ext cx="9601196" cy="1303867"/>
          </a:xfrm>
        </p:spPr>
        <p:txBody>
          <a:bodyPr/>
          <a:lstStyle/>
          <a:p>
            <a:r>
              <a:rPr lang="en-US" b="1" spc="-300" dirty="0" smtClean="0">
                <a:effectLst>
                  <a:outerShdw blurRad="38100" dist="38100" dir="2700000" algn="tl">
                    <a:srgbClr val="000000">
                      <a:alpha val="43137"/>
                    </a:srgbClr>
                  </a:outerShdw>
                </a:effectLst>
              </a:rPr>
              <a:t>What is Business Environment ?</a:t>
            </a:r>
            <a:endParaRPr lang="en-GB"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71786" y="2794724"/>
            <a:ext cx="9448427" cy="1893185"/>
          </a:xfrm>
        </p:spPr>
        <p:txBody>
          <a:bodyPr>
            <a:noAutofit/>
          </a:bodyPr>
          <a:lstStyle/>
          <a:p>
            <a:pPr marL="0" indent="0" algn="ctr">
              <a:buNone/>
            </a:pPr>
            <a:r>
              <a:rPr lang="en-US" sz="4000" dirty="0" smtClean="0"/>
              <a:t>It is a combination of all external and internal factors that influence the operations and performances of a firm.</a:t>
            </a:r>
            <a:endParaRPr lang="en-GB" sz="4000" dirty="0"/>
          </a:p>
        </p:txBody>
      </p:sp>
      <p:sp>
        <p:nvSpPr>
          <p:cNvPr id="4" name="TextBox 3"/>
          <p:cNvSpPr txBox="1"/>
          <p:nvPr/>
        </p:nvSpPr>
        <p:spPr>
          <a:xfrm>
            <a:off x="11264348" y="5803705"/>
            <a:ext cx="328936" cy="461665"/>
          </a:xfrm>
          <a:prstGeom prst="rect">
            <a:avLst/>
          </a:prstGeom>
          <a:noFill/>
        </p:spPr>
        <p:txBody>
          <a:bodyPr wrap="square" rtlCol="0">
            <a:spAutoFit/>
          </a:bodyPr>
          <a:lstStyle/>
          <a:p>
            <a:r>
              <a:rPr lang="en-US" sz="2400" b="1" dirty="0" smtClean="0"/>
              <a:t>3</a:t>
            </a:r>
            <a:endParaRPr lang="en-GB" sz="2400" b="1" dirty="0"/>
          </a:p>
        </p:txBody>
      </p:sp>
    </p:spTree>
    <p:extLst>
      <p:ext uri="{BB962C8B-B14F-4D97-AF65-F5344CB8AC3E}">
        <p14:creationId xmlns:p14="http://schemas.microsoft.com/office/powerpoint/2010/main" val="4214269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478" y="1006428"/>
            <a:ext cx="9409044" cy="1550504"/>
          </a:xfrm>
        </p:spPr>
        <p:txBody>
          <a:bodyPr>
            <a:noAutofit/>
          </a:bodyPr>
          <a:lstStyle/>
          <a:p>
            <a:r>
              <a:rPr lang="en-US" sz="4000" b="1" spc="-300" dirty="0" smtClean="0">
                <a:effectLst>
                  <a:outerShdw blurRad="38100" dist="38100" dir="2700000" algn="tl">
                    <a:srgbClr val="000000">
                      <a:alpha val="43137"/>
                    </a:srgbClr>
                  </a:outerShdw>
                </a:effectLst>
              </a:rPr>
              <a:t>The </a:t>
            </a:r>
            <a:r>
              <a:rPr lang="en-US" sz="4000" b="1" spc="-300" dirty="0">
                <a:effectLst>
                  <a:outerShdw blurRad="38100" dist="38100" dir="2700000" algn="tl">
                    <a:srgbClr val="000000">
                      <a:alpha val="43137"/>
                    </a:srgbClr>
                  </a:outerShdw>
                </a:effectLst>
              </a:rPr>
              <a:t>E</a:t>
            </a:r>
            <a:r>
              <a:rPr lang="en-US" sz="4000" b="1" spc="-300" dirty="0" smtClean="0">
                <a:effectLst>
                  <a:outerShdw blurRad="38100" dist="38100" dir="2700000" algn="tl">
                    <a:srgbClr val="000000">
                      <a:alpha val="43137"/>
                    </a:srgbClr>
                  </a:outerShdw>
                </a:effectLst>
              </a:rPr>
              <a:t>nvironmental Factors That Affect Business</a:t>
            </a:r>
            <a:endParaRPr lang="en-GB" sz="4000"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87007" y="2595817"/>
            <a:ext cx="10217985" cy="3213791"/>
          </a:xfrm>
        </p:spPr>
        <p:txBody>
          <a:bodyPr>
            <a:noAutofit/>
          </a:bodyPr>
          <a:lstStyle/>
          <a:p>
            <a:pPr marL="342900" indent="-342900">
              <a:buFont typeface="+mj-lt"/>
              <a:buAutoNum type="arabicPeriod"/>
            </a:pPr>
            <a:r>
              <a:rPr lang="en-US" sz="2800" b="1" dirty="0"/>
              <a:t>Political </a:t>
            </a:r>
            <a:r>
              <a:rPr lang="en-US" sz="2800" b="1" dirty="0" smtClean="0"/>
              <a:t>factors </a:t>
            </a:r>
            <a:r>
              <a:rPr lang="en-US" sz="2800" b="1" dirty="0"/>
              <a:t>: </a:t>
            </a:r>
            <a:r>
              <a:rPr lang="en-US" sz="2800" dirty="0"/>
              <a:t>Changes </a:t>
            </a:r>
            <a:r>
              <a:rPr lang="en-GB" sz="2800" dirty="0"/>
              <a:t>in government policy can have a huge effect on your business and it may determine how freely a business can operate, such as tax policies, employment law and intellectual property law.</a:t>
            </a:r>
          </a:p>
          <a:p>
            <a:pPr marL="342900" indent="-342900">
              <a:buFont typeface="+mj-lt"/>
              <a:buAutoNum type="arabicPeriod"/>
            </a:pPr>
            <a:r>
              <a:rPr lang="en-US" sz="2800" b="1" dirty="0"/>
              <a:t>Technological factors : </a:t>
            </a:r>
            <a:r>
              <a:rPr lang="en-US" sz="2800" dirty="0"/>
              <a:t>As technology continues to advance, companies can benefit from these breakthroughs or face challenges in competing with them depending on the organization</a:t>
            </a:r>
            <a:r>
              <a:rPr lang="en-US" sz="2800" dirty="0" smtClean="0"/>
              <a:t>.</a:t>
            </a:r>
            <a:endParaRPr lang="en-US" sz="2800" dirty="0"/>
          </a:p>
        </p:txBody>
      </p:sp>
      <p:sp>
        <p:nvSpPr>
          <p:cNvPr id="4" name="TextBox 3"/>
          <p:cNvSpPr txBox="1"/>
          <p:nvPr/>
        </p:nvSpPr>
        <p:spPr>
          <a:xfrm>
            <a:off x="11251095" y="5809608"/>
            <a:ext cx="328936" cy="461665"/>
          </a:xfrm>
          <a:prstGeom prst="rect">
            <a:avLst/>
          </a:prstGeom>
          <a:noFill/>
        </p:spPr>
        <p:txBody>
          <a:bodyPr wrap="none" rtlCol="0">
            <a:spAutoFit/>
          </a:bodyPr>
          <a:lstStyle/>
          <a:p>
            <a:r>
              <a:rPr lang="en-US" sz="2400" b="1" dirty="0" smtClean="0"/>
              <a:t>4</a:t>
            </a:r>
            <a:endParaRPr lang="en-GB" sz="2400" b="1" dirty="0"/>
          </a:p>
        </p:txBody>
      </p:sp>
    </p:spTree>
    <p:extLst>
      <p:ext uri="{BB962C8B-B14F-4D97-AF65-F5344CB8AC3E}">
        <p14:creationId xmlns:p14="http://schemas.microsoft.com/office/powerpoint/2010/main" val="3931085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884" y="1080893"/>
            <a:ext cx="10290219" cy="4955203"/>
          </a:xfrm>
          <a:prstGeom prst="rect">
            <a:avLst/>
          </a:prstGeom>
          <a:noFill/>
        </p:spPr>
        <p:txBody>
          <a:bodyPr wrap="square" rtlCol="0">
            <a:spAutoFit/>
          </a:bodyPr>
          <a:lstStyle/>
          <a:p>
            <a:pPr marL="342900" indent="-342900">
              <a:buClr>
                <a:schemeClr val="accent1"/>
              </a:buClr>
              <a:buFont typeface="+mj-lt"/>
              <a:buAutoNum type="arabicPeriod" startAt="3"/>
            </a:pPr>
            <a:r>
              <a:rPr lang="en-US" sz="2800" b="1" dirty="0"/>
              <a:t>Economic factors : </a:t>
            </a:r>
            <a:r>
              <a:rPr lang="en-US" sz="2800" dirty="0"/>
              <a:t>Economic conditions can affect how well an organization performs in the marketplace, so when the economy trends downward and unemployment rises, businesses have to work harder to keep their staff and change their processes to continue earning revenue</a:t>
            </a:r>
            <a:r>
              <a:rPr lang="en-US" sz="2800" dirty="0" smtClean="0"/>
              <a:t>.</a:t>
            </a:r>
          </a:p>
          <a:p>
            <a:pPr marL="342900" indent="-342900">
              <a:buClr>
                <a:schemeClr val="accent1"/>
              </a:buClr>
              <a:buFont typeface="+mj-lt"/>
              <a:buAutoNum type="arabicPeriod" startAt="3"/>
            </a:pPr>
            <a:r>
              <a:rPr lang="en-US" sz="2800" b="1" dirty="0" smtClean="0"/>
              <a:t>Social factors : </a:t>
            </a:r>
            <a:r>
              <a:rPr lang="en-US" sz="2800" dirty="0" smtClean="0"/>
              <a:t>Where people live, their personal values and their socioeconomic statues affect what, where and why people make purchase. Businesses take social factors into consideration when developing and marketing products, and many use current events and social issues to appeal to their customers.</a:t>
            </a:r>
            <a:endParaRPr lang="en-GB" sz="2800" b="1" dirty="0"/>
          </a:p>
          <a:p>
            <a:endParaRPr lang="en-GB" b="1" u="sng" spc="-150" dirty="0"/>
          </a:p>
          <a:p>
            <a:pPr marL="342900" indent="-342900">
              <a:buFont typeface="+mj-lt"/>
              <a:buAutoNum type="arabicPeriod" startAt="3"/>
            </a:pPr>
            <a:endParaRPr lang="en-GB" dirty="0"/>
          </a:p>
        </p:txBody>
      </p:sp>
      <p:sp>
        <p:nvSpPr>
          <p:cNvPr id="3" name="TextBox 2"/>
          <p:cNvSpPr txBox="1"/>
          <p:nvPr/>
        </p:nvSpPr>
        <p:spPr>
          <a:xfrm>
            <a:off x="11243256" y="5805263"/>
            <a:ext cx="328936" cy="461665"/>
          </a:xfrm>
          <a:prstGeom prst="rect">
            <a:avLst/>
          </a:prstGeom>
          <a:noFill/>
        </p:spPr>
        <p:txBody>
          <a:bodyPr wrap="none" rtlCol="0">
            <a:spAutoFit/>
          </a:bodyPr>
          <a:lstStyle/>
          <a:p>
            <a:r>
              <a:rPr lang="en-US" sz="2400" b="1" dirty="0" smtClean="0"/>
              <a:t>5</a:t>
            </a:r>
            <a:endParaRPr lang="en-GB" sz="2400" b="1" dirty="0"/>
          </a:p>
        </p:txBody>
      </p:sp>
    </p:spTree>
    <p:extLst>
      <p:ext uri="{BB962C8B-B14F-4D97-AF65-F5344CB8AC3E}">
        <p14:creationId xmlns:p14="http://schemas.microsoft.com/office/powerpoint/2010/main" val="1201126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085163"/>
            <a:ext cx="9601196" cy="1303867"/>
          </a:xfrm>
        </p:spPr>
        <p:txBody>
          <a:bodyPr>
            <a:normAutofit/>
          </a:bodyPr>
          <a:lstStyle/>
          <a:p>
            <a:r>
              <a:rPr lang="en-US" sz="5400" b="1" spc="-150" dirty="0" smtClean="0">
                <a:effectLst>
                  <a:outerShdw blurRad="38100" dist="38100" dir="2700000" algn="tl">
                    <a:srgbClr val="000000">
                      <a:alpha val="43137"/>
                    </a:srgbClr>
                  </a:outerShdw>
                </a:effectLst>
              </a:rPr>
              <a:t>Conclusion</a:t>
            </a:r>
            <a:endParaRPr lang="en-GB" sz="5400" b="1" spc="-15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95402" y="2827389"/>
            <a:ext cx="9601196" cy="2787800"/>
          </a:xfrm>
        </p:spPr>
        <p:txBody>
          <a:bodyPr>
            <a:normAutofit/>
          </a:bodyPr>
          <a:lstStyle/>
          <a:p>
            <a:pPr marL="0" indent="0" algn="ctr">
              <a:buNone/>
            </a:pPr>
            <a:r>
              <a:rPr lang="en-US" sz="3600" dirty="0" smtClean="0"/>
              <a:t>There are many factors affecting how a business performs in the marketplace. Business environments change frequently and require consideration when planning and conducting operations.</a:t>
            </a:r>
          </a:p>
        </p:txBody>
      </p:sp>
      <p:sp>
        <p:nvSpPr>
          <p:cNvPr id="4" name="TextBox 3"/>
          <p:cNvSpPr txBox="1"/>
          <p:nvPr/>
        </p:nvSpPr>
        <p:spPr>
          <a:xfrm>
            <a:off x="11230377" y="5769735"/>
            <a:ext cx="328936" cy="461665"/>
          </a:xfrm>
          <a:prstGeom prst="rect">
            <a:avLst/>
          </a:prstGeom>
          <a:noFill/>
        </p:spPr>
        <p:txBody>
          <a:bodyPr wrap="none" rtlCol="0">
            <a:spAutoFit/>
          </a:bodyPr>
          <a:lstStyle/>
          <a:p>
            <a:r>
              <a:rPr lang="en-US" sz="2400" b="1" dirty="0"/>
              <a:t>6</a:t>
            </a:r>
            <a:endParaRPr lang="en-GB" sz="2400" b="1" dirty="0"/>
          </a:p>
        </p:txBody>
      </p:sp>
    </p:spTree>
    <p:extLst>
      <p:ext uri="{BB962C8B-B14F-4D97-AF65-F5344CB8AC3E}">
        <p14:creationId xmlns:p14="http://schemas.microsoft.com/office/powerpoint/2010/main" val="10550154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098041"/>
            <a:ext cx="9601196" cy="1303867"/>
          </a:xfrm>
        </p:spPr>
        <p:txBody>
          <a:bodyPr>
            <a:normAutofit/>
          </a:bodyPr>
          <a:lstStyle/>
          <a:p>
            <a:r>
              <a:rPr lang="en-US" sz="5400" b="1" spc="-150" dirty="0" smtClean="0">
                <a:effectLst>
                  <a:outerShdw blurRad="38100" dist="38100" dir="2700000" algn="tl">
                    <a:srgbClr val="000000">
                      <a:alpha val="43137"/>
                    </a:srgbClr>
                  </a:outerShdw>
                </a:effectLst>
              </a:rPr>
              <a:t>References</a:t>
            </a:r>
            <a:endParaRPr lang="en-GB" sz="5400" b="1" spc="-15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GB" i="1" dirty="0"/>
              <a:t>What is business environment</a:t>
            </a:r>
            <a:r>
              <a:rPr lang="en-GB" dirty="0"/>
              <a:t>. IGI Global. (</a:t>
            </a:r>
            <a:r>
              <a:rPr lang="en-GB" dirty="0" err="1"/>
              <a:t>n.d.</a:t>
            </a:r>
            <a:r>
              <a:rPr lang="en-GB" dirty="0"/>
              <a:t>). Retrieved April 4, 2022, from https://www.igi-global.com/dictionary/business-environment/45167 </a:t>
            </a:r>
            <a:endParaRPr lang="en-GB" dirty="0" smtClean="0"/>
          </a:p>
          <a:p>
            <a:r>
              <a:rPr lang="en-GB" i="1" dirty="0"/>
              <a:t>9 external environment factors that affect business</a:t>
            </a:r>
            <a:r>
              <a:rPr lang="en-GB" dirty="0"/>
              <a:t>. Indeed Career Guide. (</a:t>
            </a:r>
            <a:r>
              <a:rPr lang="en-GB" dirty="0" err="1"/>
              <a:t>n.d.</a:t>
            </a:r>
            <a:r>
              <a:rPr lang="en-GB" dirty="0"/>
              <a:t>). Retrieved April 4, 2022, from https://www.indeed.com/career-advice/career-development/external-environment-factors </a:t>
            </a:r>
          </a:p>
          <a:p>
            <a:endParaRPr lang="en-GB" dirty="0"/>
          </a:p>
          <a:p>
            <a:endParaRPr lang="en-GB" dirty="0"/>
          </a:p>
        </p:txBody>
      </p:sp>
      <p:sp>
        <p:nvSpPr>
          <p:cNvPr id="4" name="TextBox 3"/>
          <p:cNvSpPr txBox="1"/>
          <p:nvPr/>
        </p:nvSpPr>
        <p:spPr>
          <a:xfrm>
            <a:off x="11230377" y="5769735"/>
            <a:ext cx="328936" cy="461665"/>
          </a:xfrm>
          <a:prstGeom prst="rect">
            <a:avLst/>
          </a:prstGeom>
          <a:noFill/>
        </p:spPr>
        <p:txBody>
          <a:bodyPr wrap="none" rtlCol="0">
            <a:spAutoFit/>
          </a:bodyPr>
          <a:lstStyle/>
          <a:p>
            <a:r>
              <a:rPr lang="en-US" sz="2400" b="1" dirty="0"/>
              <a:t>7</a:t>
            </a:r>
            <a:endParaRPr lang="en-GB" sz="2400" b="1" dirty="0"/>
          </a:p>
        </p:txBody>
      </p:sp>
    </p:spTree>
    <p:extLst>
      <p:ext uri="{BB962C8B-B14F-4D97-AF65-F5344CB8AC3E}">
        <p14:creationId xmlns:p14="http://schemas.microsoft.com/office/powerpoint/2010/main" val="2437708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7" y="2232216"/>
            <a:ext cx="6815669" cy="1515533"/>
          </a:xfrm>
        </p:spPr>
        <p:txBody>
          <a:bodyPr/>
          <a:lstStyle/>
          <a:p>
            <a:r>
              <a:rPr lang="en-US" sz="7200" b="1" dirty="0" smtClean="0">
                <a:effectLst>
                  <a:outerShdw blurRad="38100" dist="38100" dir="2700000" algn="tl">
                    <a:srgbClr val="000000">
                      <a:alpha val="43137"/>
                    </a:srgbClr>
                  </a:outerShdw>
                </a:effectLst>
              </a:rPr>
              <a:t>Thank you</a:t>
            </a:r>
            <a:endParaRPr lang="en-GB" sz="72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 </a:t>
            </a:r>
            <a:endParaRPr lang="en-GB" dirty="0"/>
          </a:p>
        </p:txBody>
      </p:sp>
    </p:spTree>
    <p:extLst>
      <p:ext uri="{BB962C8B-B14F-4D97-AF65-F5344CB8AC3E}">
        <p14:creationId xmlns:p14="http://schemas.microsoft.com/office/powerpoint/2010/main" val="32539422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352</TotalTime>
  <Words>301</Words>
  <Application>Microsoft Office PowerPoint</Application>
  <PresentationFormat>Widescreen</PresentationFormat>
  <Paragraphs>30</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Garamond</vt:lpstr>
      <vt:lpstr>Organic</vt:lpstr>
      <vt:lpstr>Libyan international medical university faculty of business administration</vt:lpstr>
      <vt:lpstr>Table of content :</vt:lpstr>
      <vt:lpstr>What is Business Environment ?</vt:lpstr>
      <vt:lpstr>The Environmental Factors That Affect Business</vt:lpstr>
      <vt:lpstr>PowerPoint Presentation</vt:lpstr>
      <vt:lpstr>Conclusion</vt:lpstr>
      <vt:lpstr>References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Microsoft account</dc:creator>
  <cp:lastModifiedBy>Microsoft account</cp:lastModifiedBy>
  <cp:revision>28</cp:revision>
  <dcterms:created xsi:type="dcterms:W3CDTF">2022-04-04T13:05:38Z</dcterms:created>
  <dcterms:modified xsi:type="dcterms:W3CDTF">2022-04-06T12:29:52Z</dcterms:modified>
</cp:coreProperties>
</file>