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4"/>
  </p:notesMasterIdLst>
  <p:sldIdLst>
    <p:sldId id="256" r:id="rId2"/>
    <p:sldId id="257" r:id="rId3"/>
    <p:sldId id="258" r:id="rId4"/>
    <p:sldId id="260" r:id="rId5"/>
    <p:sldId id="261" r:id="rId6"/>
    <p:sldId id="262" r:id="rId7"/>
    <p:sldId id="264" r:id="rId8"/>
    <p:sldId id="265" r:id="rId9"/>
    <p:sldId id="266" r:id="rId10"/>
    <p:sldId id="267" r:id="rId11"/>
    <p:sldId id="270" r:id="rId12"/>
    <p:sldId id="269"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3" autoAdjust="0"/>
    <p:restoredTop sz="87538" autoAdjust="0"/>
  </p:normalViewPr>
  <p:slideViewPr>
    <p:cSldViewPr snapToGrid="0">
      <p:cViewPr varScale="1">
        <p:scale>
          <a:sx n="60" d="100"/>
          <a:sy n="60" d="100"/>
        </p:scale>
        <p:origin x="90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ABB605-A590-4705-9FAC-DF45681050DC}" type="datetimeFigureOut">
              <a:rPr lang="en-US" smtClean="0"/>
              <a:t>5/21/2022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16BD72-CAA5-43BF-8285-A5D234CD9CCA}" type="slidenum">
              <a:rPr lang="en-US" smtClean="0"/>
              <a:t>‹#›</a:t>
            </a:fld>
            <a:endParaRPr lang="en-US"/>
          </a:p>
        </p:txBody>
      </p:sp>
    </p:spTree>
    <p:extLst>
      <p:ext uri="{BB962C8B-B14F-4D97-AF65-F5344CB8AC3E}">
        <p14:creationId xmlns:p14="http://schemas.microsoft.com/office/powerpoint/2010/main" val="527331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16BD72-CAA5-43BF-8285-A5D234CD9CCA}" type="slidenum">
              <a:rPr lang="en-US" smtClean="0"/>
              <a:t>10</a:t>
            </a:fld>
            <a:endParaRPr lang="en-US"/>
          </a:p>
        </p:txBody>
      </p:sp>
    </p:spTree>
    <p:extLst>
      <p:ext uri="{BB962C8B-B14F-4D97-AF65-F5344CB8AC3E}">
        <p14:creationId xmlns:p14="http://schemas.microsoft.com/office/powerpoint/2010/main" val="2184679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30D128-C1AD-4B49-BAE7-95778634C261}" type="datetime1">
              <a:rPr lang="en-US" smtClean="0"/>
              <a:t>5/21/2022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1499568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F70B92-02F1-49E1-AF4C-537AA3D264D2}" type="datetime1">
              <a:rPr lang="en-US" smtClean="0"/>
              <a:t>5/21/2022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1164286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8ADAA5-24E5-4FD2-AC12-83F1F3A0CD2F}" type="datetime1">
              <a:rPr lang="en-US" smtClean="0"/>
              <a:t>5/21/2022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3277289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8D03A5D-AF59-4716-9E48-A55E13014588}" type="datetime1">
              <a:rPr lang="en-US" smtClean="0"/>
              <a:t>5/21/2022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74A012-043A-4D8C-A6E0-BB9EDB57D2C7}" type="slidenum">
              <a:rPr lang="en-US" smtClean="0"/>
              <a:t>‹#›</a:t>
            </a:fld>
            <a:endParaRPr 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994329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F94ADA6-4A21-4AA3-A6C7-9768871F37FA}" type="datetime1">
              <a:rPr lang="en-US" smtClean="0"/>
              <a:t>5/21/2022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23784415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6FE8A3E0-6559-42C3-B479-A5240CFF25F6}" type="datetime1">
              <a:rPr lang="en-US" smtClean="0"/>
              <a:t>5/21/2022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3304357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9B85729-551D-4F54-B3CE-C227F531CD19}" type="datetime1">
              <a:rPr lang="en-US" smtClean="0"/>
              <a:t>5/21/2022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3313965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2C9E30-B6EB-4C9B-9D36-A2F6DBA2EAA9}" type="datetime1">
              <a:rPr lang="en-US" smtClean="0"/>
              <a:t>5/21/2022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19728993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24911A-C5C1-47A2-88F7-88DBECE8B488}" type="datetime1">
              <a:rPr lang="en-US" smtClean="0"/>
              <a:t>5/21/2022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1242826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294658-9E0D-4349-9DCC-C49985245C59}" type="datetime1">
              <a:rPr lang="en-US" smtClean="0"/>
              <a:t>5/21/2022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1082458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4F68698-54FA-4DD2-9C2C-4D810DF71012}" type="datetime1">
              <a:rPr lang="en-US" smtClean="0"/>
              <a:t>5/21/2022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36610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6FA895F-32AD-4614-9FE7-4C29E776D73F}" type="datetime1">
              <a:rPr lang="en-US" smtClean="0"/>
              <a:t>5/21/2022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1932704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74F9DBF-E6CD-496E-89F4-E78807BF7C0A}" type="datetime1">
              <a:rPr lang="en-US" smtClean="0"/>
              <a:t>5/21/2022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2373299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1B720DB-AAB9-4684-8C8A-5ECF6A2C2BB3}" type="datetime1">
              <a:rPr lang="en-US" smtClean="0"/>
              <a:t>5/21/2022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1870718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1F6C6B-85E4-4458-B572-E0C6C45D25E8}" type="datetime1">
              <a:rPr lang="en-US" smtClean="0"/>
              <a:t>5/21/2022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2820519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78DD2C-82D1-4FD1-8530-2952F7DAB168}" type="datetime1">
              <a:rPr lang="en-US" smtClean="0"/>
              <a:t>5/21/2022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1174413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A2CD048-C922-44B1-BABB-F2E7A13B1D3B}" type="datetime1">
              <a:rPr lang="en-US" smtClean="0"/>
              <a:t>5/21/2022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74A012-043A-4D8C-A6E0-BB9EDB57D2C7}" type="slidenum">
              <a:rPr lang="en-US" smtClean="0"/>
              <a:t>‹#›</a:t>
            </a:fld>
            <a:endParaRPr lang="en-US"/>
          </a:p>
        </p:txBody>
      </p:sp>
    </p:spTree>
    <p:extLst>
      <p:ext uri="{BB962C8B-B14F-4D97-AF65-F5344CB8AC3E}">
        <p14:creationId xmlns:p14="http://schemas.microsoft.com/office/powerpoint/2010/main" val="25306118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9A86C3A2-D60C-49A0-B157-06CE5E1EB4AA}" type="datetime1">
              <a:rPr lang="en-US" smtClean="0"/>
              <a:t>5/21/2022</a:t>
            </a:fld>
            <a:endParaRPr lang="en-US"/>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3174A012-043A-4D8C-A6E0-BB9EDB57D2C7}" type="slidenum">
              <a:rPr lang="en-US" smtClean="0"/>
              <a:t>‹#›</a:t>
            </a:fld>
            <a:endParaRPr lang="en-US"/>
          </a:p>
        </p:txBody>
      </p:sp>
    </p:spTree>
    <p:extLst>
      <p:ext uri="{BB962C8B-B14F-4D97-AF65-F5344CB8AC3E}">
        <p14:creationId xmlns:p14="http://schemas.microsoft.com/office/powerpoint/2010/main" val="784199670"/>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hf hdr="0" ftr="0" dt="0"/>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2B59C-C677-4B00-A8C6-E9D8176EC506}"/>
              </a:ext>
            </a:extLst>
          </p:cNvPr>
          <p:cNvSpPr>
            <a:spLocks noGrp="1"/>
          </p:cNvSpPr>
          <p:nvPr>
            <p:ph type="ctrTitle"/>
          </p:nvPr>
        </p:nvSpPr>
        <p:spPr>
          <a:xfrm>
            <a:off x="2158739" y="1"/>
            <a:ext cx="7695095" cy="1559668"/>
          </a:xfrm>
        </p:spPr>
        <p:txBody>
          <a:bodyPr>
            <a:normAutofit/>
          </a:bodyPr>
          <a:lstStyle/>
          <a:p>
            <a:pPr algn="ctr"/>
            <a:r>
              <a:rPr lang="en-US" sz="2800" b="0" i="0" dirty="0">
                <a:solidFill>
                  <a:srgbClr val="FFFFFF"/>
                </a:solidFill>
                <a:effectLst/>
                <a:latin typeface="Segoe UI Historic" panose="020B0502040204020203" pitchFamily="34" charset="0"/>
              </a:rPr>
              <a:t>Libyan International Medical University Faculty of business administration</a:t>
            </a:r>
            <a:endParaRPr lang="en-US" sz="2800" dirty="0"/>
          </a:p>
        </p:txBody>
      </p:sp>
      <p:sp>
        <p:nvSpPr>
          <p:cNvPr id="3" name="Subtitle 2">
            <a:extLst>
              <a:ext uri="{FF2B5EF4-FFF2-40B4-BE49-F238E27FC236}">
                <a16:creationId xmlns:a16="http://schemas.microsoft.com/office/drawing/2014/main" id="{2FB2F447-8949-4C8C-A790-201C9593280D}"/>
              </a:ext>
            </a:extLst>
          </p:cNvPr>
          <p:cNvSpPr>
            <a:spLocks noGrp="1"/>
          </p:cNvSpPr>
          <p:nvPr>
            <p:ph type="subTitle" idx="1"/>
          </p:nvPr>
        </p:nvSpPr>
        <p:spPr>
          <a:xfrm>
            <a:off x="1489435" y="2375555"/>
            <a:ext cx="9068586" cy="4364610"/>
          </a:xfrm>
        </p:spPr>
        <p:txBody>
          <a:bodyPr numCol="1">
            <a:noAutofit/>
          </a:bodyPr>
          <a:lstStyle/>
          <a:p>
            <a:pPr algn="ctr"/>
            <a:r>
              <a:rPr lang="en-US" sz="3600" dirty="0">
                <a:solidFill>
                  <a:srgbClr val="FFFFFF"/>
                </a:solidFill>
                <a:effectLst/>
                <a:latin typeface="Segoe UI Historic" panose="020B0502040204020203" pitchFamily="34" charset="0"/>
              </a:rPr>
              <a:t>T</a:t>
            </a:r>
            <a:r>
              <a:rPr lang="en-US" sz="3600" b="0" i="0" dirty="0">
                <a:solidFill>
                  <a:srgbClr val="FFFFFF"/>
                </a:solidFill>
                <a:effectLst/>
                <a:latin typeface="Segoe UI Historic" panose="020B0502040204020203" pitchFamily="34" charset="0"/>
              </a:rPr>
              <a:t>he Stages in The </a:t>
            </a:r>
            <a:r>
              <a:rPr lang="en-US" sz="3600" dirty="0">
                <a:solidFill>
                  <a:srgbClr val="FFFFFF"/>
                </a:solidFill>
                <a:effectLst/>
                <a:latin typeface="Segoe UI Historic" panose="020B0502040204020203" pitchFamily="34" charset="0"/>
              </a:rPr>
              <a:t>B</a:t>
            </a:r>
            <a:r>
              <a:rPr lang="en-US" sz="3600" b="0" i="0" dirty="0">
                <a:solidFill>
                  <a:srgbClr val="FFFFFF"/>
                </a:solidFill>
                <a:effectLst/>
                <a:latin typeface="Segoe UI Historic" panose="020B0502040204020203" pitchFamily="34" charset="0"/>
              </a:rPr>
              <a:t>uying </a:t>
            </a:r>
            <a:r>
              <a:rPr lang="en-US" sz="3600" dirty="0">
                <a:solidFill>
                  <a:srgbClr val="FFFFFF"/>
                </a:solidFill>
                <a:effectLst/>
                <a:latin typeface="Segoe UI Historic" panose="020B0502040204020203" pitchFamily="34" charset="0"/>
              </a:rPr>
              <a:t>D</a:t>
            </a:r>
            <a:r>
              <a:rPr lang="en-US" sz="3600" b="0" i="0" dirty="0">
                <a:solidFill>
                  <a:srgbClr val="FFFFFF"/>
                </a:solidFill>
                <a:effectLst/>
                <a:latin typeface="Segoe UI Historic" panose="020B0502040204020203" pitchFamily="34" charset="0"/>
              </a:rPr>
              <a:t>ecision </a:t>
            </a:r>
            <a:r>
              <a:rPr lang="en-US" sz="3600" dirty="0" smtClean="0">
                <a:solidFill>
                  <a:srgbClr val="FFFFFF"/>
                </a:solidFill>
                <a:effectLst/>
                <a:latin typeface="Segoe UI Historic" panose="020B0502040204020203" pitchFamily="34" charset="0"/>
              </a:rPr>
              <a:t>P</a:t>
            </a:r>
            <a:r>
              <a:rPr lang="en-US" sz="3600" b="0" i="0" dirty="0" smtClean="0">
                <a:solidFill>
                  <a:srgbClr val="FFFFFF"/>
                </a:solidFill>
                <a:effectLst/>
                <a:latin typeface="Segoe UI Historic" panose="020B0502040204020203" pitchFamily="34" charset="0"/>
              </a:rPr>
              <a:t>rocess</a:t>
            </a:r>
            <a:endParaRPr lang="en-US" sz="3600" b="0" i="0" dirty="0">
              <a:solidFill>
                <a:srgbClr val="FFFFFF"/>
              </a:solidFill>
              <a:effectLst/>
              <a:latin typeface="Segoe UI Historic" panose="020B0502040204020203" pitchFamily="34" charset="0"/>
            </a:endParaRPr>
          </a:p>
          <a:p>
            <a:pPr algn="ctr"/>
            <a:endParaRPr lang="en-US" sz="3600" dirty="0">
              <a:solidFill>
                <a:srgbClr val="FFFFFF"/>
              </a:solidFill>
              <a:effectLst/>
              <a:latin typeface="Segoe UI Historic" panose="020B0502040204020203" pitchFamily="34" charset="0"/>
            </a:endParaRPr>
          </a:p>
          <a:p>
            <a:r>
              <a:rPr lang="en-US" sz="3600" dirty="0">
                <a:effectLst/>
                <a:latin typeface="Segoe UI Historic" panose="020B0502040204020203" pitchFamily="34" charset="0"/>
              </a:rPr>
              <a:t>P</a:t>
            </a:r>
            <a:r>
              <a:rPr lang="en-US" sz="3600" b="0" i="0" dirty="0">
                <a:effectLst/>
                <a:latin typeface="Segoe UI Historic" panose="020B0502040204020203" pitchFamily="34" charset="0"/>
              </a:rPr>
              <a:t>repared </a:t>
            </a:r>
            <a:r>
              <a:rPr lang="en-US" sz="3600" dirty="0">
                <a:effectLst/>
                <a:latin typeface="Segoe UI Historic" panose="020B0502040204020203" pitchFamily="34" charset="0"/>
              </a:rPr>
              <a:t>B</a:t>
            </a:r>
            <a:r>
              <a:rPr lang="en-US" sz="3600" b="0" i="0" dirty="0">
                <a:effectLst/>
                <a:latin typeface="Segoe UI Historic" panose="020B0502040204020203" pitchFamily="34" charset="0"/>
              </a:rPr>
              <a:t>y</a:t>
            </a:r>
            <a:r>
              <a:rPr lang="en-US" sz="3600" b="0" i="0" dirty="0" smtClean="0">
                <a:effectLst/>
                <a:latin typeface="Segoe UI Historic" panose="020B0502040204020203" pitchFamily="34" charset="0"/>
              </a:rPr>
              <a:t>: </a:t>
            </a:r>
            <a:r>
              <a:rPr lang="en-US" sz="3600" b="0" i="0" dirty="0" err="1" smtClean="0">
                <a:effectLst/>
                <a:latin typeface="Segoe UI Historic" panose="020B0502040204020203" pitchFamily="34" charset="0"/>
              </a:rPr>
              <a:t>Zubeir</a:t>
            </a:r>
            <a:r>
              <a:rPr lang="en-US" sz="3600" b="0" i="0" dirty="0" smtClean="0">
                <a:effectLst/>
                <a:latin typeface="Segoe UI Historic" panose="020B0502040204020203" pitchFamily="34" charset="0"/>
              </a:rPr>
              <a:t> </a:t>
            </a:r>
            <a:r>
              <a:rPr lang="en-US" sz="3600" dirty="0" err="1">
                <a:effectLst/>
                <a:latin typeface="Segoe UI Historic" panose="020B0502040204020203" pitchFamily="34" charset="0"/>
              </a:rPr>
              <a:t>L</a:t>
            </a:r>
            <a:r>
              <a:rPr lang="en-US" sz="3600" b="0" i="0" dirty="0" err="1">
                <a:effectLst/>
                <a:latin typeface="Segoe UI Historic" panose="020B0502040204020203" pitchFamily="34" charset="0"/>
              </a:rPr>
              <a:t>enghi</a:t>
            </a:r>
            <a:endParaRPr lang="en-US" sz="3600" b="0" i="0" dirty="0">
              <a:effectLst/>
              <a:latin typeface="Segoe UI Historic" panose="020B0502040204020203" pitchFamily="34" charset="0"/>
            </a:endParaRPr>
          </a:p>
          <a:p>
            <a:pPr algn="ctr"/>
            <a:r>
              <a:rPr lang="en-US" sz="3600" b="0" i="0" dirty="0">
                <a:solidFill>
                  <a:srgbClr val="FFFFFF"/>
                </a:solidFill>
                <a:effectLst/>
                <a:latin typeface="Segoe UI Historic" panose="020B0502040204020203" pitchFamily="34" charset="0"/>
              </a:rPr>
              <a:t>ID:3800</a:t>
            </a:r>
          </a:p>
          <a:p>
            <a:pPr algn="ctr"/>
            <a:r>
              <a:rPr lang="en-US" sz="3600" b="0" i="0" dirty="0">
                <a:effectLst/>
                <a:latin typeface="Segoe UI Historic" panose="020B0502040204020203" pitchFamily="34" charset="0"/>
              </a:rPr>
              <a:t>                   </a:t>
            </a:r>
            <a:endParaRPr lang="en-US" sz="3600" dirty="0"/>
          </a:p>
          <a:p>
            <a:pPr algn="ctr"/>
            <a:endParaRPr lang="en-US" sz="3600" b="0" i="0" dirty="0">
              <a:solidFill>
                <a:srgbClr val="FFFFFF"/>
              </a:solidFill>
              <a:effectLst/>
              <a:latin typeface="Segoe UI Historic" panose="020B0502040204020203" pitchFamily="34" charset="0"/>
            </a:endParaRPr>
          </a:p>
          <a:p>
            <a:pPr algn="ctr"/>
            <a:endParaRPr lang="en-US" sz="3600" b="0" i="0" dirty="0">
              <a:solidFill>
                <a:srgbClr val="FFFFFF"/>
              </a:solidFill>
              <a:effectLst/>
              <a:latin typeface="Segoe UI Historic" panose="020B0502040204020203" pitchFamily="34" charset="0"/>
            </a:endParaRPr>
          </a:p>
          <a:p>
            <a:pPr algn="ctr"/>
            <a:endParaRPr lang="en-US" sz="4400" dirty="0"/>
          </a:p>
        </p:txBody>
      </p:sp>
      <p:pic>
        <p:nvPicPr>
          <p:cNvPr id="4" name="Picture 2" descr="See the source image">
            <a:extLst>
              <a:ext uri="{FF2B5EF4-FFF2-40B4-BE49-F238E27FC236}">
                <a16:creationId xmlns:a16="http://schemas.microsoft.com/office/drawing/2014/main" id="{4B3EECEB-084C-4C97-BAD7-0E9C6C8480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41" y="12738"/>
            <a:ext cx="1825655" cy="154693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See the source image">
            <a:extLst>
              <a:ext uri="{FF2B5EF4-FFF2-40B4-BE49-F238E27FC236}">
                <a16:creationId xmlns:a16="http://schemas.microsoft.com/office/drawing/2014/main" id="{64EDDA83-40AB-484F-9E85-25097CADD5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9901286" y="117835"/>
            <a:ext cx="2073897" cy="1546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9637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AC2E3-B458-425B-B071-AFF49BAE2A5A}"/>
              </a:ext>
            </a:extLst>
          </p:cNvPr>
          <p:cNvSpPr>
            <a:spLocks noGrp="1"/>
          </p:cNvSpPr>
          <p:nvPr>
            <p:ph type="title"/>
          </p:nvPr>
        </p:nvSpPr>
        <p:spPr>
          <a:xfrm>
            <a:off x="131975" y="301658"/>
            <a:ext cx="11135581" cy="1634263"/>
          </a:xfrm>
        </p:spPr>
        <p:txBody>
          <a:bodyPr/>
          <a:lstStyle/>
          <a:p>
            <a:pPr algn="l"/>
            <a:r>
              <a:rPr lang="en-US" sz="3600" dirty="0">
                <a:latin typeface="Segoe UI Historic" panose="020B0502040204020203" pitchFamily="34" charset="0"/>
              </a:rPr>
              <a:t>C</a:t>
            </a:r>
            <a:r>
              <a:rPr lang="en-US" sz="3600" dirty="0">
                <a:solidFill>
                  <a:schemeClr val="tx1"/>
                </a:solidFill>
                <a:latin typeface="Segoe UI Historic" panose="020B0502040204020203" pitchFamily="34" charset="0"/>
              </a:rPr>
              <a:t>onclusion</a:t>
            </a:r>
            <a:br>
              <a:rPr lang="en-US" sz="3600" dirty="0">
                <a:solidFill>
                  <a:schemeClr val="tx1"/>
                </a:solidFill>
                <a:latin typeface="Segoe UI Historic" panose="020B0502040204020203" pitchFamily="34" charset="0"/>
              </a:rPr>
            </a:br>
            <a:endParaRPr lang="en-US" dirty="0"/>
          </a:p>
        </p:txBody>
      </p:sp>
      <p:sp>
        <p:nvSpPr>
          <p:cNvPr id="3" name="Content Placeholder 2">
            <a:extLst>
              <a:ext uri="{FF2B5EF4-FFF2-40B4-BE49-F238E27FC236}">
                <a16:creationId xmlns:a16="http://schemas.microsoft.com/office/drawing/2014/main" id="{19D03CD0-15DD-48DA-A5EF-415EAA9F7699}"/>
              </a:ext>
            </a:extLst>
          </p:cNvPr>
          <p:cNvSpPr>
            <a:spLocks noGrp="1"/>
          </p:cNvSpPr>
          <p:nvPr>
            <p:ph idx="1"/>
          </p:nvPr>
        </p:nvSpPr>
        <p:spPr>
          <a:xfrm>
            <a:off x="131975" y="1291472"/>
            <a:ext cx="11135582" cy="4499728"/>
          </a:xfrm>
        </p:spPr>
        <p:txBody>
          <a:bodyPr>
            <a:normAutofit/>
          </a:bodyPr>
          <a:lstStyle/>
          <a:p>
            <a:r>
              <a:rPr lang="en-US" sz="4000" dirty="0"/>
              <a:t>The difference between buying </a:t>
            </a:r>
            <a:r>
              <a:rPr lang="en-US" sz="4000" b="0" i="0" dirty="0">
                <a:solidFill>
                  <a:srgbClr val="FFFFFF"/>
                </a:solidFill>
                <a:effectLst/>
                <a:latin typeface="Segoe UI Historic" panose="020B0502040204020203" pitchFamily="34" charset="0"/>
              </a:rPr>
              <a:t>decision process and Buying </a:t>
            </a:r>
            <a:r>
              <a:rPr lang="en-US" sz="4000" dirty="0">
                <a:solidFill>
                  <a:srgbClr val="FFFFFF"/>
                </a:solidFill>
                <a:effectLst/>
                <a:latin typeface="Segoe UI Historic" panose="020B0502040204020203" pitchFamily="34" charset="0"/>
              </a:rPr>
              <a:t>D</a:t>
            </a:r>
            <a:r>
              <a:rPr lang="en-US" sz="4000" b="0" i="0" dirty="0">
                <a:solidFill>
                  <a:srgbClr val="FFFFFF"/>
                </a:solidFill>
                <a:effectLst/>
                <a:latin typeface="Segoe UI Historic" panose="020B0502040204020203" pitchFamily="34" charset="0"/>
              </a:rPr>
              <a:t>ecision </a:t>
            </a:r>
            <a:r>
              <a:rPr lang="en-US" sz="4000" dirty="0">
                <a:solidFill>
                  <a:srgbClr val="FFFFFF"/>
                </a:solidFill>
                <a:effectLst/>
                <a:latin typeface="Segoe UI Historic" panose="020B0502040204020203" pitchFamily="34" charset="0"/>
              </a:rPr>
              <a:t>B</a:t>
            </a:r>
            <a:r>
              <a:rPr lang="en-US" sz="4000" b="0" i="0" dirty="0">
                <a:solidFill>
                  <a:srgbClr val="FFFFFF"/>
                </a:solidFill>
                <a:effectLst/>
                <a:latin typeface="Segoe UI Historic" panose="020B0502040204020203" pitchFamily="34" charset="0"/>
              </a:rPr>
              <a:t>ehavior the buying process </a:t>
            </a:r>
            <a:r>
              <a:rPr lang="en-US" sz="4000" b="0" i="0" dirty="0">
                <a:effectLst/>
                <a:latin typeface="Roboto" panose="02000000000000000000" pitchFamily="2" charset="0"/>
              </a:rPr>
              <a:t>is driven to action by a need or desire and buying behavior is if product is costly and expensive, then it’s purchasing would take more time</a:t>
            </a:r>
            <a:endParaRPr lang="en-US" sz="4000" dirty="0"/>
          </a:p>
        </p:txBody>
      </p:sp>
      <p:sp>
        <p:nvSpPr>
          <p:cNvPr id="5" name="Slide Number Placeholder 4">
            <a:extLst>
              <a:ext uri="{FF2B5EF4-FFF2-40B4-BE49-F238E27FC236}">
                <a16:creationId xmlns:a16="http://schemas.microsoft.com/office/drawing/2014/main" id="{BAEFA859-4E28-4D35-81D3-2B679771EB98}"/>
              </a:ext>
            </a:extLst>
          </p:cNvPr>
          <p:cNvSpPr>
            <a:spLocks noGrp="1"/>
          </p:cNvSpPr>
          <p:nvPr>
            <p:ph type="sldNum" sz="quarter" idx="12"/>
          </p:nvPr>
        </p:nvSpPr>
        <p:spPr/>
        <p:txBody>
          <a:bodyPr/>
          <a:lstStyle/>
          <a:p>
            <a:fld id="{3174A012-043A-4D8C-A6E0-BB9EDB57D2C7}" type="slidenum">
              <a:rPr lang="en-US" sz="4000" smtClean="0"/>
              <a:t>10</a:t>
            </a:fld>
            <a:endParaRPr lang="en-US" sz="4000" dirty="0"/>
          </a:p>
        </p:txBody>
      </p:sp>
    </p:spTree>
    <p:extLst>
      <p:ext uri="{BB962C8B-B14F-4D97-AF65-F5344CB8AC3E}">
        <p14:creationId xmlns:p14="http://schemas.microsoft.com/office/powerpoint/2010/main" val="1105081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1ECD5-9364-AF61-6BC0-ADD1F2141A96}"/>
              </a:ext>
            </a:extLst>
          </p:cNvPr>
          <p:cNvSpPr>
            <a:spLocks noGrp="1"/>
          </p:cNvSpPr>
          <p:nvPr>
            <p:ph type="title"/>
          </p:nvPr>
        </p:nvSpPr>
        <p:spPr/>
        <p:txBody>
          <a:bodyPr/>
          <a:lstStyle/>
          <a:p>
            <a:r>
              <a:rPr lang="en-US" sz="4400" dirty="0">
                <a:latin typeface="Segoe UI Historic" panose="020B0502040204020203" pitchFamily="34" charset="0"/>
              </a:rPr>
              <a:t>References</a:t>
            </a:r>
            <a:r>
              <a:rPr lang="en-US" sz="3200" dirty="0"/>
              <a:t/>
            </a:r>
            <a:br>
              <a:rPr lang="en-US" sz="3200" dirty="0"/>
            </a:br>
            <a:endParaRPr lang="en-LY" dirty="0"/>
          </a:p>
        </p:txBody>
      </p:sp>
      <p:sp>
        <p:nvSpPr>
          <p:cNvPr id="3" name="Content Placeholder 2">
            <a:extLst>
              <a:ext uri="{FF2B5EF4-FFF2-40B4-BE49-F238E27FC236}">
                <a16:creationId xmlns:a16="http://schemas.microsoft.com/office/drawing/2014/main" id="{278D60D9-4D5D-D24A-38A1-6FB3C828F267}"/>
              </a:ext>
            </a:extLst>
          </p:cNvPr>
          <p:cNvSpPr>
            <a:spLocks noGrp="1"/>
          </p:cNvSpPr>
          <p:nvPr>
            <p:ph idx="1"/>
          </p:nvPr>
        </p:nvSpPr>
        <p:spPr/>
        <p:txBody>
          <a:bodyPr/>
          <a:lstStyle/>
          <a:p>
            <a:r>
              <a:rPr lang="en-US" dirty="0">
                <a:effectLst/>
              </a:rPr>
              <a:t>Pappas, N. (2016). Marketing strategies, perceived risks, and consumer trust in online buying </a:t>
            </a:r>
            <a:r>
              <a:rPr lang="en-US" dirty="0" err="1">
                <a:effectLst/>
              </a:rPr>
              <a:t>behaviour</a:t>
            </a:r>
            <a:r>
              <a:rPr lang="en-US" dirty="0">
                <a:effectLst/>
              </a:rPr>
              <a:t>. </a:t>
            </a:r>
            <a:r>
              <a:rPr lang="en-US" i="1" dirty="0">
                <a:effectLst/>
              </a:rPr>
              <a:t>Journal of retailing and consumer services</a:t>
            </a:r>
            <a:r>
              <a:rPr lang="en-US" dirty="0">
                <a:effectLst/>
              </a:rPr>
              <a:t>, </a:t>
            </a:r>
            <a:r>
              <a:rPr lang="en-US" i="1" dirty="0">
                <a:effectLst/>
              </a:rPr>
              <a:t>29</a:t>
            </a:r>
            <a:r>
              <a:rPr lang="en-US" dirty="0">
                <a:effectLst/>
              </a:rPr>
              <a:t>, 92-103.‏</a:t>
            </a:r>
          </a:p>
          <a:p>
            <a:pPr marL="0" indent="0">
              <a:buNone/>
            </a:pPr>
            <a:endParaRPr lang="en-US" dirty="0">
              <a:effectLst/>
            </a:endParaRPr>
          </a:p>
          <a:p>
            <a:r>
              <a:rPr lang="en-US" dirty="0">
                <a:effectLst/>
              </a:rPr>
              <a:t>Sumi, R. S., &amp; Kabir, G. (2010). Analytical hierarchy process for higher effectiveness of buyer decision process. </a:t>
            </a:r>
            <a:r>
              <a:rPr lang="en-US" i="1" dirty="0">
                <a:effectLst/>
              </a:rPr>
              <a:t>Global Journal of Management and Business Research</a:t>
            </a:r>
            <a:r>
              <a:rPr lang="en-US" dirty="0">
                <a:effectLst/>
              </a:rPr>
              <a:t>, </a:t>
            </a:r>
            <a:r>
              <a:rPr lang="en-US" i="1" dirty="0">
                <a:effectLst/>
              </a:rPr>
              <a:t>10</a:t>
            </a:r>
            <a:r>
              <a:rPr lang="en-US" dirty="0">
                <a:effectLst/>
              </a:rPr>
              <a:t>(2), 2-9.‏</a:t>
            </a:r>
            <a:endParaRPr lang="en-LY" dirty="0"/>
          </a:p>
        </p:txBody>
      </p:sp>
      <p:sp>
        <p:nvSpPr>
          <p:cNvPr id="4" name="Slide Number Placeholder 3">
            <a:extLst>
              <a:ext uri="{FF2B5EF4-FFF2-40B4-BE49-F238E27FC236}">
                <a16:creationId xmlns:a16="http://schemas.microsoft.com/office/drawing/2014/main" id="{2CD067EA-B53C-D106-DF7A-C0B9CD1982D8}"/>
              </a:ext>
            </a:extLst>
          </p:cNvPr>
          <p:cNvSpPr>
            <a:spLocks noGrp="1"/>
          </p:cNvSpPr>
          <p:nvPr>
            <p:ph type="sldNum" sz="quarter" idx="12"/>
          </p:nvPr>
        </p:nvSpPr>
        <p:spPr/>
        <p:txBody>
          <a:bodyPr/>
          <a:lstStyle/>
          <a:p>
            <a:fld id="{3174A012-043A-4D8C-A6E0-BB9EDB57D2C7}" type="slidenum">
              <a:rPr lang="en-US" smtClean="0"/>
              <a:t>11</a:t>
            </a:fld>
            <a:endParaRPr lang="en-US"/>
          </a:p>
        </p:txBody>
      </p:sp>
    </p:spTree>
    <p:extLst>
      <p:ext uri="{BB962C8B-B14F-4D97-AF65-F5344CB8AC3E}">
        <p14:creationId xmlns:p14="http://schemas.microsoft.com/office/powerpoint/2010/main" val="4180636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10A49-E12F-477C-9AD3-1533D445BBF2}"/>
              </a:ext>
            </a:extLst>
          </p:cNvPr>
          <p:cNvSpPr>
            <a:spLocks noGrp="1"/>
          </p:cNvSpPr>
          <p:nvPr>
            <p:ph type="title"/>
          </p:nvPr>
        </p:nvSpPr>
        <p:spPr>
          <a:xfrm>
            <a:off x="913795" y="609600"/>
            <a:ext cx="10353761" cy="5059680"/>
          </a:xfrm>
        </p:spPr>
        <p:txBody>
          <a:bodyPr>
            <a:normAutofit/>
          </a:bodyPr>
          <a:lstStyle/>
          <a:p>
            <a:r>
              <a:rPr lang="en-US" sz="5400" dirty="0"/>
              <a:t>THANK YOU</a:t>
            </a:r>
          </a:p>
        </p:txBody>
      </p:sp>
      <p:sp>
        <p:nvSpPr>
          <p:cNvPr id="3" name="Content Placeholder 2">
            <a:extLst>
              <a:ext uri="{FF2B5EF4-FFF2-40B4-BE49-F238E27FC236}">
                <a16:creationId xmlns:a16="http://schemas.microsoft.com/office/drawing/2014/main" id="{E3A54BC6-A703-4FA4-AD2A-4B21497FBF85}"/>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FEA6F479-0737-43EA-9720-37BAF7F3AC8E}"/>
              </a:ext>
            </a:extLst>
          </p:cNvPr>
          <p:cNvSpPr>
            <a:spLocks noGrp="1"/>
          </p:cNvSpPr>
          <p:nvPr>
            <p:ph type="sldNum" sz="quarter" idx="12"/>
          </p:nvPr>
        </p:nvSpPr>
        <p:spPr/>
        <p:txBody>
          <a:bodyPr/>
          <a:lstStyle/>
          <a:p>
            <a:fld id="{3174A012-043A-4D8C-A6E0-BB9EDB57D2C7}" type="slidenum">
              <a:rPr lang="en-US" sz="4000" smtClean="0"/>
              <a:t>12</a:t>
            </a:fld>
            <a:endParaRPr lang="en-US" sz="4000" dirty="0"/>
          </a:p>
        </p:txBody>
      </p:sp>
    </p:spTree>
    <p:extLst>
      <p:ext uri="{BB962C8B-B14F-4D97-AF65-F5344CB8AC3E}">
        <p14:creationId xmlns:p14="http://schemas.microsoft.com/office/powerpoint/2010/main" val="548442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2AB39-A463-46ED-849D-96228EDFD33B}"/>
              </a:ext>
            </a:extLst>
          </p:cNvPr>
          <p:cNvSpPr>
            <a:spLocks noGrp="1"/>
          </p:cNvSpPr>
          <p:nvPr>
            <p:ph type="title"/>
          </p:nvPr>
        </p:nvSpPr>
        <p:spPr>
          <a:xfrm>
            <a:off x="94269" y="197964"/>
            <a:ext cx="5231876" cy="1611982"/>
          </a:xfrm>
        </p:spPr>
        <p:txBody>
          <a:bodyPr>
            <a:normAutofit/>
          </a:bodyPr>
          <a:lstStyle/>
          <a:p>
            <a:pPr algn="l"/>
            <a:r>
              <a:rPr lang="en-US" sz="4400" dirty="0"/>
              <a:t>Contents:</a:t>
            </a:r>
          </a:p>
        </p:txBody>
      </p:sp>
      <p:sp>
        <p:nvSpPr>
          <p:cNvPr id="3" name="Content Placeholder 2">
            <a:extLst>
              <a:ext uri="{FF2B5EF4-FFF2-40B4-BE49-F238E27FC236}">
                <a16:creationId xmlns:a16="http://schemas.microsoft.com/office/drawing/2014/main" id="{4426A88F-9431-4A95-824D-590957E68C89}"/>
              </a:ext>
            </a:extLst>
          </p:cNvPr>
          <p:cNvSpPr>
            <a:spLocks noGrp="1"/>
          </p:cNvSpPr>
          <p:nvPr>
            <p:ph idx="1"/>
          </p:nvPr>
        </p:nvSpPr>
        <p:spPr>
          <a:xfrm>
            <a:off x="0" y="1583703"/>
            <a:ext cx="10996336" cy="5891753"/>
          </a:xfrm>
        </p:spPr>
        <p:txBody>
          <a:bodyPr>
            <a:normAutofit/>
          </a:bodyPr>
          <a:lstStyle/>
          <a:p>
            <a:r>
              <a:rPr lang="en-US" sz="4000" dirty="0"/>
              <a:t>Introduction</a:t>
            </a:r>
          </a:p>
          <a:p>
            <a:r>
              <a:rPr lang="en-US" sz="4000" dirty="0">
                <a:solidFill>
                  <a:srgbClr val="FFFFFF"/>
                </a:solidFill>
                <a:effectLst/>
                <a:latin typeface="Segoe UI Historic" panose="020B0502040204020203" pitchFamily="34" charset="0"/>
              </a:rPr>
              <a:t>T</a:t>
            </a:r>
            <a:r>
              <a:rPr lang="en-US" sz="4000" b="0" i="0" dirty="0">
                <a:solidFill>
                  <a:srgbClr val="FFFFFF"/>
                </a:solidFill>
                <a:effectLst/>
                <a:latin typeface="Segoe UI Historic" panose="020B0502040204020203" pitchFamily="34" charset="0"/>
              </a:rPr>
              <a:t>he Stages in the Buying decision process</a:t>
            </a:r>
          </a:p>
          <a:p>
            <a:r>
              <a:rPr lang="en-US" sz="4000" b="0" i="0" dirty="0">
                <a:solidFill>
                  <a:srgbClr val="FFFFFF"/>
                </a:solidFill>
                <a:effectLst/>
                <a:latin typeface="Segoe UI Historic" panose="020B0502040204020203" pitchFamily="34" charset="0"/>
              </a:rPr>
              <a:t>The Major </a:t>
            </a:r>
            <a:r>
              <a:rPr lang="en-US" sz="4000" dirty="0">
                <a:solidFill>
                  <a:srgbClr val="FFFFFF"/>
                </a:solidFill>
                <a:effectLst/>
                <a:latin typeface="Segoe UI Historic" panose="020B0502040204020203" pitchFamily="34" charset="0"/>
              </a:rPr>
              <a:t>T</a:t>
            </a:r>
            <a:r>
              <a:rPr lang="en-US" sz="4000" b="0" i="0" dirty="0">
                <a:solidFill>
                  <a:srgbClr val="FFFFFF"/>
                </a:solidFill>
                <a:effectLst/>
                <a:latin typeface="Segoe UI Historic" panose="020B0502040204020203" pitchFamily="34" charset="0"/>
              </a:rPr>
              <a:t>ypes of Buying </a:t>
            </a:r>
            <a:r>
              <a:rPr lang="en-US" sz="4000" dirty="0">
                <a:solidFill>
                  <a:srgbClr val="FFFFFF"/>
                </a:solidFill>
                <a:effectLst/>
                <a:latin typeface="Segoe UI Historic" panose="020B0502040204020203" pitchFamily="34" charset="0"/>
              </a:rPr>
              <a:t>D</a:t>
            </a:r>
            <a:r>
              <a:rPr lang="en-US" sz="4000" b="0" i="0" dirty="0">
                <a:solidFill>
                  <a:srgbClr val="FFFFFF"/>
                </a:solidFill>
                <a:effectLst/>
                <a:latin typeface="Segoe UI Historic" panose="020B0502040204020203" pitchFamily="34" charset="0"/>
              </a:rPr>
              <a:t>ecision </a:t>
            </a:r>
            <a:r>
              <a:rPr lang="en-US" sz="4000" dirty="0">
                <a:solidFill>
                  <a:srgbClr val="FFFFFF"/>
                </a:solidFill>
                <a:effectLst/>
                <a:latin typeface="Segoe UI Historic" panose="020B0502040204020203" pitchFamily="34" charset="0"/>
              </a:rPr>
              <a:t>B</a:t>
            </a:r>
            <a:r>
              <a:rPr lang="en-US" sz="4000" b="0" i="0" dirty="0">
                <a:solidFill>
                  <a:srgbClr val="FFFFFF"/>
                </a:solidFill>
                <a:effectLst/>
                <a:latin typeface="Segoe UI Historic" panose="020B0502040204020203" pitchFamily="34" charset="0"/>
              </a:rPr>
              <a:t>ehavior</a:t>
            </a:r>
          </a:p>
          <a:p>
            <a:r>
              <a:rPr lang="en-US" sz="4000" dirty="0">
                <a:solidFill>
                  <a:schemeClr val="tx1"/>
                </a:solidFill>
                <a:latin typeface="Segoe UI Historic" panose="020B0502040204020203" pitchFamily="34" charset="0"/>
              </a:rPr>
              <a:t>Conclusion</a:t>
            </a:r>
          </a:p>
          <a:p>
            <a:r>
              <a:rPr lang="en-US" sz="4000" dirty="0">
                <a:solidFill>
                  <a:schemeClr val="tx1"/>
                </a:solidFill>
                <a:latin typeface="Segoe UI Historic" panose="020B0502040204020203" pitchFamily="34" charset="0"/>
              </a:rPr>
              <a:t>References</a:t>
            </a:r>
            <a:endParaRPr lang="en-US" sz="4000" dirty="0">
              <a:solidFill>
                <a:schemeClr val="tx1"/>
              </a:solidFill>
            </a:endParaRPr>
          </a:p>
          <a:p>
            <a:pPr marL="0" indent="0">
              <a:buNone/>
            </a:pPr>
            <a:endParaRPr lang="en-US" sz="4000" b="0" i="0" dirty="0">
              <a:solidFill>
                <a:srgbClr val="FFFFFF"/>
              </a:solidFill>
              <a:effectLst/>
              <a:latin typeface="Segoe UI Historic" panose="020B0502040204020203" pitchFamily="34" charset="0"/>
            </a:endParaRPr>
          </a:p>
          <a:p>
            <a:endParaRPr lang="en-US" sz="4000" dirty="0"/>
          </a:p>
          <a:p>
            <a:endParaRPr lang="en-US" dirty="0"/>
          </a:p>
        </p:txBody>
      </p:sp>
      <p:sp>
        <p:nvSpPr>
          <p:cNvPr id="7" name="Slide Number Placeholder 6">
            <a:extLst>
              <a:ext uri="{FF2B5EF4-FFF2-40B4-BE49-F238E27FC236}">
                <a16:creationId xmlns:a16="http://schemas.microsoft.com/office/drawing/2014/main" id="{C357F907-0597-4DF5-9F16-EB1F9E95ED6F}"/>
              </a:ext>
            </a:extLst>
          </p:cNvPr>
          <p:cNvSpPr>
            <a:spLocks noGrp="1"/>
          </p:cNvSpPr>
          <p:nvPr>
            <p:ph type="sldNum" sz="quarter" idx="12"/>
          </p:nvPr>
        </p:nvSpPr>
        <p:spPr>
          <a:xfrm>
            <a:off x="10514011" y="5883275"/>
            <a:ext cx="1222360" cy="365125"/>
          </a:xfrm>
        </p:spPr>
        <p:txBody>
          <a:bodyPr/>
          <a:lstStyle/>
          <a:p>
            <a:fld id="{3174A012-043A-4D8C-A6E0-BB9EDB57D2C7}" type="slidenum">
              <a:rPr lang="en-US" sz="4400" smtClean="0"/>
              <a:t>2</a:t>
            </a:fld>
            <a:endParaRPr lang="en-US" sz="4400" dirty="0"/>
          </a:p>
        </p:txBody>
      </p:sp>
    </p:spTree>
    <p:extLst>
      <p:ext uri="{BB962C8B-B14F-4D97-AF65-F5344CB8AC3E}">
        <p14:creationId xmlns:p14="http://schemas.microsoft.com/office/powerpoint/2010/main" val="2536732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99CC5-153B-48C2-A937-35200DE710F4}"/>
              </a:ext>
            </a:extLst>
          </p:cNvPr>
          <p:cNvSpPr>
            <a:spLocks noGrp="1"/>
          </p:cNvSpPr>
          <p:nvPr>
            <p:ph type="title"/>
          </p:nvPr>
        </p:nvSpPr>
        <p:spPr>
          <a:xfrm>
            <a:off x="0" y="565608"/>
            <a:ext cx="10666397" cy="1301991"/>
          </a:xfrm>
        </p:spPr>
        <p:txBody>
          <a:bodyPr>
            <a:normAutofit fontScale="90000"/>
          </a:bodyPr>
          <a:lstStyle/>
          <a:p>
            <a:pPr algn="l"/>
            <a:r>
              <a:rPr lang="en-US" sz="4000" b="1" dirty="0">
                <a:latin typeface="Helvetica" panose="020B0604020202020204" pitchFamily="34" charset="0"/>
              </a:rPr>
              <a:t>Introduction:</a:t>
            </a:r>
            <a:r>
              <a:rPr lang="en-US" sz="4000" b="1" dirty="0">
                <a:solidFill>
                  <a:srgbClr val="000000"/>
                </a:solidFill>
                <a:latin typeface="Helvetica" panose="020B0604020202020204" pitchFamily="34" charset="0"/>
              </a:rPr>
              <a:t/>
            </a:r>
            <a:br>
              <a:rPr lang="en-US" sz="4000" b="1" dirty="0">
                <a:solidFill>
                  <a:srgbClr val="000000"/>
                </a:solidFill>
                <a:latin typeface="Helvetica" panose="020B0604020202020204" pitchFamily="34" charset="0"/>
              </a:rPr>
            </a:br>
            <a:r>
              <a:rPr lang="en-US" sz="4000" b="0" i="0" dirty="0">
                <a:effectLst/>
                <a:latin typeface="Segoe UI Historic" panose="020B0502040204020203" pitchFamily="34" charset="0"/>
              </a:rPr>
              <a:t>the stages in the buyer decision process:</a:t>
            </a:r>
            <a:r>
              <a:rPr lang="en-US" sz="4000" b="0" i="0" dirty="0">
                <a:solidFill>
                  <a:srgbClr val="FFFFFF"/>
                </a:solidFill>
                <a:effectLst/>
                <a:latin typeface="Segoe UI Historic" panose="020B0502040204020203" pitchFamily="34" charset="0"/>
              </a:rPr>
              <a:t/>
            </a:r>
            <a:br>
              <a:rPr lang="en-US" sz="4000" b="0" i="0" dirty="0">
                <a:solidFill>
                  <a:srgbClr val="FFFFFF"/>
                </a:solidFill>
                <a:effectLst/>
                <a:latin typeface="Segoe UI Historic" panose="020B0502040204020203" pitchFamily="34" charset="0"/>
              </a:rPr>
            </a:br>
            <a:r>
              <a:rPr lang="en-US" sz="4900" b="1" dirty="0">
                <a:solidFill>
                  <a:srgbClr val="000000"/>
                </a:solidFill>
                <a:latin typeface="Helvetica" panose="020B0604020202020204" pitchFamily="34" charset="0"/>
              </a:rPr>
              <a:t/>
            </a:r>
            <a:br>
              <a:rPr lang="en-US" sz="4900" b="1" dirty="0">
                <a:solidFill>
                  <a:srgbClr val="000000"/>
                </a:solidFill>
                <a:latin typeface="Helvetica" panose="020B0604020202020204" pitchFamily="34" charset="0"/>
              </a:rPr>
            </a:br>
            <a:endParaRPr lang="en-US" sz="4900" dirty="0"/>
          </a:p>
        </p:txBody>
      </p:sp>
      <p:sp>
        <p:nvSpPr>
          <p:cNvPr id="3" name="Content Placeholder 2">
            <a:extLst>
              <a:ext uri="{FF2B5EF4-FFF2-40B4-BE49-F238E27FC236}">
                <a16:creationId xmlns:a16="http://schemas.microsoft.com/office/drawing/2014/main" id="{86FF1B68-1389-4606-B0C2-EF3A1E7B011D}"/>
              </a:ext>
            </a:extLst>
          </p:cNvPr>
          <p:cNvSpPr>
            <a:spLocks noGrp="1"/>
          </p:cNvSpPr>
          <p:nvPr>
            <p:ph idx="1"/>
          </p:nvPr>
        </p:nvSpPr>
        <p:spPr>
          <a:xfrm>
            <a:off x="461087" y="1129997"/>
            <a:ext cx="10817227" cy="6872141"/>
          </a:xfrm>
        </p:spPr>
        <p:txBody>
          <a:bodyPr>
            <a:noAutofit/>
          </a:bodyPr>
          <a:lstStyle/>
          <a:p>
            <a:r>
              <a:rPr lang="en-US" sz="3200" i="1" dirty="0">
                <a:effectLst/>
              </a:rPr>
              <a:t>The buyer decision process represents a number of stages that the purchaser will go through before actually making the final purchase decision. The consumer buyer decision process and the business organizational buyer decision process are similar to each other.</a:t>
            </a:r>
          </a:p>
        </p:txBody>
      </p:sp>
      <p:sp>
        <p:nvSpPr>
          <p:cNvPr id="7" name="Slide Number Placeholder 6">
            <a:extLst>
              <a:ext uri="{FF2B5EF4-FFF2-40B4-BE49-F238E27FC236}">
                <a16:creationId xmlns:a16="http://schemas.microsoft.com/office/drawing/2014/main" id="{98CEF4B5-BF95-4C02-BC7A-9594DA8EBE87}"/>
              </a:ext>
            </a:extLst>
          </p:cNvPr>
          <p:cNvSpPr>
            <a:spLocks noGrp="1"/>
          </p:cNvSpPr>
          <p:nvPr>
            <p:ph type="sldNum" sz="quarter" idx="12"/>
          </p:nvPr>
        </p:nvSpPr>
        <p:spPr/>
        <p:txBody>
          <a:bodyPr/>
          <a:lstStyle/>
          <a:p>
            <a:fld id="{3174A012-043A-4D8C-A6E0-BB9EDB57D2C7}" type="slidenum">
              <a:rPr lang="en-US" sz="4400" smtClean="0"/>
              <a:t>3</a:t>
            </a:fld>
            <a:endParaRPr lang="en-US" sz="4400" dirty="0"/>
          </a:p>
        </p:txBody>
      </p:sp>
    </p:spTree>
    <p:extLst>
      <p:ext uri="{BB962C8B-B14F-4D97-AF65-F5344CB8AC3E}">
        <p14:creationId xmlns:p14="http://schemas.microsoft.com/office/powerpoint/2010/main" val="2646563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EDD19-FCB1-46A1-8FF4-6621F51593A5}"/>
              </a:ext>
            </a:extLst>
          </p:cNvPr>
          <p:cNvSpPr>
            <a:spLocks noGrp="1"/>
          </p:cNvSpPr>
          <p:nvPr>
            <p:ph type="title"/>
          </p:nvPr>
        </p:nvSpPr>
        <p:spPr>
          <a:xfrm>
            <a:off x="103695" y="84842"/>
            <a:ext cx="11163861" cy="1376313"/>
          </a:xfrm>
        </p:spPr>
        <p:txBody>
          <a:bodyPr>
            <a:noAutofit/>
          </a:bodyPr>
          <a:lstStyle/>
          <a:p>
            <a:pPr algn="l"/>
            <a:r>
              <a:rPr lang="en-US" sz="3600" b="1" i="0" dirty="0">
                <a:effectLst/>
                <a:latin typeface="Roboto" panose="020B0604020202020204" pitchFamily="2" charset="0"/>
              </a:rPr>
              <a:t>5 Stages of the consumer buying decision process</a:t>
            </a:r>
            <a:r>
              <a:rPr lang="ar-LY" sz="3600" b="1" i="0" dirty="0">
                <a:effectLst/>
                <a:latin typeface="Roboto" panose="020B0604020202020204" pitchFamily="2" charset="0"/>
              </a:rPr>
              <a:t>:</a:t>
            </a:r>
            <a:r>
              <a:rPr lang="en-US" sz="3600" b="1" i="0" dirty="0">
                <a:effectLst/>
                <a:latin typeface="Roboto" panose="020B0604020202020204" pitchFamily="2" charset="0"/>
              </a:rPr>
              <a:t/>
            </a:r>
            <a:br>
              <a:rPr lang="en-US" sz="3600" b="1" i="0" dirty="0">
                <a:effectLst/>
                <a:latin typeface="Roboto" panose="020B0604020202020204" pitchFamily="2" charset="0"/>
              </a:rPr>
            </a:br>
            <a:endParaRPr lang="en-US" sz="3600" dirty="0"/>
          </a:p>
        </p:txBody>
      </p:sp>
      <p:sp>
        <p:nvSpPr>
          <p:cNvPr id="3" name="Content Placeholder 2">
            <a:extLst>
              <a:ext uri="{FF2B5EF4-FFF2-40B4-BE49-F238E27FC236}">
                <a16:creationId xmlns:a16="http://schemas.microsoft.com/office/drawing/2014/main" id="{5CF3A796-B10E-4D05-BDB5-821E0DF21A83}"/>
              </a:ext>
            </a:extLst>
          </p:cNvPr>
          <p:cNvSpPr>
            <a:spLocks noGrp="1"/>
          </p:cNvSpPr>
          <p:nvPr>
            <p:ph idx="1"/>
          </p:nvPr>
        </p:nvSpPr>
        <p:spPr>
          <a:xfrm>
            <a:off x="103695" y="1216059"/>
            <a:ext cx="11163862" cy="4575142"/>
          </a:xfrm>
        </p:spPr>
        <p:txBody>
          <a:bodyPr>
            <a:normAutofit fontScale="92500" lnSpcReduction="10000"/>
          </a:bodyPr>
          <a:lstStyle/>
          <a:p>
            <a:pPr marL="0" indent="0">
              <a:buNone/>
            </a:pPr>
            <a:r>
              <a:rPr lang="en-US" sz="3200" b="1" i="0" dirty="0">
                <a:solidFill>
                  <a:srgbClr val="1D1D1D"/>
                </a:solidFill>
                <a:effectLst/>
                <a:latin typeface="Roboto" panose="02000000000000000000" pitchFamily="2" charset="0"/>
              </a:rPr>
              <a:t> </a:t>
            </a:r>
            <a:r>
              <a:rPr lang="en-US" sz="3600" b="1" i="0" dirty="0">
                <a:effectLst/>
                <a:latin typeface="Roboto" panose="02000000000000000000" pitchFamily="2" charset="0"/>
              </a:rPr>
              <a:t>Need recognition</a:t>
            </a:r>
            <a:r>
              <a:rPr lang="ar-LY" sz="3600" b="1" i="0" dirty="0">
                <a:effectLst/>
                <a:latin typeface="Roboto" panose="02000000000000000000" pitchFamily="2" charset="0"/>
              </a:rPr>
              <a:t>:</a:t>
            </a:r>
          </a:p>
          <a:p>
            <a:pPr marL="0" indent="0">
              <a:buNone/>
            </a:pPr>
            <a:r>
              <a:rPr lang="en-US" sz="3200" b="0" i="0" dirty="0">
                <a:effectLst/>
                <a:latin typeface="Roboto" panose="02000000000000000000" pitchFamily="2" charset="0"/>
              </a:rPr>
              <a:t>In this first stage, the consumer recognizes that he has an unmet need and is driven to action by a need or desire</a:t>
            </a:r>
            <a:endParaRPr lang="ar-LY" sz="3200" b="0" i="0" dirty="0">
              <a:effectLst/>
              <a:latin typeface="Roboto" panose="02000000000000000000" pitchFamily="2" charset="0"/>
            </a:endParaRPr>
          </a:p>
          <a:p>
            <a:pPr marL="0" indent="0">
              <a:buNone/>
            </a:pPr>
            <a:r>
              <a:rPr lang="en-US" sz="3200" b="1" i="0" dirty="0">
                <a:effectLst/>
                <a:latin typeface="Roboto" panose="02000000000000000000" pitchFamily="2" charset="0"/>
              </a:rPr>
              <a:t>Information and Alternatives Search</a:t>
            </a:r>
            <a:r>
              <a:rPr lang="ar-LY" sz="3200" b="1" i="0" dirty="0">
                <a:effectLst/>
                <a:latin typeface="Roboto" panose="02000000000000000000" pitchFamily="2" charset="0"/>
              </a:rPr>
              <a:t>:</a:t>
            </a:r>
            <a:endParaRPr lang="en-US" sz="3200" b="1" i="0" dirty="0">
              <a:effectLst/>
              <a:latin typeface="Roboto" panose="02000000000000000000" pitchFamily="2" charset="0"/>
            </a:endParaRPr>
          </a:p>
          <a:p>
            <a:pPr marL="0" indent="0">
              <a:buNone/>
            </a:pPr>
            <a:r>
              <a:rPr lang="en-US" sz="3200" b="0" i="0" dirty="0">
                <a:effectLst/>
                <a:latin typeface="Roboto" panose="02000000000000000000" pitchFamily="2" charset="0"/>
              </a:rPr>
              <a:t>In this second stage of the consumer buying decision process, the consumer identifies alternative products and brands that are able to meet their needs, and therefore proceeds to gather information</a:t>
            </a:r>
            <a:endParaRPr lang="en-US" sz="3600" b="1" i="0" dirty="0">
              <a:effectLst/>
              <a:latin typeface="Roboto" panose="02000000000000000000" pitchFamily="2" charset="0"/>
            </a:endParaRPr>
          </a:p>
          <a:p>
            <a:pPr marL="0" indent="0">
              <a:buNone/>
            </a:pPr>
            <a:endParaRPr lang="en-US" sz="3600" b="1" i="0" dirty="0">
              <a:effectLst/>
              <a:latin typeface="Roboto" panose="02000000000000000000" pitchFamily="2" charset="0"/>
            </a:endParaRPr>
          </a:p>
          <a:p>
            <a:pPr marL="0" indent="0">
              <a:buNone/>
            </a:pPr>
            <a:endParaRPr lang="en-US" dirty="0"/>
          </a:p>
        </p:txBody>
      </p:sp>
      <p:sp>
        <p:nvSpPr>
          <p:cNvPr id="5" name="Slide Number Placeholder 4">
            <a:extLst>
              <a:ext uri="{FF2B5EF4-FFF2-40B4-BE49-F238E27FC236}">
                <a16:creationId xmlns:a16="http://schemas.microsoft.com/office/drawing/2014/main" id="{27D71CC3-BBDD-4F4E-8576-657CE60F7417}"/>
              </a:ext>
            </a:extLst>
          </p:cNvPr>
          <p:cNvSpPr>
            <a:spLocks noGrp="1"/>
          </p:cNvSpPr>
          <p:nvPr>
            <p:ph type="sldNum" sz="quarter" idx="12"/>
          </p:nvPr>
        </p:nvSpPr>
        <p:spPr>
          <a:xfrm>
            <a:off x="10514011" y="5883275"/>
            <a:ext cx="1090385" cy="365125"/>
          </a:xfrm>
        </p:spPr>
        <p:txBody>
          <a:bodyPr/>
          <a:lstStyle/>
          <a:p>
            <a:fld id="{3174A012-043A-4D8C-A6E0-BB9EDB57D2C7}" type="slidenum">
              <a:rPr lang="en-US" sz="4800" smtClean="0"/>
              <a:t>4</a:t>
            </a:fld>
            <a:endParaRPr lang="en-US" sz="4800" dirty="0"/>
          </a:p>
        </p:txBody>
      </p:sp>
    </p:spTree>
    <p:extLst>
      <p:ext uri="{BB962C8B-B14F-4D97-AF65-F5344CB8AC3E}">
        <p14:creationId xmlns:p14="http://schemas.microsoft.com/office/powerpoint/2010/main" val="2481952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9AF68-C8C8-4C3D-91F0-AE1C7BEF0B8C}"/>
              </a:ext>
            </a:extLst>
          </p:cNvPr>
          <p:cNvSpPr>
            <a:spLocks noGrp="1"/>
          </p:cNvSpPr>
          <p:nvPr>
            <p:ph type="title"/>
          </p:nvPr>
        </p:nvSpPr>
        <p:spPr>
          <a:xfrm>
            <a:off x="913795" y="160256"/>
            <a:ext cx="10353761" cy="414779"/>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05C49429-9C80-4E0A-8AC4-DB4C01492719}"/>
              </a:ext>
            </a:extLst>
          </p:cNvPr>
          <p:cNvSpPr>
            <a:spLocks noGrp="1"/>
          </p:cNvSpPr>
          <p:nvPr>
            <p:ph idx="1"/>
          </p:nvPr>
        </p:nvSpPr>
        <p:spPr>
          <a:xfrm>
            <a:off x="84841" y="1040263"/>
            <a:ext cx="10598256" cy="3695136"/>
          </a:xfrm>
        </p:spPr>
        <p:txBody>
          <a:bodyPr>
            <a:normAutofit fontScale="25000" lnSpcReduction="20000"/>
          </a:bodyPr>
          <a:lstStyle/>
          <a:p>
            <a:r>
              <a:rPr lang="en-US" sz="14400" b="1" i="0" dirty="0">
                <a:effectLst/>
                <a:latin typeface="Roboto" panose="02000000000000000000" pitchFamily="2" charset="0"/>
              </a:rPr>
              <a:t> Evaluation of Alternatives</a:t>
            </a:r>
            <a:r>
              <a:rPr lang="ar-LY" sz="14400" b="1" i="0" dirty="0">
                <a:effectLst/>
                <a:latin typeface="Roboto" panose="02000000000000000000" pitchFamily="2" charset="0"/>
              </a:rPr>
              <a:t>:</a:t>
            </a:r>
          </a:p>
          <a:p>
            <a:pPr marL="0" indent="0">
              <a:buNone/>
            </a:pPr>
            <a:r>
              <a:rPr lang="en-US" sz="14400" b="0" i="0" dirty="0">
                <a:effectLst/>
                <a:latin typeface="Roboto" panose="02000000000000000000" pitchFamily="2" charset="0"/>
              </a:rPr>
              <a:t>In this third stage of the consumer buying decision process, the consumer ponders the pros and cons of the identified alternatives</a:t>
            </a:r>
            <a:r>
              <a:rPr lang="en-US" sz="14400" b="0" i="0" dirty="0">
                <a:solidFill>
                  <a:srgbClr val="000000"/>
                </a:solidFill>
                <a:effectLst/>
                <a:latin typeface="Roboto" panose="02000000000000000000" pitchFamily="2" charset="0"/>
              </a:rPr>
              <a:t>.</a:t>
            </a:r>
            <a:endParaRPr lang="en-US" sz="14400" b="1" i="0" dirty="0">
              <a:effectLst/>
              <a:latin typeface="Roboto" panose="02000000000000000000" pitchFamily="2" charset="0"/>
            </a:endParaRPr>
          </a:p>
          <a:p>
            <a:r>
              <a:rPr lang="en-US" sz="14400" b="1" i="0" dirty="0">
                <a:effectLst/>
                <a:latin typeface="Roboto" panose="02000000000000000000" pitchFamily="2" charset="0"/>
              </a:rPr>
              <a:t>Purchase Decision</a:t>
            </a:r>
            <a:r>
              <a:rPr lang="ar-LY" sz="14400" b="1" i="0" dirty="0">
                <a:effectLst/>
                <a:latin typeface="Roboto" panose="02000000000000000000" pitchFamily="2" charset="0"/>
              </a:rPr>
              <a:t>:</a:t>
            </a:r>
          </a:p>
          <a:p>
            <a:pPr marL="0" indent="0">
              <a:buNone/>
            </a:pPr>
            <a:r>
              <a:rPr lang="en-US" sz="14400" b="0" i="0" dirty="0">
                <a:effectLst/>
                <a:latin typeface="Roboto" panose="02000000000000000000" pitchFamily="2" charset="0"/>
              </a:rPr>
              <a:t>In this 4 stage of the consumer buying decision process, the consumer decides to buy or not buy, and makes other decisions related to the purchase.</a:t>
            </a:r>
            <a:endParaRPr lang="ar-LY" sz="14400" b="1" i="0" dirty="0">
              <a:effectLst/>
              <a:latin typeface="Roboto" panose="02000000000000000000" pitchFamily="2" charset="0"/>
            </a:endParaRPr>
          </a:p>
          <a:p>
            <a:pPr marL="0" indent="0">
              <a:buNone/>
            </a:pPr>
            <a:endParaRPr lang="en-US" sz="3600" b="1" i="0" dirty="0">
              <a:effectLst/>
              <a:latin typeface="Roboto" panose="02000000000000000000" pitchFamily="2" charset="0"/>
            </a:endParaRPr>
          </a:p>
          <a:p>
            <a:endParaRPr lang="en-US" dirty="0"/>
          </a:p>
        </p:txBody>
      </p:sp>
      <p:sp>
        <p:nvSpPr>
          <p:cNvPr id="5" name="Slide Number Placeholder 4">
            <a:extLst>
              <a:ext uri="{FF2B5EF4-FFF2-40B4-BE49-F238E27FC236}">
                <a16:creationId xmlns:a16="http://schemas.microsoft.com/office/drawing/2014/main" id="{694F1F4F-D8BB-4060-BA3E-A89B76B369A0}"/>
              </a:ext>
            </a:extLst>
          </p:cNvPr>
          <p:cNvSpPr>
            <a:spLocks noGrp="1"/>
          </p:cNvSpPr>
          <p:nvPr>
            <p:ph type="sldNum" sz="quarter" idx="12"/>
          </p:nvPr>
        </p:nvSpPr>
        <p:spPr/>
        <p:txBody>
          <a:bodyPr/>
          <a:lstStyle/>
          <a:p>
            <a:fld id="{3174A012-043A-4D8C-A6E0-BB9EDB57D2C7}" type="slidenum">
              <a:rPr lang="en-US" sz="4800" smtClean="0"/>
              <a:t>5</a:t>
            </a:fld>
            <a:endParaRPr lang="en-US" sz="4800" dirty="0"/>
          </a:p>
        </p:txBody>
      </p:sp>
    </p:spTree>
    <p:extLst>
      <p:ext uri="{BB962C8B-B14F-4D97-AF65-F5344CB8AC3E}">
        <p14:creationId xmlns:p14="http://schemas.microsoft.com/office/powerpoint/2010/main" val="2944401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8B2EF-F0A4-457D-9AD0-490847F95E21}"/>
              </a:ext>
            </a:extLst>
          </p:cNvPr>
          <p:cNvSpPr>
            <a:spLocks noGrp="1"/>
          </p:cNvSpPr>
          <p:nvPr>
            <p:ph type="title"/>
          </p:nvPr>
        </p:nvSpPr>
        <p:spPr>
          <a:xfrm>
            <a:off x="47134" y="603316"/>
            <a:ext cx="11267556" cy="1172350"/>
          </a:xfrm>
        </p:spPr>
        <p:txBody>
          <a:bodyPr>
            <a:normAutofit fontScale="90000"/>
          </a:bodyPr>
          <a:lstStyle/>
          <a:p>
            <a:pPr algn="l"/>
            <a:r>
              <a:rPr lang="en-US" b="1" i="0" dirty="0">
                <a:effectLst/>
                <a:latin typeface="Roboto" panose="02000000000000000000" pitchFamily="2" charset="0"/>
              </a:rPr>
              <a:t>Post Purchase Behavior</a:t>
            </a:r>
            <a:r>
              <a:rPr lang="ar-LY" b="1" i="0" dirty="0">
                <a:effectLst/>
                <a:latin typeface="Roboto" panose="02000000000000000000" pitchFamily="2" charset="0"/>
              </a:rPr>
              <a:t>:</a:t>
            </a:r>
            <a:br>
              <a:rPr lang="ar-LY" b="1" i="0" dirty="0">
                <a:effectLst/>
                <a:latin typeface="Roboto" panose="02000000000000000000" pitchFamily="2" charset="0"/>
              </a:rPr>
            </a:br>
            <a:r>
              <a:rPr lang="en-US" sz="3600" dirty="0">
                <a:solidFill>
                  <a:schemeClr val="tx1"/>
                </a:solidFill>
                <a:latin typeface="Segoe UI Historic" panose="020B0502040204020203" pitchFamily="34" charset="0"/>
              </a:rPr>
              <a:t/>
            </a:r>
            <a:br>
              <a:rPr lang="en-US" sz="3600" dirty="0">
                <a:solidFill>
                  <a:schemeClr val="tx1"/>
                </a:solidFill>
                <a:latin typeface="Segoe UI Historic" panose="020B0502040204020203" pitchFamily="34" charset="0"/>
              </a:rPr>
            </a:br>
            <a:r>
              <a:rPr lang="en-US" b="1" i="0" dirty="0">
                <a:solidFill>
                  <a:srgbClr val="1D1D1D"/>
                </a:solidFill>
                <a:effectLst/>
                <a:latin typeface="Roboto" panose="02000000000000000000" pitchFamily="2" charset="0"/>
              </a:rPr>
              <a:t/>
            </a:r>
            <a:br>
              <a:rPr lang="en-US" b="1" i="0" dirty="0">
                <a:solidFill>
                  <a:srgbClr val="1D1D1D"/>
                </a:solidFill>
                <a:effectLst/>
                <a:latin typeface="Roboto" panose="02000000000000000000" pitchFamily="2" charset="0"/>
              </a:rPr>
            </a:br>
            <a:endParaRPr lang="en-US" dirty="0"/>
          </a:p>
        </p:txBody>
      </p:sp>
      <p:sp>
        <p:nvSpPr>
          <p:cNvPr id="3" name="Content Placeholder 2">
            <a:extLst>
              <a:ext uri="{FF2B5EF4-FFF2-40B4-BE49-F238E27FC236}">
                <a16:creationId xmlns:a16="http://schemas.microsoft.com/office/drawing/2014/main" id="{85961BCB-F82E-4180-82CE-BF29979416DC}"/>
              </a:ext>
            </a:extLst>
          </p:cNvPr>
          <p:cNvSpPr>
            <a:spLocks noGrp="1"/>
          </p:cNvSpPr>
          <p:nvPr>
            <p:ph idx="1"/>
          </p:nvPr>
        </p:nvSpPr>
        <p:spPr>
          <a:xfrm>
            <a:off x="94268" y="1319753"/>
            <a:ext cx="11173289" cy="4471447"/>
          </a:xfrm>
        </p:spPr>
        <p:txBody>
          <a:bodyPr>
            <a:normAutofit/>
          </a:bodyPr>
          <a:lstStyle/>
          <a:p>
            <a:r>
              <a:rPr lang="en-US" sz="3600" b="0" i="0" dirty="0">
                <a:effectLst/>
                <a:latin typeface="Roboto" panose="02000000000000000000" pitchFamily="2" charset="0"/>
              </a:rPr>
              <a:t>Finally, at this fifth stage of the consumer buying decision process, the consumer seeks to ensure that the choice he made was correct.</a:t>
            </a:r>
            <a:endParaRPr lang="en-US" sz="3600" dirty="0"/>
          </a:p>
        </p:txBody>
      </p:sp>
      <p:sp>
        <p:nvSpPr>
          <p:cNvPr id="5" name="Slide Number Placeholder 4">
            <a:extLst>
              <a:ext uri="{FF2B5EF4-FFF2-40B4-BE49-F238E27FC236}">
                <a16:creationId xmlns:a16="http://schemas.microsoft.com/office/drawing/2014/main" id="{0FD785B5-C56E-4521-B879-E4F93D306182}"/>
              </a:ext>
            </a:extLst>
          </p:cNvPr>
          <p:cNvSpPr>
            <a:spLocks noGrp="1"/>
          </p:cNvSpPr>
          <p:nvPr>
            <p:ph type="sldNum" sz="quarter" idx="12"/>
          </p:nvPr>
        </p:nvSpPr>
        <p:spPr/>
        <p:txBody>
          <a:bodyPr/>
          <a:lstStyle/>
          <a:p>
            <a:fld id="{3174A012-043A-4D8C-A6E0-BB9EDB57D2C7}" type="slidenum">
              <a:rPr lang="en-US" sz="4800" smtClean="0"/>
              <a:t>6</a:t>
            </a:fld>
            <a:endParaRPr lang="en-US" sz="4800" dirty="0"/>
          </a:p>
        </p:txBody>
      </p:sp>
    </p:spTree>
    <p:extLst>
      <p:ext uri="{BB962C8B-B14F-4D97-AF65-F5344CB8AC3E}">
        <p14:creationId xmlns:p14="http://schemas.microsoft.com/office/powerpoint/2010/main" val="2296821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AAA07-4390-44CC-8DC7-3CBC0C329792}"/>
              </a:ext>
            </a:extLst>
          </p:cNvPr>
          <p:cNvSpPr>
            <a:spLocks noGrp="1"/>
          </p:cNvSpPr>
          <p:nvPr>
            <p:ph type="title"/>
          </p:nvPr>
        </p:nvSpPr>
        <p:spPr>
          <a:xfrm>
            <a:off x="1" y="122548"/>
            <a:ext cx="11267556" cy="1813373"/>
          </a:xfrm>
        </p:spPr>
        <p:txBody>
          <a:bodyPr/>
          <a:lstStyle/>
          <a:p>
            <a:pPr algn="l"/>
            <a:r>
              <a:rPr lang="en-US" b="0" dirty="0">
                <a:effectLst/>
                <a:latin typeface="Raleway" panose="020B0604020202020204" pitchFamily="2" charset="0"/>
              </a:rPr>
              <a:t>Types of Buying Decision Behavior</a:t>
            </a:r>
            <a:r>
              <a:rPr lang="ar-LY" b="0" dirty="0">
                <a:effectLst/>
                <a:latin typeface="Raleway" panose="020B0604020202020204" pitchFamily="2" charset="0"/>
              </a:rPr>
              <a:t>:</a:t>
            </a:r>
            <a:r>
              <a:rPr lang="en-US" b="0" dirty="0">
                <a:effectLst/>
                <a:latin typeface="Raleway" panose="020B0604020202020204" pitchFamily="2" charset="0"/>
              </a:rPr>
              <a:t/>
            </a:r>
            <a:br>
              <a:rPr lang="en-US" b="0" dirty="0">
                <a:effectLst/>
                <a:latin typeface="Raleway" panose="020B0604020202020204" pitchFamily="2" charset="0"/>
              </a:rPr>
            </a:br>
            <a:endParaRPr lang="en-US" dirty="0"/>
          </a:p>
        </p:txBody>
      </p:sp>
      <p:sp>
        <p:nvSpPr>
          <p:cNvPr id="3" name="Content Placeholder 2">
            <a:extLst>
              <a:ext uri="{FF2B5EF4-FFF2-40B4-BE49-F238E27FC236}">
                <a16:creationId xmlns:a16="http://schemas.microsoft.com/office/drawing/2014/main" id="{244C3561-D424-4F88-8CB5-6224884DC61F}"/>
              </a:ext>
            </a:extLst>
          </p:cNvPr>
          <p:cNvSpPr>
            <a:spLocks noGrp="1"/>
          </p:cNvSpPr>
          <p:nvPr>
            <p:ph idx="1"/>
          </p:nvPr>
        </p:nvSpPr>
        <p:spPr>
          <a:xfrm>
            <a:off x="0" y="1102936"/>
            <a:ext cx="11267557" cy="4609707"/>
          </a:xfrm>
        </p:spPr>
        <p:txBody>
          <a:bodyPr>
            <a:normAutofit fontScale="25000" lnSpcReduction="20000"/>
          </a:bodyPr>
          <a:lstStyle/>
          <a:p>
            <a:pPr marL="0" indent="0" fontAlgn="base">
              <a:buNone/>
            </a:pPr>
            <a:endParaRPr lang="en-US" b="0" dirty="0">
              <a:effectLst/>
              <a:latin typeface="Raleway" panose="020B0604020202020204" pitchFamily="2" charset="0"/>
            </a:endParaRPr>
          </a:p>
          <a:p>
            <a:pPr algn="l" fontAlgn="base"/>
            <a:r>
              <a:rPr lang="en-US" sz="11100" b="0" i="0" dirty="0">
                <a:effectLst/>
                <a:latin typeface="Roboto" panose="02000000000000000000" pitchFamily="2" charset="0"/>
              </a:rPr>
              <a:t>The consumer has to consider many things that what type of product he’s going to buy. It’s because there’s a difference between buying a car and buying a coffee or an ice-cream. It’s a common observation that if the product is costly and expensive, then it’s purchasing would take more time. Rather than a product that’s casual, cheap, and ordinary.</a:t>
            </a:r>
          </a:p>
          <a:p>
            <a:pPr algn="l" fontAlgn="base"/>
            <a:r>
              <a:rPr lang="en-US" sz="11100" b="0" i="0" dirty="0">
                <a:effectLst/>
                <a:latin typeface="Roboto" panose="02000000000000000000" pitchFamily="2" charset="0"/>
              </a:rPr>
              <a:t>Other factors explain the purchasing behavior of customers. Like the level of risk involved and the interest that the customer shows in the purchase tell the behavior of the consumer. If the product is riskier, then the customer has to show more interest in the purchase decision.</a:t>
            </a:r>
            <a:endParaRPr lang="en-US" sz="11100" b="1" i="0" dirty="0">
              <a:effectLst/>
              <a:latin typeface="inherit"/>
            </a:endParaRPr>
          </a:p>
          <a:p>
            <a:pPr marL="0" indent="0">
              <a:buNone/>
            </a:pPr>
            <a:r>
              <a:rPr lang="en-US" sz="11100" dirty="0">
                <a:effectLst/>
              </a:rPr>
              <a:t/>
            </a:r>
            <a:br>
              <a:rPr lang="en-US" sz="11100" dirty="0">
                <a:effectLst/>
              </a:rPr>
            </a:br>
            <a:endParaRPr lang="en-US" sz="11100" dirty="0"/>
          </a:p>
        </p:txBody>
      </p:sp>
      <p:sp>
        <p:nvSpPr>
          <p:cNvPr id="5" name="Slide Number Placeholder 4">
            <a:extLst>
              <a:ext uri="{FF2B5EF4-FFF2-40B4-BE49-F238E27FC236}">
                <a16:creationId xmlns:a16="http://schemas.microsoft.com/office/drawing/2014/main" id="{ADDFCE92-9E00-4C46-8C8C-96823ABF88C3}"/>
              </a:ext>
            </a:extLst>
          </p:cNvPr>
          <p:cNvSpPr>
            <a:spLocks noGrp="1"/>
          </p:cNvSpPr>
          <p:nvPr>
            <p:ph type="sldNum" sz="quarter" idx="12"/>
          </p:nvPr>
        </p:nvSpPr>
        <p:spPr/>
        <p:txBody>
          <a:bodyPr/>
          <a:lstStyle/>
          <a:p>
            <a:fld id="{3174A012-043A-4D8C-A6E0-BB9EDB57D2C7}" type="slidenum">
              <a:rPr lang="en-US" sz="4800" smtClean="0"/>
              <a:t>7</a:t>
            </a:fld>
            <a:endParaRPr lang="en-US" sz="4800" dirty="0"/>
          </a:p>
        </p:txBody>
      </p:sp>
    </p:spTree>
    <p:extLst>
      <p:ext uri="{BB962C8B-B14F-4D97-AF65-F5344CB8AC3E}">
        <p14:creationId xmlns:p14="http://schemas.microsoft.com/office/powerpoint/2010/main" val="3244996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3802C-7D42-4A7F-800C-5A9F8E4A2BAF}"/>
              </a:ext>
            </a:extLst>
          </p:cNvPr>
          <p:cNvSpPr>
            <a:spLocks noGrp="1"/>
          </p:cNvSpPr>
          <p:nvPr>
            <p:ph type="title"/>
          </p:nvPr>
        </p:nvSpPr>
        <p:spPr>
          <a:xfrm>
            <a:off x="1" y="263952"/>
            <a:ext cx="11267556" cy="1671970"/>
          </a:xfrm>
        </p:spPr>
        <p:txBody>
          <a:bodyPr/>
          <a:lstStyle/>
          <a:p>
            <a:pPr algn="l"/>
            <a:r>
              <a:rPr lang="en-US" b="1" i="0" u="sng" dirty="0">
                <a:effectLst/>
                <a:latin typeface="Roboto Slab"/>
              </a:rPr>
              <a:t>4 Types of Buying Decision Behavior</a:t>
            </a:r>
            <a:r>
              <a:rPr lang="en-US" b="1" i="0" u="sng" dirty="0">
                <a:solidFill>
                  <a:srgbClr val="252525"/>
                </a:solidFill>
                <a:effectLst/>
                <a:latin typeface="Roboto Slab"/>
              </a:rPr>
              <a:t/>
            </a:r>
            <a:br>
              <a:rPr lang="en-US" b="1" i="0" u="sng" dirty="0">
                <a:solidFill>
                  <a:srgbClr val="252525"/>
                </a:solidFill>
                <a:effectLst/>
                <a:latin typeface="Roboto Slab"/>
              </a:rPr>
            </a:br>
            <a:endParaRPr lang="en-US" dirty="0"/>
          </a:p>
        </p:txBody>
      </p:sp>
      <p:sp>
        <p:nvSpPr>
          <p:cNvPr id="3" name="Content Placeholder 2">
            <a:extLst>
              <a:ext uri="{FF2B5EF4-FFF2-40B4-BE49-F238E27FC236}">
                <a16:creationId xmlns:a16="http://schemas.microsoft.com/office/drawing/2014/main" id="{383EF03C-48FB-4A81-94CE-F28F575FE09A}"/>
              </a:ext>
            </a:extLst>
          </p:cNvPr>
          <p:cNvSpPr>
            <a:spLocks noGrp="1"/>
          </p:cNvSpPr>
          <p:nvPr>
            <p:ph idx="1"/>
          </p:nvPr>
        </p:nvSpPr>
        <p:spPr>
          <a:xfrm>
            <a:off x="113122" y="1376313"/>
            <a:ext cx="11154435" cy="4414887"/>
          </a:xfrm>
        </p:spPr>
        <p:txBody>
          <a:bodyPr>
            <a:normAutofit fontScale="92500" lnSpcReduction="20000"/>
          </a:bodyPr>
          <a:lstStyle/>
          <a:p>
            <a:pPr algn="l" fontAlgn="base"/>
            <a:r>
              <a:rPr lang="en-US" sz="3600" b="1" i="0" dirty="0">
                <a:effectLst/>
                <a:latin typeface="inherit"/>
              </a:rPr>
              <a:t>Complex Buying Behavior</a:t>
            </a:r>
            <a:r>
              <a:rPr lang="ar-LY" sz="3600" b="1" i="0" dirty="0">
                <a:effectLst/>
                <a:latin typeface="inherit"/>
              </a:rPr>
              <a:t>:</a:t>
            </a:r>
            <a:endParaRPr lang="en-US" sz="3600" b="1" i="0" dirty="0">
              <a:effectLst/>
              <a:latin typeface="Roboto Slab"/>
            </a:endParaRPr>
          </a:p>
          <a:p>
            <a:pPr algn="l" fontAlgn="base"/>
            <a:r>
              <a:rPr lang="en-US" sz="3600" b="0" i="0" dirty="0">
                <a:effectLst/>
                <a:latin typeface="Roboto" panose="02000000000000000000" pitchFamily="2" charset="0"/>
              </a:rPr>
              <a:t>Complex buying behavior occurs when a person buys an expensive and costly product. In our daily life, we don’t normally buy costly products frequently. </a:t>
            </a:r>
          </a:p>
          <a:p>
            <a:r>
              <a:rPr lang="en-US" sz="3600" b="1" i="0" dirty="0">
                <a:effectLst/>
                <a:latin typeface="inherit"/>
              </a:rPr>
              <a:t>Dissonance-Reducing Buying Behavior</a:t>
            </a:r>
            <a:r>
              <a:rPr lang="ar-LY" sz="3600" b="1" i="0" dirty="0">
                <a:effectLst/>
                <a:latin typeface="inherit"/>
              </a:rPr>
              <a:t>:</a:t>
            </a:r>
          </a:p>
          <a:p>
            <a:pPr marL="0" indent="0">
              <a:buNone/>
            </a:pPr>
            <a:r>
              <a:rPr lang="en-US" sz="3200" b="0" i="0" dirty="0">
                <a:effectLst/>
                <a:latin typeface="Roboto" panose="02000000000000000000" pitchFamily="2" charset="0"/>
              </a:rPr>
              <a:t>Dissonance-reducing buying behavior happens when the consumer shows a high level of involvement because the product is very pricy and expensive</a:t>
            </a:r>
            <a:endParaRPr lang="ar-LY" sz="3600" b="1" i="0" dirty="0">
              <a:effectLst/>
              <a:latin typeface="inherit"/>
            </a:endParaRPr>
          </a:p>
          <a:p>
            <a:pPr marL="0" indent="0">
              <a:buNone/>
            </a:pPr>
            <a:endParaRPr lang="en-US" sz="3600" b="1" i="0" dirty="0">
              <a:effectLst/>
              <a:latin typeface="Roboto Slab"/>
            </a:endParaRPr>
          </a:p>
          <a:p>
            <a:endParaRPr lang="en-US" dirty="0"/>
          </a:p>
        </p:txBody>
      </p:sp>
      <p:sp>
        <p:nvSpPr>
          <p:cNvPr id="6" name="Slide Number Placeholder 5">
            <a:extLst>
              <a:ext uri="{FF2B5EF4-FFF2-40B4-BE49-F238E27FC236}">
                <a16:creationId xmlns:a16="http://schemas.microsoft.com/office/drawing/2014/main" id="{347E77C5-0F32-4577-BD3F-C590D2485F9D}"/>
              </a:ext>
            </a:extLst>
          </p:cNvPr>
          <p:cNvSpPr>
            <a:spLocks noGrp="1"/>
          </p:cNvSpPr>
          <p:nvPr>
            <p:ph type="sldNum" sz="quarter" idx="12"/>
          </p:nvPr>
        </p:nvSpPr>
        <p:spPr/>
        <p:txBody>
          <a:bodyPr/>
          <a:lstStyle/>
          <a:p>
            <a:fld id="{3174A012-043A-4D8C-A6E0-BB9EDB57D2C7}" type="slidenum">
              <a:rPr lang="en-US" sz="4000" smtClean="0"/>
              <a:t>8</a:t>
            </a:fld>
            <a:endParaRPr lang="en-US" sz="4000" dirty="0"/>
          </a:p>
        </p:txBody>
      </p:sp>
    </p:spTree>
    <p:extLst>
      <p:ext uri="{BB962C8B-B14F-4D97-AF65-F5344CB8AC3E}">
        <p14:creationId xmlns:p14="http://schemas.microsoft.com/office/powerpoint/2010/main" val="1385489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AAAF0-FCE0-4451-B540-5D643B222E7F}"/>
              </a:ext>
            </a:extLst>
          </p:cNvPr>
          <p:cNvSpPr>
            <a:spLocks noGrp="1"/>
          </p:cNvSpPr>
          <p:nvPr>
            <p:ph type="title"/>
          </p:nvPr>
        </p:nvSpPr>
        <p:spPr>
          <a:xfrm>
            <a:off x="122549" y="113122"/>
            <a:ext cx="11145008" cy="1822799"/>
          </a:xfrm>
        </p:spPr>
        <p:txBody>
          <a:bodyPr/>
          <a:lstStyle/>
          <a:p>
            <a:pPr algn="l"/>
            <a:r>
              <a:rPr lang="en-US" sz="3600" b="1" i="0" dirty="0">
                <a:effectLst/>
                <a:latin typeface="inherit"/>
              </a:rPr>
              <a:t>Habitual Buying Behavior</a:t>
            </a:r>
            <a:r>
              <a:rPr lang="ar-LY" sz="3600" b="1" i="0" dirty="0">
                <a:effectLst/>
                <a:latin typeface="inherit"/>
              </a:rPr>
              <a:t>:</a:t>
            </a:r>
            <a:r>
              <a:rPr lang="en-US" sz="2000" b="1" i="0" dirty="0">
                <a:solidFill>
                  <a:srgbClr val="252525"/>
                </a:solidFill>
                <a:effectLst/>
                <a:latin typeface="Roboto Slab"/>
              </a:rPr>
              <a:t/>
            </a:r>
            <a:br>
              <a:rPr lang="en-US" sz="2000" b="1" i="0" dirty="0">
                <a:solidFill>
                  <a:srgbClr val="252525"/>
                </a:solidFill>
                <a:effectLst/>
                <a:latin typeface="Roboto Slab"/>
              </a:rPr>
            </a:br>
            <a:r>
              <a:rPr lang="en-US" sz="3600" dirty="0">
                <a:solidFill>
                  <a:schemeClr val="tx1"/>
                </a:solidFill>
                <a:latin typeface="Segoe UI Historic" panose="020B0502040204020203" pitchFamily="34" charset="0"/>
              </a:rPr>
              <a:t/>
            </a:r>
            <a:br>
              <a:rPr lang="en-US" sz="3600" dirty="0">
                <a:solidFill>
                  <a:schemeClr val="tx1"/>
                </a:solidFill>
                <a:latin typeface="Segoe UI Historic" panose="020B0502040204020203" pitchFamily="34" charset="0"/>
              </a:rPr>
            </a:br>
            <a:endParaRPr lang="en-US" dirty="0"/>
          </a:p>
        </p:txBody>
      </p:sp>
      <p:sp>
        <p:nvSpPr>
          <p:cNvPr id="3" name="Content Placeholder 2">
            <a:extLst>
              <a:ext uri="{FF2B5EF4-FFF2-40B4-BE49-F238E27FC236}">
                <a16:creationId xmlns:a16="http://schemas.microsoft.com/office/drawing/2014/main" id="{7BC328ED-D560-4215-9C3E-A77C74C5E7EB}"/>
              </a:ext>
            </a:extLst>
          </p:cNvPr>
          <p:cNvSpPr>
            <a:spLocks noGrp="1"/>
          </p:cNvSpPr>
          <p:nvPr>
            <p:ph idx="1"/>
          </p:nvPr>
        </p:nvSpPr>
        <p:spPr>
          <a:xfrm>
            <a:off x="122550" y="1093509"/>
            <a:ext cx="11594968" cy="4697691"/>
          </a:xfrm>
        </p:spPr>
        <p:txBody>
          <a:bodyPr>
            <a:normAutofit/>
          </a:bodyPr>
          <a:lstStyle/>
          <a:p>
            <a:r>
              <a:rPr lang="en-US" sz="3200" b="0" i="0" dirty="0">
                <a:effectLst/>
                <a:latin typeface="Roboto" panose="02000000000000000000" pitchFamily="2" charset="0"/>
              </a:rPr>
              <a:t>Habitual buying behavior when the customer shows less interest in the buying decision. He is more interested and focused on the brand’s differences.</a:t>
            </a:r>
            <a:endParaRPr lang="ar-LY" sz="3200" b="0" i="0" dirty="0">
              <a:effectLst/>
              <a:latin typeface="Roboto" panose="02000000000000000000" pitchFamily="2" charset="0"/>
            </a:endParaRPr>
          </a:p>
          <a:p>
            <a:r>
              <a:rPr lang="en-US" sz="3600" b="1" i="0" dirty="0">
                <a:effectLst/>
                <a:latin typeface="inherit"/>
              </a:rPr>
              <a:t>Variety-Seeking Buying Behavior</a:t>
            </a:r>
            <a:r>
              <a:rPr lang="ar-LY" sz="3600" b="1" i="0" dirty="0">
                <a:effectLst/>
                <a:latin typeface="inherit"/>
              </a:rPr>
              <a:t>:</a:t>
            </a:r>
          </a:p>
          <a:p>
            <a:pPr marL="0" indent="0">
              <a:buNone/>
            </a:pPr>
            <a:r>
              <a:rPr lang="en-US" sz="3200" b="0" i="0" dirty="0">
                <a:effectLst/>
                <a:latin typeface="Roboto" panose="02000000000000000000" pitchFamily="2" charset="0"/>
              </a:rPr>
              <a:t>The interest of consumers is very low in the variety-seeking buying behavior. Customers do not pay a lot of attention to the brand differences and they aren’t loyal to any of the brands</a:t>
            </a:r>
            <a:endParaRPr lang="en-US" sz="3600" b="1" i="0" dirty="0">
              <a:effectLst/>
              <a:latin typeface="Roboto Slab"/>
            </a:endParaRPr>
          </a:p>
          <a:p>
            <a:endParaRPr lang="en-US" sz="3200" dirty="0"/>
          </a:p>
        </p:txBody>
      </p:sp>
      <p:sp>
        <p:nvSpPr>
          <p:cNvPr id="5" name="Slide Number Placeholder 4">
            <a:extLst>
              <a:ext uri="{FF2B5EF4-FFF2-40B4-BE49-F238E27FC236}">
                <a16:creationId xmlns:a16="http://schemas.microsoft.com/office/drawing/2014/main" id="{28F3418A-C17E-46E2-BEEF-636F2B6255FE}"/>
              </a:ext>
            </a:extLst>
          </p:cNvPr>
          <p:cNvSpPr>
            <a:spLocks noGrp="1"/>
          </p:cNvSpPr>
          <p:nvPr>
            <p:ph type="sldNum" sz="quarter" idx="12"/>
          </p:nvPr>
        </p:nvSpPr>
        <p:spPr/>
        <p:txBody>
          <a:bodyPr/>
          <a:lstStyle/>
          <a:p>
            <a:fld id="{3174A012-043A-4D8C-A6E0-BB9EDB57D2C7}" type="slidenum">
              <a:rPr lang="en-US" sz="3600" smtClean="0"/>
              <a:t>9</a:t>
            </a:fld>
            <a:endParaRPr lang="en-US" sz="3600" dirty="0"/>
          </a:p>
        </p:txBody>
      </p:sp>
    </p:spTree>
    <p:extLst>
      <p:ext uri="{BB962C8B-B14F-4D97-AF65-F5344CB8AC3E}">
        <p14:creationId xmlns:p14="http://schemas.microsoft.com/office/powerpoint/2010/main" val="32438939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6D8C60"/>
      </a:dk2>
      <a:lt2>
        <a:srgbClr val="B1D7A1"/>
      </a:lt2>
      <a:accent1>
        <a:srgbClr val="81B992"/>
      </a:accent1>
      <a:accent2>
        <a:srgbClr val="9ABC65"/>
      </a:accent2>
      <a:accent3>
        <a:srgbClr val="BDB564"/>
      </a:accent3>
      <a:accent4>
        <a:srgbClr val="BD8964"/>
      </a:accent4>
      <a:accent5>
        <a:srgbClr val="BD6466"/>
      </a:accent5>
      <a:accent6>
        <a:srgbClr val="64A4BD"/>
      </a:accent6>
      <a:hlink>
        <a:srgbClr val="8CCC71"/>
      </a:hlink>
      <a:folHlink>
        <a:srgbClr val="A4C795"/>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4539428D-6454-4FE6-B992-2D59F0AC2F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Damask</Template>
  <TotalTime>160</TotalTime>
  <Words>405</Words>
  <Application>Microsoft Office PowerPoint</Application>
  <PresentationFormat>Widescreen</PresentationFormat>
  <Paragraphs>60</Paragraphs>
  <Slides>12</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12</vt:i4>
      </vt:variant>
    </vt:vector>
  </HeadingPairs>
  <TitlesOfParts>
    <vt:vector size="24" baseType="lpstr">
      <vt:lpstr>Arial</vt:lpstr>
      <vt:lpstr>Bookman Old Style</vt:lpstr>
      <vt:lpstr>Calibri</vt:lpstr>
      <vt:lpstr>Helvetica</vt:lpstr>
      <vt:lpstr>inherit</vt:lpstr>
      <vt:lpstr>Raleway</vt:lpstr>
      <vt:lpstr>Roboto</vt:lpstr>
      <vt:lpstr>Roboto Slab</vt:lpstr>
      <vt:lpstr>Rockwell</vt:lpstr>
      <vt:lpstr>Segoe UI Historic</vt:lpstr>
      <vt:lpstr>Times New Roman</vt:lpstr>
      <vt:lpstr>Damask</vt:lpstr>
      <vt:lpstr>Libyan International Medical University Faculty of business administration</vt:lpstr>
      <vt:lpstr>Contents:</vt:lpstr>
      <vt:lpstr>Introduction: the stages in the buyer decision process:  </vt:lpstr>
      <vt:lpstr>5 Stages of the consumer buying decision process: </vt:lpstr>
      <vt:lpstr>PowerPoint Presentation</vt:lpstr>
      <vt:lpstr>Post Purchase Behavior:   </vt:lpstr>
      <vt:lpstr>Types of Buying Decision Behavior: </vt:lpstr>
      <vt:lpstr>4 Types of Buying Decision Behavior </vt:lpstr>
      <vt:lpstr>Habitual Buying Behavior:  </vt:lpstr>
      <vt:lpstr>Conclusion </vt:lpstr>
      <vt:lpstr>References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dc:creator>zubeir laenghi</dc:creator>
  <cp:lastModifiedBy>Maher Fattouh</cp:lastModifiedBy>
  <cp:revision>8</cp:revision>
  <dcterms:created xsi:type="dcterms:W3CDTF">2022-04-10T20:18:27Z</dcterms:created>
  <dcterms:modified xsi:type="dcterms:W3CDTF">2022-05-21T07:54:26Z</dcterms:modified>
</cp:coreProperties>
</file>