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5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4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53A56-A83E-402E-89B1-F7792AC93D94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CB898-2B85-4DD1-A52B-04BF9F11486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1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AEE91-A846-4E85-B506-0657DC22A500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E76-3B8E-4FFC-ABCE-122466BB841D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05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29614-EE98-491E-92A3-507CAE45011A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B0196-4D7B-451B-A101-14084D2541AD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20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613F5-7CF1-4027-8A4F-1B58505EA58F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C9E87-2C4E-4801-8206-464F0CF52DE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38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3A77C-02CA-4B58-98B1-9B1A02F5F7C4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319C-00C3-4719-9D52-E74BE5ADBB6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626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39A7D-6191-4088-9E75-390B7123F6E7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66D5B-A299-49DE-A10F-6D82E90CAF9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18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DB495-A80B-4441-BB3F-027656F1A1B2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58089-DB40-42FD-A0C3-7597976B962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022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260C-546D-4346-9962-1C7A4D8B7502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52B6D-41BA-4833-A4CF-7273260624B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8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LY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0532-26DD-42FF-B37F-480E6D041353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9C1C2-C05D-4704-930E-F7F18547F9DB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6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EF910-AA86-47E6-AA81-AD9991D1E159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08:53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3A51F-49B0-4EC5-B9AF-54C5CE203D0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723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FF716-9F9F-488F-A60D-D84A2AAF5511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38702-A8F4-4634-A65A-C42DF6BF81E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812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58D53-C4F4-4AD4-B729-3289D27200A0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BA93C-6155-4757-A8C7-0EC7AC601F8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1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عنوان، واثنان من المحتوى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073C-300B-4AEE-AC8F-F6AE66F4679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27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9BDE1-619D-41BF-B596-F14F87348DE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240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6D242-3E67-49AD-A606-17C5F67F3DE1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C58B1-81F5-426B-AB36-E9AB564753F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1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2F536-D731-4C80-B066-68534324EB9B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1F255-262F-4065-821E-17945854857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758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D45CE-7382-4FC2-9170-8E698150ACAB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95761-937B-41D8-BB84-0E0944DC75D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0101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82893-CA00-4DC5-B7B3-D57B2D3F9A2F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F98F8-A02F-4E95-84E7-C462F82D093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06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8BA6-B6AC-4415-AB94-7C1AE0B37B53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5AFA-3170-4273-A7DE-0CB7D6FF86CB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2254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BD490-E428-40BC-B86D-D2A27B1496F0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6235E-02A8-457C-AE33-96DECA3E96E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053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9C649-286E-4C20-AE8B-B724E0C33F98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301EE-3D06-4B52-B13C-DD51DD98C02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32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6735E-2686-405D-9367-76B535F02E8E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0F608-58C6-4D01-80FA-32459D4F8C3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6502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LY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C8B71-E0BA-4145-ABBE-A24A3C48C2A9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B8E75-0611-4205-AF66-EF66EB85725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933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49AB6-A1B1-4843-B8D0-793C3D99651E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1AE7F-1491-4956-B4AF-FFF292675A3E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92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795E-AF39-4E5E-B86C-F33F02CA1524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03B59-A728-4F63-A1DA-5649C7E9F1E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6466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2763-D3CE-4615-BB17-E4925B1B7CEA}" type="datetime12">
              <a:rPr lang="ar-SA">
                <a:solidFill>
                  <a:srgbClr val="FFFFFF"/>
                </a:solidFill>
              </a:rPr>
              <a:pPr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1DBDD-590D-45F4-8A1D-C3A7F5CE88A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02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09/11/1441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fld id="{5C895021-2AC5-4BE1-B52E-596D540CE608}" type="datetime12">
              <a:rPr lang="ar-SA">
                <a:solidFill>
                  <a:srgbClr val="FFFFFF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C9C246-55DB-4DFF-AE5E-682C8A15CEBE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59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fld id="{4506782F-FBDC-4127-A79D-2BBA45C7043E}" type="datetime12">
              <a:rPr lang="ar-SA">
                <a:solidFill>
                  <a:srgbClr val="FFFFFF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29/06/2020 08:54 ص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A8772B-42B5-48FC-95EB-620B748F4C7C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506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://iheartautopsy.com/wp-content/uploads/2012/06/MJ.jpe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عنوان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3240360"/>
          </a:xfrm>
          <a:ln>
            <a:noFill/>
          </a:ln>
        </p:spPr>
        <p:txBody>
          <a:bodyPr/>
          <a:lstStyle/>
          <a:p>
            <a:pPr rtl="0" eaLnBrk="1" hangingPunct="1"/>
            <a:r>
              <a:rPr lang="en-US" i="1" dirty="0" smtClean="0">
                <a:solidFill>
                  <a:srgbClr val="FFFF00"/>
                </a:solidFill>
                <a:effectLst/>
              </a:rPr>
              <a:t> </a:t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Disorders  of  Pigmentation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 smtClean="0">
                <a:solidFill>
                  <a:srgbClr val="FFFF00"/>
                </a:solidFill>
                <a:effectLst/>
              </a:rPr>
              <a:t>Ali  M. Gargoom</a:t>
            </a:r>
            <a:br>
              <a:rPr lang="en-US" sz="2800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 smtClean="0">
                <a:solidFill>
                  <a:srgbClr val="FFFF00"/>
                </a:solidFill>
                <a:effectLst/>
              </a:rPr>
              <a:t>Professor  of  Dermatology</a:t>
            </a:r>
            <a:br>
              <a:rPr lang="en-US" sz="2800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>
                <a:solidFill>
                  <a:srgbClr val="FFFF00"/>
                </a:solidFill>
                <a:effectLst/>
              </a:rPr>
              <a:t>F</a:t>
            </a:r>
            <a:r>
              <a:rPr lang="en-US" sz="2800" i="1" dirty="0" smtClean="0">
                <a:solidFill>
                  <a:srgbClr val="FFFF00"/>
                </a:solidFill>
                <a:effectLst/>
              </a:rPr>
              <a:t>aculty of </a:t>
            </a:r>
            <a:r>
              <a:rPr lang="en-US" sz="2800" i="1" dirty="0" err="1" smtClean="0">
                <a:solidFill>
                  <a:srgbClr val="FFFF00"/>
                </a:solidFill>
                <a:effectLst/>
              </a:rPr>
              <a:t>Medicin</a:t>
            </a:r>
            <a:r>
              <a:rPr lang="en-US" sz="2800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800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 smtClean="0">
                <a:solidFill>
                  <a:srgbClr val="FFFF00"/>
                </a:solidFill>
                <a:effectLst/>
              </a:rPr>
              <a:t>Benghazi  University </a:t>
            </a:r>
            <a:br>
              <a:rPr lang="en-US" sz="2800" i="1" dirty="0" smtClean="0">
                <a:solidFill>
                  <a:srgbClr val="FFFF00"/>
                </a:solidFill>
                <a:effectLst/>
              </a:rPr>
            </a:br>
            <a:r>
              <a:rPr lang="en-US" sz="2800" i="1" dirty="0" smtClean="0">
                <a:solidFill>
                  <a:srgbClr val="FFFF00"/>
                </a:solidFill>
                <a:effectLst/>
              </a:rPr>
              <a:t>LIMU</a:t>
            </a: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i="1" dirty="0" smtClean="0">
                <a:solidFill>
                  <a:srgbClr val="FFFF00"/>
                </a:solidFill>
                <a:effectLst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/>
              </a:rPr>
            </a:br>
            <a:r>
              <a:rPr lang="en-US" i="1" dirty="0" smtClean="0">
                <a:solidFill>
                  <a:srgbClr val="FFFF00"/>
                </a:solidFill>
                <a:effectLst/>
              </a:rPr>
              <a:t> </a:t>
            </a:r>
            <a:endParaRPr lang="ar-LY" i="1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9F9A9-65D1-4890-9C59-30715FB0AA52}" type="slidenum">
              <a:rPr lang="ar-SA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79"/>
          <a:stretch/>
        </p:blipFill>
        <p:spPr bwMode="auto">
          <a:xfrm>
            <a:off x="611560" y="427653"/>
            <a:ext cx="1413183" cy="191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856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6" r="45040" b="9690"/>
          <a:stretch/>
        </p:blipFill>
        <p:spPr bwMode="auto">
          <a:xfrm>
            <a:off x="2339752" y="240177"/>
            <a:ext cx="2232248" cy="22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A2840-FD31-42CB-AA41-2255A40EDB24}" type="slidenum">
              <a:rPr lang="ar-SA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14371" name="Picture 2" descr="V Perorbi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90800"/>
            <a:ext cx="4419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4372" name="Object 2"/>
          <p:cNvGraphicFramePr>
            <a:graphicFrameLocks noChangeAspect="1"/>
          </p:cNvGraphicFramePr>
          <p:nvPr/>
        </p:nvGraphicFramePr>
        <p:xfrm>
          <a:off x="990600" y="0"/>
          <a:ext cx="33528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" r:id="rId4" imgW="4429519" imgH="7070975" progId="Photoshop.Image.7">
                  <p:embed/>
                </p:oleObj>
              </mc:Choice>
              <mc:Fallback>
                <p:oleObj name="Image" r:id="rId4" imgW="4429519" imgH="7070975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0"/>
                        <a:ext cx="33528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373" name="Text Box 4"/>
          <p:cNvSpPr txBox="1">
            <a:spLocks noChangeArrowheads="1"/>
          </p:cNvSpPr>
          <p:nvPr/>
        </p:nvSpPr>
        <p:spPr bwMode="auto">
          <a:xfrm>
            <a:off x="827088" y="4946650"/>
            <a:ext cx="32877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FFFF"/>
                </a:solidFill>
              </a:rPr>
              <a:t>Focal vitiligo</a:t>
            </a:r>
          </a:p>
        </p:txBody>
      </p:sp>
      <p:sp>
        <p:nvSpPr>
          <p:cNvPr id="314374" name="Oval 5"/>
          <p:cNvSpPr>
            <a:spLocks noChangeArrowheads="1"/>
          </p:cNvSpPr>
          <p:nvPr/>
        </p:nvSpPr>
        <p:spPr bwMode="auto">
          <a:xfrm rot="490688">
            <a:off x="4805363" y="4191000"/>
            <a:ext cx="1295400" cy="609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314375" name="Oval 6"/>
          <p:cNvSpPr>
            <a:spLocks noChangeArrowheads="1"/>
          </p:cNvSpPr>
          <p:nvPr/>
        </p:nvSpPr>
        <p:spPr bwMode="auto">
          <a:xfrm rot="394233">
            <a:off x="7620000" y="4410075"/>
            <a:ext cx="1143000" cy="609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94344-4ACD-4C1A-BCDC-88AD7CD10150}" type="slidenum">
              <a:rPr lang="ar-SA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315395" name="Object 2"/>
          <p:cNvGraphicFramePr>
            <a:graphicFrameLocks noChangeAspect="1"/>
          </p:cNvGraphicFramePr>
          <p:nvPr/>
        </p:nvGraphicFramePr>
        <p:xfrm>
          <a:off x="5159375" y="3581400"/>
          <a:ext cx="3984625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" r:id="rId3" imgW="3450755" imgH="2726096" progId="Photoshop.Image.7">
                  <p:embed/>
                </p:oleObj>
              </mc:Choice>
              <mc:Fallback>
                <p:oleObj name="Image" r:id="rId3" imgW="3450755" imgH="2726096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5" y="3581400"/>
                        <a:ext cx="3984625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5396" name="Picture 3" descr="IMG_02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3962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5397" name="Text Box 4"/>
          <p:cNvSpPr txBox="1">
            <a:spLocks noChangeArrowheads="1"/>
          </p:cNvSpPr>
          <p:nvPr/>
        </p:nvSpPr>
        <p:spPr bwMode="auto">
          <a:xfrm>
            <a:off x="193675" y="4872038"/>
            <a:ext cx="4530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FFFF"/>
                </a:solidFill>
              </a:rPr>
              <a:t>Segmental vitiligo</a:t>
            </a:r>
          </a:p>
        </p:txBody>
      </p:sp>
    </p:spTree>
    <p:extLst>
      <p:ext uri="{BB962C8B-B14F-4D97-AF65-F5344CB8AC3E}">
        <p14:creationId xmlns:p14="http://schemas.microsoft.com/office/powerpoint/2010/main" val="13656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8089-DB40-42FD-A0C3-7597976B9626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5976664" cy="448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059832" y="5604048"/>
            <a:ext cx="2602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</a:rPr>
              <a:t>Mucosal </a:t>
            </a:r>
            <a:r>
              <a:rPr lang="en-US" sz="2400" b="1" dirty="0" smtClean="0">
                <a:solidFill>
                  <a:srgbClr val="FFFFFF"/>
                </a:solidFill>
              </a:rPr>
              <a:t> Vitiligo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9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BAE40-69FD-4F30-9C15-E37D1CD78ADA}" type="slidenum">
              <a:rPr lang="ar-SA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16419" name="Picture 2" descr="IMG_02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3048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0" name="Picture 3" descr="IMG_02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43363"/>
            <a:ext cx="3052763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421" name="Picture 4" descr="IMG_02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6200"/>
            <a:ext cx="28194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422" name="Oval 5"/>
          <p:cNvSpPr>
            <a:spLocks noChangeArrowheads="1"/>
          </p:cNvSpPr>
          <p:nvPr/>
        </p:nvSpPr>
        <p:spPr bwMode="auto">
          <a:xfrm>
            <a:off x="6705600" y="1143000"/>
            <a:ext cx="685800" cy="304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316423" name="Oval 6"/>
          <p:cNvSpPr>
            <a:spLocks noChangeArrowheads="1"/>
          </p:cNvSpPr>
          <p:nvPr/>
        </p:nvSpPr>
        <p:spPr bwMode="auto">
          <a:xfrm>
            <a:off x="7772400" y="1143000"/>
            <a:ext cx="685800" cy="304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316424" name="Text Box 7"/>
          <p:cNvSpPr txBox="1">
            <a:spLocks noChangeArrowheads="1"/>
          </p:cNvSpPr>
          <p:nvPr/>
        </p:nvSpPr>
        <p:spPr bwMode="auto">
          <a:xfrm>
            <a:off x="838200" y="593725"/>
            <a:ext cx="441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FFFF"/>
                </a:solidFill>
              </a:rPr>
              <a:t>Acrofacial vitiligo</a:t>
            </a:r>
          </a:p>
        </p:txBody>
      </p:sp>
    </p:spTree>
    <p:extLst>
      <p:ext uri="{BB962C8B-B14F-4D97-AF65-F5344CB8AC3E}">
        <p14:creationId xmlns:p14="http://schemas.microsoft.com/office/powerpoint/2010/main" val="17178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17B69-3111-4668-96E4-53E579CECF85}" type="slidenum">
              <a:rPr lang="ar-SA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18467" name="Picture 4" descr="img00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2400"/>
            <a:ext cx="50292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468" name="Rectangle 5"/>
          <p:cNvSpPr>
            <a:spLocks noChangeArrowheads="1"/>
          </p:cNvSpPr>
          <p:nvPr/>
        </p:nvSpPr>
        <p:spPr bwMode="auto">
          <a:xfrm>
            <a:off x="214313" y="1371600"/>
            <a:ext cx="33670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FFFFFF"/>
                </a:solidFill>
              </a:rPr>
              <a:t>Vitiligo Universalis</a:t>
            </a:r>
          </a:p>
        </p:txBody>
      </p:sp>
    </p:spTree>
    <p:extLst>
      <p:ext uri="{BB962C8B-B14F-4D97-AF65-F5344CB8AC3E}">
        <p14:creationId xmlns:p14="http://schemas.microsoft.com/office/powerpoint/2010/main" val="376942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2C81F-2661-4227-B463-6C149353170D}" type="slidenum">
              <a:rPr lang="ar-SA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317443" name="Object 2"/>
          <p:cNvGraphicFramePr>
            <a:graphicFrameLocks noChangeAspect="1"/>
          </p:cNvGraphicFramePr>
          <p:nvPr/>
        </p:nvGraphicFramePr>
        <p:xfrm>
          <a:off x="228600" y="304800"/>
          <a:ext cx="4114800" cy="432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mage" r:id="rId3" imgW="3707518" imgH="4325438" progId="Photoshop.Image.7">
                  <p:embed/>
                </p:oleObj>
              </mc:Choice>
              <mc:Fallback>
                <p:oleObj name="Image" r:id="rId3" imgW="3707518" imgH="432543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04800"/>
                        <a:ext cx="4114800" cy="432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44" name="Text Box 3"/>
          <p:cNvSpPr txBox="1">
            <a:spLocks noChangeArrowheads="1"/>
          </p:cNvSpPr>
          <p:nvPr/>
        </p:nvSpPr>
        <p:spPr bwMode="auto">
          <a:xfrm>
            <a:off x="152400" y="5241925"/>
            <a:ext cx="396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FFFF"/>
                </a:solidFill>
              </a:rPr>
              <a:t>Vitiligo vulgaris</a:t>
            </a:r>
          </a:p>
        </p:txBody>
      </p:sp>
      <p:sp>
        <p:nvSpPr>
          <p:cNvPr id="317445" name="Oval 4"/>
          <p:cNvSpPr>
            <a:spLocks noChangeArrowheads="1"/>
          </p:cNvSpPr>
          <p:nvPr/>
        </p:nvSpPr>
        <p:spPr bwMode="auto">
          <a:xfrm>
            <a:off x="6096000" y="2895600"/>
            <a:ext cx="4572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317446" name="Oval 5"/>
          <p:cNvSpPr>
            <a:spLocks noChangeArrowheads="1"/>
          </p:cNvSpPr>
          <p:nvPr/>
        </p:nvSpPr>
        <p:spPr bwMode="auto">
          <a:xfrm>
            <a:off x="6858000" y="2895600"/>
            <a:ext cx="4572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pic>
        <p:nvPicPr>
          <p:cNvPr id="317447" name="Picture 6" descr="img00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33600"/>
            <a:ext cx="4648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6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75773-766B-458E-9C71-4F008CD0D2F4}" type="slidenum">
              <a:rPr lang="ar-SA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66244" name="Rectangle 4"/>
          <p:cNvSpPr>
            <a:spLocks noChangeArrowheads="1"/>
          </p:cNvSpPr>
          <p:nvPr/>
        </p:nvSpPr>
        <p:spPr bwMode="auto">
          <a:xfrm>
            <a:off x="1905000" y="381000"/>
            <a:ext cx="5334000" cy="1139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TREATMENT</a:t>
            </a:r>
          </a:p>
        </p:txBody>
      </p:sp>
      <p:sp>
        <p:nvSpPr>
          <p:cNvPr id="319492" name="Text Box 5"/>
          <p:cNvSpPr txBox="1">
            <a:spLocks noChangeArrowheads="1"/>
          </p:cNvSpPr>
          <p:nvPr/>
        </p:nvSpPr>
        <p:spPr bwMode="auto">
          <a:xfrm>
            <a:off x="533400" y="2946400"/>
            <a:ext cx="30480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0000"/>
                </a:solidFill>
              </a:rPr>
              <a:t> TOPICAL</a:t>
            </a:r>
          </a:p>
        </p:txBody>
      </p:sp>
      <p:sp>
        <p:nvSpPr>
          <p:cNvPr id="319493" name="Text Box 6"/>
          <p:cNvSpPr txBox="1">
            <a:spLocks noChangeArrowheads="1"/>
          </p:cNvSpPr>
          <p:nvPr/>
        </p:nvSpPr>
        <p:spPr bwMode="auto">
          <a:xfrm>
            <a:off x="5410200" y="2946400"/>
            <a:ext cx="33528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0000"/>
                </a:solidFill>
              </a:rPr>
              <a:t>SYSTEMIC</a:t>
            </a:r>
            <a:endParaRPr lang="en-US" sz="4000" b="1" smtClean="0">
              <a:solidFill>
                <a:srgbClr val="FFFF00"/>
              </a:solidFill>
            </a:endParaRP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1143000" y="4029075"/>
            <a:ext cx="24384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Topical steroid</a:t>
            </a:r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1143000" y="4791075"/>
            <a:ext cx="24384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Topical  PUVA</a:t>
            </a:r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1143000" y="5562600"/>
            <a:ext cx="24384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 Calcipotrioal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66250" name="Text Box 10"/>
          <p:cNvSpPr txBox="1">
            <a:spLocks noChangeArrowheads="1"/>
          </p:cNvSpPr>
          <p:nvPr/>
        </p:nvSpPr>
        <p:spPr bwMode="auto">
          <a:xfrm>
            <a:off x="5334000" y="4029075"/>
            <a:ext cx="28194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  Systemic PUVA</a:t>
            </a: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5410200" y="4791075"/>
            <a:ext cx="27432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Narrowband UVB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66252" name="Text Box 12"/>
          <p:cNvSpPr txBox="1">
            <a:spLocks noChangeArrowheads="1"/>
          </p:cNvSpPr>
          <p:nvPr/>
        </p:nvSpPr>
        <p:spPr bwMode="auto">
          <a:xfrm>
            <a:off x="5410200" y="5629275"/>
            <a:ext cx="273685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   Anti-oxidants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19500" name="Line 13"/>
          <p:cNvSpPr>
            <a:spLocks noChangeShapeType="1"/>
          </p:cNvSpPr>
          <p:nvPr/>
        </p:nvSpPr>
        <p:spPr bwMode="auto">
          <a:xfrm>
            <a:off x="4572000" y="1600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9501" name="Line 14"/>
          <p:cNvSpPr>
            <a:spLocks noChangeShapeType="1"/>
          </p:cNvSpPr>
          <p:nvPr/>
        </p:nvSpPr>
        <p:spPr bwMode="auto">
          <a:xfrm>
            <a:off x="1981200" y="2133600"/>
            <a:ext cx="518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9502" name="Line 15"/>
          <p:cNvSpPr>
            <a:spLocks noChangeShapeType="1"/>
          </p:cNvSpPr>
          <p:nvPr/>
        </p:nvSpPr>
        <p:spPr bwMode="auto">
          <a:xfrm>
            <a:off x="1981200" y="2133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9503" name="Line 16"/>
          <p:cNvSpPr>
            <a:spLocks noChangeShapeType="1"/>
          </p:cNvSpPr>
          <p:nvPr/>
        </p:nvSpPr>
        <p:spPr bwMode="auto">
          <a:xfrm>
            <a:off x="7162800" y="2133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57" name="Line 17"/>
          <p:cNvSpPr>
            <a:spLocks noChangeShapeType="1"/>
          </p:cNvSpPr>
          <p:nvPr/>
        </p:nvSpPr>
        <p:spPr bwMode="auto">
          <a:xfrm>
            <a:off x="762000" y="3657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58" name="Line 18"/>
          <p:cNvSpPr>
            <a:spLocks noChangeShapeType="1"/>
          </p:cNvSpPr>
          <p:nvPr/>
        </p:nvSpPr>
        <p:spPr bwMode="auto">
          <a:xfrm>
            <a:off x="7620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59" name="Line 19"/>
          <p:cNvSpPr>
            <a:spLocks noChangeShapeType="1"/>
          </p:cNvSpPr>
          <p:nvPr/>
        </p:nvSpPr>
        <p:spPr bwMode="auto">
          <a:xfrm>
            <a:off x="762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0" name="Line 20"/>
          <p:cNvSpPr>
            <a:spLocks noChangeShapeType="1"/>
          </p:cNvSpPr>
          <p:nvPr/>
        </p:nvSpPr>
        <p:spPr bwMode="auto">
          <a:xfrm>
            <a:off x="762000" y="5791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1" name="Line 21"/>
          <p:cNvSpPr>
            <a:spLocks noChangeShapeType="1"/>
          </p:cNvSpPr>
          <p:nvPr/>
        </p:nvSpPr>
        <p:spPr bwMode="auto">
          <a:xfrm>
            <a:off x="8534400" y="36576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2" name="Line 22"/>
          <p:cNvSpPr>
            <a:spLocks noChangeShapeType="1"/>
          </p:cNvSpPr>
          <p:nvPr/>
        </p:nvSpPr>
        <p:spPr bwMode="auto">
          <a:xfrm flipH="1">
            <a:off x="82296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3" name="Line 23"/>
          <p:cNvSpPr>
            <a:spLocks noChangeShapeType="1"/>
          </p:cNvSpPr>
          <p:nvPr/>
        </p:nvSpPr>
        <p:spPr bwMode="auto">
          <a:xfrm flipH="1">
            <a:off x="82296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4" name="Line 24"/>
          <p:cNvSpPr>
            <a:spLocks noChangeShapeType="1"/>
          </p:cNvSpPr>
          <p:nvPr/>
        </p:nvSpPr>
        <p:spPr bwMode="auto">
          <a:xfrm flipH="1">
            <a:off x="8229600" y="5867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66265" name="Text Box 25"/>
          <p:cNvSpPr txBox="1">
            <a:spLocks noChangeArrowheads="1"/>
          </p:cNvSpPr>
          <p:nvPr/>
        </p:nvSpPr>
        <p:spPr bwMode="auto">
          <a:xfrm>
            <a:off x="1143000" y="6315075"/>
            <a:ext cx="33528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Calcinurein inhibitors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66266" name="Line 26"/>
          <p:cNvSpPr>
            <a:spLocks noChangeShapeType="1"/>
          </p:cNvSpPr>
          <p:nvPr/>
        </p:nvSpPr>
        <p:spPr bwMode="auto">
          <a:xfrm>
            <a:off x="762000" y="6553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2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66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6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6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6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6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66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66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266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7" grpId="0" animBg="1"/>
      <p:bldP spid="266248" grpId="0" animBg="1"/>
      <p:bldP spid="266249" grpId="0" animBg="1"/>
      <p:bldP spid="266250" grpId="0" animBg="1"/>
      <p:bldP spid="266251" grpId="0" animBg="1"/>
      <p:bldP spid="266252" grpId="0" animBg="1"/>
      <p:bldP spid="266257" grpId="0" animBg="1"/>
      <p:bldP spid="266258" grpId="0" animBg="1"/>
      <p:bldP spid="266259" grpId="0" animBg="1"/>
      <p:bldP spid="266260" grpId="0" animBg="1"/>
      <p:bldP spid="266261" grpId="0" animBg="1"/>
      <p:bldP spid="266262" grpId="0" animBg="1"/>
      <p:bldP spid="266263" grpId="0" animBg="1"/>
      <p:bldP spid="266264" grpId="0" animBg="1"/>
      <p:bldP spid="266265" grpId="0" animBg="1"/>
      <p:bldP spid="26626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8089-DB40-42FD-A0C3-7597976B9626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530" y="2564904"/>
            <a:ext cx="2891380" cy="379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9268"/>
            <a:ext cx="4218723" cy="63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5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8089-DB40-42FD-A0C3-7597976B9626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20" b="23621"/>
          <a:stretch/>
        </p:blipFill>
        <p:spPr bwMode="auto">
          <a:xfrm>
            <a:off x="179512" y="2353540"/>
            <a:ext cx="2664296" cy="44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7" r="33507" b="26354"/>
          <a:stretch/>
        </p:blipFill>
        <p:spPr bwMode="auto">
          <a:xfrm>
            <a:off x="3363848" y="2405355"/>
            <a:ext cx="2662636" cy="439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6" b="26464"/>
          <a:stretch/>
        </p:blipFill>
        <p:spPr bwMode="auto">
          <a:xfrm>
            <a:off x="6444209" y="2387201"/>
            <a:ext cx="2699792" cy="444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-4219" y="20315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>
                <a:solidFill>
                  <a:srgbClr val="FFFF00"/>
                </a:solidFill>
              </a:rPr>
              <a:t>Depigmentation </a:t>
            </a:r>
          </a:p>
          <a:p>
            <a:pPr algn="just" rtl="0"/>
            <a:r>
              <a:rPr lang="en-US" dirty="0">
                <a:solidFill>
                  <a:srgbClr val="FFFFFF"/>
                </a:solidFill>
              </a:rPr>
              <a:t>Patients </a:t>
            </a:r>
            <a:r>
              <a:rPr lang="en-US" dirty="0" smtClean="0">
                <a:solidFill>
                  <a:srgbClr val="FFFFFF"/>
                </a:solidFill>
              </a:rPr>
              <a:t>with </a:t>
            </a:r>
            <a:r>
              <a:rPr lang="en-US" dirty="0">
                <a:solidFill>
                  <a:srgbClr val="FFFFFF"/>
                </a:solidFill>
              </a:rPr>
              <a:t>widespread disease with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few areas </a:t>
            </a:r>
            <a:r>
              <a:rPr lang="en-US" dirty="0" smtClean="0">
                <a:solidFill>
                  <a:srgbClr val="FFFFFF"/>
                </a:solidFill>
              </a:rPr>
              <a:t>of </a:t>
            </a:r>
            <a:r>
              <a:rPr lang="en-US" dirty="0">
                <a:solidFill>
                  <a:srgbClr val="FFFFFF"/>
                </a:solidFill>
              </a:rPr>
              <a:t>pigmented skin </a:t>
            </a:r>
            <a:r>
              <a:rPr lang="en-US" dirty="0" smtClean="0">
                <a:solidFill>
                  <a:srgbClr val="FFFFFF"/>
                </a:solidFill>
              </a:rPr>
              <a:t>can </a:t>
            </a:r>
            <a:r>
              <a:rPr lang="en-US" dirty="0">
                <a:solidFill>
                  <a:srgbClr val="FFFFFF"/>
                </a:solidFill>
              </a:rPr>
              <a:t>be treated with </a:t>
            </a:r>
            <a:r>
              <a:rPr lang="en-US" dirty="0" err="1">
                <a:solidFill>
                  <a:srgbClr val="FFFFFF"/>
                </a:solidFill>
              </a:rPr>
              <a:t>depigmenting</a:t>
            </a:r>
            <a:r>
              <a:rPr lang="en-US" dirty="0">
                <a:solidFill>
                  <a:srgbClr val="FFFFFF"/>
                </a:solidFill>
              </a:rPr>
              <a:t> agents. </a:t>
            </a:r>
            <a:endParaRPr lang="en-US" dirty="0" smtClean="0">
              <a:solidFill>
                <a:srgbClr val="FFFFFF"/>
              </a:solidFill>
            </a:endParaRPr>
          </a:p>
          <a:p>
            <a:pPr algn="just" rtl="0"/>
            <a:r>
              <a:rPr lang="en-US" dirty="0" smtClean="0">
                <a:solidFill>
                  <a:srgbClr val="FFFFFF"/>
                </a:solidFill>
              </a:rPr>
              <a:t>The </a:t>
            </a:r>
            <a:r>
              <a:rPr lang="en-US" dirty="0" err="1">
                <a:solidFill>
                  <a:srgbClr val="FFFFFF"/>
                </a:solidFill>
              </a:rPr>
              <a:t>depigmenting</a:t>
            </a:r>
            <a:r>
              <a:rPr lang="en-US" dirty="0">
                <a:solidFill>
                  <a:srgbClr val="FFFFFF"/>
                </a:solidFill>
              </a:rPr>
              <a:t> agent used is </a:t>
            </a:r>
            <a:r>
              <a:rPr lang="en-US" dirty="0">
                <a:solidFill>
                  <a:srgbClr val="FFFF00"/>
                </a:solidFill>
              </a:rPr>
              <a:t>20% </a:t>
            </a:r>
            <a:r>
              <a:rPr lang="en-US" dirty="0" err="1">
                <a:solidFill>
                  <a:srgbClr val="FFFF00"/>
                </a:solidFill>
              </a:rPr>
              <a:t>monobenzyl</a:t>
            </a:r>
            <a:r>
              <a:rPr lang="en-US" dirty="0">
                <a:solidFill>
                  <a:srgbClr val="FFFF00"/>
                </a:solidFill>
              </a:rPr>
              <a:t> ether of hydroquinone (MBEH)</a:t>
            </a:r>
            <a:r>
              <a:rPr lang="en-US" dirty="0">
                <a:solidFill>
                  <a:srgbClr val="FFFFFF"/>
                </a:solidFill>
              </a:rPr>
              <a:t>, applied  daily 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for  9 -12 months will result </a:t>
            </a:r>
            <a:r>
              <a:rPr lang="en-US" dirty="0" smtClean="0">
                <a:solidFill>
                  <a:srgbClr val="FFFFFF"/>
                </a:solidFill>
              </a:rPr>
              <a:t>in </a:t>
            </a:r>
            <a:r>
              <a:rPr lang="en-US" dirty="0">
                <a:solidFill>
                  <a:srgbClr val="FFFFFF"/>
                </a:solidFill>
              </a:rPr>
              <a:t>irreversible  depigmentation. </a:t>
            </a:r>
          </a:p>
        </p:txBody>
      </p:sp>
    </p:spTree>
    <p:extLst>
      <p:ext uri="{BB962C8B-B14F-4D97-AF65-F5344CB8AC3E}">
        <p14:creationId xmlns:p14="http://schemas.microsoft.com/office/powerpoint/2010/main" val="170180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6553200" y="5096271"/>
            <a:ext cx="2133600" cy="457200"/>
          </a:xfrm>
        </p:spPr>
        <p:txBody>
          <a:bodyPr/>
          <a:lstStyle/>
          <a:p>
            <a:pPr>
              <a:defRPr/>
            </a:pPr>
            <a:fld id="{05858089-DB40-42FD-A0C3-7597976B9626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" y="620687"/>
            <a:ext cx="2849723" cy="259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460" y="1642591"/>
            <a:ext cx="2726351" cy="311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http://iheartautopsy.com/wp-content/uploads/2012/06/MJ.jpe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765" y="1642591"/>
            <a:ext cx="3056731" cy="311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0" y="3501006"/>
            <a:ext cx="2867892" cy="252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21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66D5B-A299-49DE-A10F-6D82E90CAF9C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9" y="44624"/>
            <a:ext cx="9120331" cy="67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71367" y="6165304"/>
            <a:ext cx="7701033" cy="216024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effectLst/>
              </a:rPr>
              <a:t>Melanocyte</a:t>
            </a:r>
            <a:endParaRPr lang="ar-LY" b="1" dirty="0" smtClean="0">
              <a:solidFill>
                <a:schemeClr val="bg1"/>
              </a:solidFill>
              <a:effectLst/>
            </a:endParaRPr>
          </a:p>
        </p:txBody>
      </p:sp>
      <p:cxnSp>
        <p:nvCxnSpPr>
          <p:cNvPr id="6" name="رابط كسهم مستقيم 5"/>
          <p:cNvCxnSpPr/>
          <p:nvPr/>
        </p:nvCxnSpPr>
        <p:spPr bwMode="auto">
          <a:xfrm flipV="1">
            <a:off x="3779912" y="5373216"/>
            <a:ext cx="82733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5058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effectLst/>
              </a:rPr>
              <a:t>Melasma ( </a:t>
            </a:r>
            <a:r>
              <a:rPr lang="en-US" b="1" dirty="0" err="1" smtClean="0">
                <a:solidFill>
                  <a:srgbClr val="FFFF00"/>
                </a:solidFill>
                <a:effectLst/>
              </a:rPr>
              <a:t>chloasma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 )</a:t>
            </a:r>
            <a:endParaRPr lang="ar-SA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3124200"/>
          </a:xfrm>
        </p:spPr>
        <p:txBody>
          <a:bodyPr/>
          <a:lstStyle/>
          <a:p>
            <a:pPr algn="just" rtl="0">
              <a:buFont typeface="Wingdings" pitchFamily="2" charset="2"/>
              <a:buNone/>
              <a:defRPr/>
            </a:pPr>
            <a:r>
              <a:rPr lang="en-US" dirty="0" smtClean="0"/>
              <a:t>   Melasma (mask of pregnancy)  is a common acquired light or dark-brown hyperpigmentation involving the exposed area, most often the face. </a:t>
            </a:r>
          </a:p>
          <a:p>
            <a:pPr algn="just" rtl="0">
              <a:buFont typeface="Wingdings" pitchFamily="2" charset="2"/>
              <a:buNone/>
              <a:defRPr/>
            </a:pPr>
            <a:r>
              <a:rPr lang="en-US" dirty="0" smtClean="0"/>
              <a:t>   It is more common in women but it does occur in men. </a:t>
            </a:r>
          </a:p>
          <a:p>
            <a:pPr algn="just" rtl="0">
              <a:buFont typeface="Wingdings" pitchFamily="2" charset="2"/>
              <a:buNone/>
              <a:defRPr/>
            </a:pPr>
            <a:r>
              <a:rPr lang="en-US" b="1" dirty="0" smtClean="0"/>
              <a:t> </a:t>
            </a:r>
            <a:endParaRPr lang="en-US" dirty="0" smtClean="0"/>
          </a:p>
          <a:p>
            <a:pPr algn="just">
              <a:defRPr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02B5D-D247-4D8E-B0EA-686A6DE4E401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0DE76-3B8E-4FFC-ABCE-122466BB841D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07504" y="1988840"/>
            <a:ext cx="89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srgbClr val="FFFFFF"/>
                </a:solidFill>
              </a:rPr>
              <a:t>Genetic </a:t>
            </a:r>
            <a:r>
              <a:rPr lang="en-US" sz="2400" dirty="0">
                <a:solidFill>
                  <a:srgbClr val="FFFFFF"/>
                </a:solidFill>
              </a:rPr>
              <a:t>factors and UV radiation are the most important causes.  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Other causes include: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1. Pregnancy.  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2. Oral contraceptives.  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3. Estrogen-progesterone therapies.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4. Thyroid dysfunction.</a:t>
            </a:r>
          </a:p>
          <a:p>
            <a:pPr algn="l" rtl="0"/>
            <a:r>
              <a:rPr lang="en-US" sz="2400" dirty="0">
                <a:solidFill>
                  <a:srgbClr val="FFFFFF"/>
                </a:solidFill>
              </a:rPr>
              <a:t>5.  Idiopathic.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27584" y="995605"/>
            <a:ext cx="2287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b="1" dirty="0">
                <a:solidFill>
                  <a:srgbClr val="FFFF00"/>
                </a:solidFill>
              </a:rPr>
              <a:t>Etiology: </a:t>
            </a:r>
          </a:p>
        </p:txBody>
      </p:sp>
    </p:spTree>
    <p:extLst>
      <p:ext uri="{BB962C8B-B14F-4D97-AF65-F5344CB8AC3E}">
        <p14:creationId xmlns:p14="http://schemas.microsoft.com/office/powerpoint/2010/main" val="71558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0DE76-3B8E-4FFC-ABCE-122466BB841D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7666" y="3501008"/>
            <a:ext cx="882047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P</a:t>
            </a:r>
            <a:r>
              <a:rPr lang="en-US" sz="2000" dirty="0" smtClean="0">
                <a:solidFill>
                  <a:srgbClr val="FFFFFF"/>
                </a:solidFill>
              </a:rPr>
              <a:t>resent </a:t>
            </a:r>
            <a:r>
              <a:rPr lang="en-US" sz="2000" dirty="0">
                <a:solidFill>
                  <a:srgbClr val="FFFFFF"/>
                </a:solidFill>
              </a:rPr>
              <a:t>as a  ill-defined hyperpigmented macules and patches.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Affect the </a:t>
            </a:r>
            <a:r>
              <a:rPr lang="en-US" sz="2000" dirty="0">
                <a:solidFill>
                  <a:srgbClr val="FFFFFF"/>
                </a:solidFill>
              </a:rPr>
              <a:t>forehead, malar eminences, upper lip, and </a:t>
            </a:r>
            <a:r>
              <a:rPr lang="en-US" sz="2000" dirty="0" smtClean="0">
                <a:solidFill>
                  <a:srgbClr val="FFFFFF"/>
                </a:solidFill>
              </a:rPr>
              <a:t>chin.</a:t>
            </a: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Usually  </a:t>
            </a:r>
            <a:r>
              <a:rPr lang="en-US" sz="2000" dirty="0">
                <a:solidFill>
                  <a:srgbClr val="FFFFFF"/>
                </a:solidFill>
              </a:rPr>
              <a:t>occurs  during the </a:t>
            </a:r>
            <a:r>
              <a:rPr lang="en-US" sz="2000" dirty="0" smtClean="0">
                <a:solidFill>
                  <a:srgbClr val="FFFFFF"/>
                </a:solidFill>
              </a:rPr>
              <a:t>2</a:t>
            </a:r>
            <a:r>
              <a:rPr lang="en-US" sz="2000" baseline="30000" dirty="0" smtClean="0">
                <a:solidFill>
                  <a:srgbClr val="FFFFFF"/>
                </a:solidFill>
              </a:rPr>
              <a:t>nd</a:t>
            </a:r>
            <a:r>
              <a:rPr lang="en-US" sz="2000" dirty="0" smtClean="0">
                <a:solidFill>
                  <a:srgbClr val="FFFFFF"/>
                </a:solidFill>
              </a:rPr>
              <a:t>  or 3</a:t>
            </a:r>
            <a:r>
              <a:rPr lang="en-US" sz="2000" baseline="30000" dirty="0" smtClean="0">
                <a:solidFill>
                  <a:srgbClr val="FFFFFF"/>
                </a:solidFill>
              </a:rPr>
              <a:t>rd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trimester </a:t>
            </a:r>
            <a:r>
              <a:rPr lang="en-US" sz="2000" dirty="0">
                <a:solidFill>
                  <a:srgbClr val="FFFFFF"/>
                </a:solidFill>
              </a:rPr>
              <a:t>of  </a:t>
            </a:r>
            <a:r>
              <a:rPr lang="en-US" sz="2000" dirty="0" smtClean="0">
                <a:solidFill>
                  <a:srgbClr val="FFFFFF"/>
                </a:solidFill>
              </a:rPr>
              <a:t>pregnancy.   </a:t>
            </a:r>
            <a:endParaRPr lang="en-US" sz="2000" dirty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Usually  fades gradually after </a:t>
            </a:r>
            <a:r>
              <a:rPr lang="en-US" sz="2000" dirty="0">
                <a:solidFill>
                  <a:srgbClr val="FFFFFF"/>
                </a:solidFill>
              </a:rPr>
              <a:t>delivery. 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Melasma </a:t>
            </a:r>
            <a:r>
              <a:rPr lang="en-US" sz="2000" dirty="0">
                <a:solidFill>
                  <a:srgbClr val="FFFFFF"/>
                </a:solidFill>
              </a:rPr>
              <a:t>may  occurs in some women taking oral contraceptives pills.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Melasma </a:t>
            </a:r>
            <a:r>
              <a:rPr lang="en-US" sz="2000" dirty="0">
                <a:solidFill>
                  <a:srgbClr val="FFFFFF"/>
                </a:solidFill>
              </a:rPr>
              <a:t>may not resolve after delivery or cessation  of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pills.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Melasma </a:t>
            </a:r>
            <a:r>
              <a:rPr lang="en-US" sz="2000" dirty="0">
                <a:solidFill>
                  <a:srgbClr val="FFFFFF"/>
                </a:solidFill>
              </a:rPr>
              <a:t>rarely may affects  males.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79512" y="260648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>
                <a:solidFill>
                  <a:srgbClr val="FFFF00"/>
                </a:solidFill>
              </a:rPr>
              <a:t>Clinical Features of </a:t>
            </a:r>
            <a:r>
              <a:rPr lang="en-US" sz="3200" b="1" dirty="0" smtClean="0">
                <a:solidFill>
                  <a:srgbClr val="FFFF00"/>
                </a:solidFill>
              </a:rPr>
              <a:t>Melasma 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085" y="1052736"/>
            <a:ext cx="3260900" cy="244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96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/>
              </a:rPr>
              <a:t>Clinical types  of  Melasma</a:t>
            </a:r>
            <a:endParaRPr lang="ar-SA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71800"/>
            <a:ext cx="8534400" cy="1981200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  <a:defRPr/>
            </a:pPr>
            <a:r>
              <a:rPr lang="en-US" dirty="0" err="1" smtClean="0"/>
              <a:t>Centrofacial</a:t>
            </a:r>
            <a:r>
              <a:rPr lang="en-US" dirty="0" smtClean="0"/>
              <a:t>  Melasma (the most common)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dirty="0" smtClean="0"/>
              <a:t>Malar  Melasma.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dirty="0" smtClean="0"/>
              <a:t>Mandibular Melasma.</a:t>
            </a:r>
            <a:r>
              <a:rPr lang="en-US" b="1" dirty="0" smtClean="0"/>
              <a:t> 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  <a:defRPr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8FC52-4F54-4DA1-B9BB-3CED68E994C7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3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CD312-1AEA-4522-9432-B93F554354D1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90"/>
            <a:ext cx="4346659" cy="325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6085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78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>Histological  types  of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melasma</a:t>
            </a:r>
            <a:endParaRPr lang="ar-SA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2618184"/>
            <a:ext cx="8229600" cy="42672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1.The epidermal type:</a:t>
            </a:r>
          </a:p>
          <a:p>
            <a:pPr algn="l" rtl="0">
              <a:defRPr/>
            </a:pPr>
            <a:r>
              <a:rPr lang="en-US" sz="2400" dirty="0" smtClean="0"/>
              <a:t>Melanin increased in the epidermis. </a:t>
            </a:r>
          </a:p>
          <a:p>
            <a:pPr algn="l" rtl="0">
              <a:defRPr/>
            </a:pPr>
            <a:r>
              <a:rPr lang="en-US" sz="2400" dirty="0" smtClean="0"/>
              <a:t>The pigmentation is intensified under  Wood's light </a:t>
            </a:r>
          </a:p>
          <a:p>
            <a:pPr marL="514350" indent="-514350"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2.The dermal type:</a:t>
            </a:r>
          </a:p>
          <a:p>
            <a:pPr algn="l" rtl="0">
              <a:defRPr/>
            </a:pPr>
            <a:r>
              <a:rPr lang="en-US" sz="2400" dirty="0" smtClean="0"/>
              <a:t>Melanin increased in the superficial and deep dermis.</a:t>
            </a:r>
          </a:p>
          <a:p>
            <a:pPr algn="l" rtl="0">
              <a:defRPr/>
            </a:pPr>
            <a:r>
              <a:rPr lang="en-US" sz="2400" dirty="0" smtClean="0"/>
              <a:t>No pigment  enhancement with the Wood's light.</a:t>
            </a: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3.The  mixed-type.</a:t>
            </a:r>
          </a:p>
          <a:p>
            <a:pPr algn="l" rtl="0">
              <a:defRPr/>
            </a:pPr>
            <a:r>
              <a:rPr lang="en-US" sz="2400" dirty="0" smtClean="0"/>
              <a:t>Melanin increased in the  epidermis  and dermis.</a:t>
            </a:r>
          </a:p>
          <a:p>
            <a:pPr algn="l" rtl="0">
              <a:defRPr/>
            </a:pPr>
            <a:r>
              <a:rPr lang="en-US" sz="2400" dirty="0" smtClean="0"/>
              <a:t>Shows  slight enhancement with the Wood's light.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95C4F-AA8C-4EDC-8B39-3EC71690A91D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52736"/>
            <a:ext cx="347920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1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عنوان 1"/>
          <p:cNvSpPr>
            <a:spLocks noGrp="1"/>
          </p:cNvSpPr>
          <p:nvPr>
            <p:ph type="title"/>
          </p:nvPr>
        </p:nvSpPr>
        <p:spPr>
          <a:xfrm>
            <a:off x="381000" y="1222375"/>
            <a:ext cx="8229600" cy="1139825"/>
          </a:xfrm>
        </p:spPr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  <a:effectLst/>
              </a:rPr>
              <a:t>Treatment of Melasma</a:t>
            </a:r>
            <a:endParaRPr lang="ar-SA" sz="54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819400"/>
            <a:ext cx="8686800" cy="2133600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/>
              <a:defRPr/>
            </a:pPr>
            <a:r>
              <a:rPr lang="en-US" sz="2400" dirty="0" smtClean="0"/>
              <a:t>Avoid sun exposure and use broad spectrum sunscreens.</a:t>
            </a:r>
          </a:p>
          <a:p>
            <a:pPr marL="457200" indent="-457200" algn="l" rtl="0">
              <a:buFont typeface="+mj-lt"/>
              <a:buAutoNum type="arabicPeriod"/>
              <a:defRPr/>
            </a:pPr>
            <a:r>
              <a:rPr lang="en-US" sz="2400" dirty="0" smtClean="0"/>
              <a:t>Topical bleaching agents </a:t>
            </a:r>
            <a:r>
              <a:rPr lang="en-US" sz="2400" dirty="0" err="1" smtClean="0"/>
              <a:t>e.g</a:t>
            </a:r>
            <a:r>
              <a:rPr lang="en-US" sz="2400" dirty="0" smtClean="0"/>
              <a:t> hydroquinone or </a:t>
            </a:r>
            <a:r>
              <a:rPr lang="en-US" sz="2400" dirty="0" err="1" smtClean="0"/>
              <a:t>azaleic</a:t>
            </a:r>
            <a:r>
              <a:rPr lang="en-US" sz="2400" dirty="0" smtClean="0"/>
              <a:t> acid.</a:t>
            </a:r>
          </a:p>
          <a:p>
            <a:pPr marL="457200" indent="-457200" algn="l" rtl="0">
              <a:buFont typeface="+mj-lt"/>
              <a:buAutoNum type="arabicPeriod"/>
              <a:defRPr/>
            </a:pPr>
            <a:r>
              <a:rPr lang="en-US" sz="2400" dirty="0" smtClean="0"/>
              <a:t>Chemical peeling using TCA  for resistance  </a:t>
            </a:r>
            <a:r>
              <a:rPr lang="en-US" sz="2400" dirty="0" err="1" smtClean="0"/>
              <a:t>melasma</a:t>
            </a:r>
            <a:r>
              <a:rPr lang="en-US" sz="2400" dirty="0" smtClean="0"/>
              <a:t>.</a:t>
            </a:r>
          </a:p>
          <a:p>
            <a:pPr marL="457200" indent="-457200" algn="l" rtl="0">
              <a:buFont typeface="+mj-lt"/>
              <a:buAutoNum type="arabicPeriod"/>
              <a:defRPr/>
            </a:pPr>
            <a:r>
              <a:rPr lang="en-US" sz="2400" dirty="0" smtClean="0"/>
              <a:t>Laser   is a subject of debate between laser specialists.</a:t>
            </a:r>
          </a:p>
          <a:p>
            <a:pPr algn="l" rtl="0">
              <a:buFont typeface="Wingdings" pitchFamily="2" charset="2"/>
              <a:buNone/>
              <a:defRPr/>
            </a:pPr>
            <a:endParaRPr lang="en-US" sz="2400" dirty="0" smtClean="0"/>
          </a:p>
          <a:p>
            <a:pPr algn="l">
              <a:defRPr/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EB4BE-7CFA-4BB6-9B80-D6078E9BE2A8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0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54E57-2F4C-40E6-9A56-39460B3F62C1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68900"/>
              </p:ext>
            </p:extLst>
          </p:nvPr>
        </p:nvGraphicFramePr>
        <p:xfrm>
          <a:off x="611560" y="4077072"/>
          <a:ext cx="8153400" cy="2438400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5148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-FR" sz="2000" b="1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Freckles</a:t>
                      </a:r>
                      <a:r>
                        <a:rPr lang="fr-FR" sz="2000" b="1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( </a:t>
                      </a:r>
                      <a:r>
                        <a:rPr lang="fr-FR" sz="2000" b="1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ephelides</a:t>
                      </a:r>
                      <a:r>
                        <a:rPr lang="fr-FR" sz="2000" b="1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).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Lentigines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n-US" sz="2000" b="1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Lentigo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Red or light brown </a:t>
                      </a:r>
                      <a:r>
                        <a:rPr lang="en-US" sz="2000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macules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Brown or black </a:t>
                      </a:r>
                      <a:r>
                        <a:rPr lang="en-US" sz="2000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macules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Occur on sun exposed skin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Sun exposed and sun protected skin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Darken with sun exposure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Does not affected with sun exposure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Fade in winter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Dose not fade in winter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Common in fair skin individuals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Occur in all complexions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H/P: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Normal No</a:t>
                      </a: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 of melanocytes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H/P:  Increased No. of melanocytes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259166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Improve with sunscreen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Does not improve  with sunscreen </a:t>
                      </a:r>
                      <a:endParaRPr lang="en-US" sz="2000" baseline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384042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253" y="404664"/>
            <a:ext cx="384042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8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D7CF-C41D-4301-87DC-0E8DCCBEF40E}" type="slidenum">
              <a:rPr lang="ar-SA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94915" name="Picture 4" descr="IMG_03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916" name="مربع نص 1"/>
          <p:cNvSpPr txBox="1">
            <a:spLocks noChangeArrowheads="1"/>
          </p:cNvSpPr>
          <p:nvPr/>
        </p:nvSpPr>
        <p:spPr bwMode="auto">
          <a:xfrm>
            <a:off x="5257800" y="6324600"/>
            <a:ext cx="388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0000"/>
                </a:solidFill>
              </a:rPr>
              <a:t>Thank you and good luck</a:t>
            </a:r>
          </a:p>
        </p:txBody>
      </p:sp>
    </p:spTree>
    <p:extLst>
      <p:ext uri="{BB962C8B-B14F-4D97-AF65-F5344CB8AC3E}">
        <p14:creationId xmlns:p14="http://schemas.microsoft.com/office/powerpoint/2010/main" val="40495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Text Box 9"/>
          <p:cNvSpPr txBox="1">
            <a:spLocks noChangeArrowheads="1"/>
          </p:cNvSpPr>
          <p:nvPr/>
        </p:nvSpPr>
        <p:spPr bwMode="auto">
          <a:xfrm>
            <a:off x="838200" y="1066800"/>
            <a:ext cx="7543800" cy="1143000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 b="1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smtClean="0">
                <a:solidFill>
                  <a:srgbClr val="FFFF00"/>
                </a:solidFill>
                <a:cs typeface="Times New Roman" pitchFamily="18" charset="0"/>
              </a:rPr>
              <a:t>Classification  of  Disorders  of  Pigmentation</a:t>
            </a:r>
          </a:p>
        </p:txBody>
      </p:sp>
      <p:sp>
        <p:nvSpPr>
          <p:cNvPr id="310275" name="Text Box 2"/>
          <p:cNvSpPr txBox="1">
            <a:spLocks noChangeArrowheads="1"/>
          </p:cNvSpPr>
          <p:nvPr/>
        </p:nvSpPr>
        <p:spPr bwMode="auto">
          <a:xfrm>
            <a:off x="609600" y="3276600"/>
            <a:ext cx="3657600" cy="342900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b="1" smtClean="0">
                <a:solidFill>
                  <a:srgbClr val="FFFF00"/>
                </a:solidFill>
                <a:cs typeface="Times New Roman" pitchFamily="18" charset="0"/>
              </a:rPr>
              <a:t>Disorders of  Hypopigmentation  </a:t>
            </a:r>
            <a:endParaRPr lang="ar-SA" smtClean="0">
              <a:solidFill>
                <a:srgbClr val="FFFF00"/>
              </a:solidFill>
            </a:endParaRPr>
          </a:p>
        </p:txBody>
      </p:sp>
      <p:sp>
        <p:nvSpPr>
          <p:cNvPr id="310276" name="Text Box 8"/>
          <p:cNvSpPr txBox="1">
            <a:spLocks noChangeArrowheads="1"/>
          </p:cNvSpPr>
          <p:nvPr/>
        </p:nvSpPr>
        <p:spPr bwMode="auto">
          <a:xfrm>
            <a:off x="5181600" y="3238500"/>
            <a:ext cx="3886200" cy="342900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b="1" smtClean="0">
                <a:solidFill>
                  <a:srgbClr val="FFFF00"/>
                </a:solidFill>
                <a:cs typeface="Times New Roman" pitchFamily="18" charset="0"/>
              </a:rPr>
              <a:t>Disorders  of  Hyperpigmentation </a:t>
            </a:r>
            <a:endParaRPr lang="ar-SA" smtClean="0">
              <a:solidFill>
                <a:srgbClr val="FFFF00"/>
              </a:solidFill>
            </a:endParaRPr>
          </a:p>
        </p:txBody>
      </p:sp>
      <p:sp>
        <p:nvSpPr>
          <p:cNvPr id="310277" name="Text Box 11"/>
          <p:cNvSpPr txBox="1">
            <a:spLocks noChangeArrowheads="1"/>
          </p:cNvSpPr>
          <p:nvPr/>
        </p:nvSpPr>
        <p:spPr bwMode="auto">
          <a:xfrm>
            <a:off x="1295400" y="4495800"/>
            <a:ext cx="2286000" cy="923925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b="1" smtClean="0">
                <a:solidFill>
                  <a:srgbClr val="FFFFFF"/>
                </a:solidFill>
                <a:cs typeface="Times New Roman" pitchFamily="18" charset="0"/>
              </a:rPr>
              <a:t>Vitiligo</a:t>
            </a:r>
            <a:endParaRPr lang="en-US" smtClean="0">
              <a:solidFill>
                <a:srgbClr val="FFFF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cs typeface="Times New Roman" pitchFamily="18" charset="0"/>
              </a:rPr>
              <a:t>Pityriasis alba</a:t>
            </a:r>
            <a:endParaRPr lang="en-US" smtClean="0">
              <a:solidFill>
                <a:srgbClr val="FFFF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cs typeface="Times New Roman" pitchFamily="18" charset="0"/>
              </a:rPr>
              <a:t>Albinism</a:t>
            </a: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78" name="Text Box 10"/>
          <p:cNvSpPr txBox="1">
            <a:spLocks noChangeArrowheads="1"/>
          </p:cNvSpPr>
          <p:nvPr/>
        </p:nvSpPr>
        <p:spPr bwMode="auto">
          <a:xfrm>
            <a:off x="5791200" y="4518025"/>
            <a:ext cx="2667000" cy="923925"/>
          </a:xfrm>
          <a:prstGeom prst="rect">
            <a:avLst/>
          </a:prstGeom>
          <a:solidFill>
            <a:srgbClr val="0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ar-SA" b="1" smtClean="0">
                <a:solidFill>
                  <a:srgbClr val="FFFFFF"/>
                </a:solidFill>
                <a:cs typeface="Times New Roman" pitchFamily="18" charset="0"/>
              </a:rPr>
              <a:t>Freckles</a:t>
            </a:r>
            <a:endParaRPr lang="en-US" smtClean="0">
              <a:solidFill>
                <a:srgbClr val="FFFF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cs typeface="Times New Roman" pitchFamily="18" charset="0"/>
              </a:rPr>
              <a:t>Chloasma</a:t>
            </a:r>
            <a:endParaRPr lang="en-US" smtClean="0">
              <a:solidFill>
                <a:srgbClr val="FFFF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cs typeface="Times New Roman" pitchFamily="18" charset="0"/>
              </a:rPr>
              <a:t>Post  inflammatory </a:t>
            </a: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79" name="Line 1"/>
          <p:cNvSpPr>
            <a:spLocks noChangeShapeType="1"/>
          </p:cNvSpPr>
          <p:nvPr/>
        </p:nvSpPr>
        <p:spPr bwMode="auto">
          <a:xfrm flipH="1" flipV="1">
            <a:off x="4762500" y="232092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0" name="Line 7"/>
          <p:cNvSpPr>
            <a:spLocks noChangeShapeType="1"/>
          </p:cNvSpPr>
          <p:nvPr/>
        </p:nvSpPr>
        <p:spPr bwMode="auto">
          <a:xfrm>
            <a:off x="3505200" y="256381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1" name="Line 6"/>
          <p:cNvSpPr>
            <a:spLocks noChangeShapeType="1"/>
          </p:cNvSpPr>
          <p:nvPr/>
        </p:nvSpPr>
        <p:spPr bwMode="auto">
          <a:xfrm>
            <a:off x="6019800" y="256381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2" name="Line 4"/>
          <p:cNvSpPr>
            <a:spLocks noChangeShapeType="1"/>
          </p:cNvSpPr>
          <p:nvPr/>
        </p:nvSpPr>
        <p:spPr bwMode="auto">
          <a:xfrm>
            <a:off x="3505200" y="323532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3" name="Line 3"/>
          <p:cNvSpPr>
            <a:spLocks noChangeShapeType="1"/>
          </p:cNvSpPr>
          <p:nvPr/>
        </p:nvSpPr>
        <p:spPr bwMode="auto">
          <a:xfrm>
            <a:off x="6019800" y="323532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4" name="Line 5"/>
          <p:cNvSpPr>
            <a:spLocks noChangeShapeType="1"/>
          </p:cNvSpPr>
          <p:nvPr/>
        </p:nvSpPr>
        <p:spPr bwMode="auto">
          <a:xfrm flipV="1">
            <a:off x="3505200" y="2563813"/>
            <a:ext cx="2514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0285" name="Rectangle 18"/>
          <p:cNvSpPr>
            <a:spLocks noChangeArrowheads="1"/>
          </p:cNvSpPr>
          <p:nvPr/>
        </p:nvSpPr>
        <p:spPr bwMode="auto">
          <a:xfrm>
            <a:off x="2133600" y="19050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b="1" dirty="0" smtClean="0">
              <a:solidFill>
                <a:srgbClr val="FFFFFF"/>
              </a:solidFill>
              <a:cs typeface="Times New Roman" pitchFamily="18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>                 </a:t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  <a:t/>
            </a:r>
            <a:br>
              <a:rPr lang="en-US" sz="900" b="1" dirty="0" smtClean="0">
                <a:solidFill>
                  <a:srgbClr val="FFFFFF"/>
                </a:solidFill>
                <a:cs typeface="Times New Roman" pitchFamily="18" charset="0"/>
              </a:rPr>
            </a:br>
            <a:endParaRPr lang="en-US" sz="900" dirty="0" smtClean="0">
              <a:solidFill>
                <a:srgbClr val="FFFFFF"/>
              </a:solidFill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cxnSp>
        <p:nvCxnSpPr>
          <p:cNvPr id="310286" name="رابط كسهم مستقيم 16"/>
          <p:cNvCxnSpPr>
            <a:cxnSpLocks noChangeShapeType="1"/>
          </p:cNvCxnSpPr>
          <p:nvPr/>
        </p:nvCxnSpPr>
        <p:spPr bwMode="auto">
          <a:xfrm rot="5400000">
            <a:off x="1981201" y="3962400"/>
            <a:ext cx="6096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0287" name="رابط كسهم مستقيم 18"/>
          <p:cNvCxnSpPr>
            <a:cxnSpLocks noChangeShapeType="1"/>
          </p:cNvCxnSpPr>
          <p:nvPr/>
        </p:nvCxnSpPr>
        <p:spPr bwMode="auto">
          <a:xfrm rot="5400000">
            <a:off x="6704807" y="3961606"/>
            <a:ext cx="6096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56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عنوان 1"/>
          <p:cNvSpPr>
            <a:spLocks noGrp="1"/>
          </p:cNvSpPr>
          <p:nvPr>
            <p:ph type="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b="1" smtClean="0">
                <a:solidFill>
                  <a:srgbClr val="FFFF00"/>
                </a:solidFill>
                <a:effectLst/>
              </a:rPr>
              <a:t>Pityriasis  Alba</a:t>
            </a:r>
            <a:r>
              <a:rPr lang="en-US" smtClean="0">
                <a:solidFill>
                  <a:srgbClr val="FFFF00"/>
                </a:solidFill>
                <a:effectLst/>
              </a:rPr>
              <a:t> </a:t>
            </a:r>
            <a:endParaRPr lang="ar-SA" smtClean="0">
              <a:solidFill>
                <a:srgbClr val="FFFF0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876800"/>
          </a:xfrm>
        </p:spPr>
        <p:txBody>
          <a:bodyPr/>
          <a:lstStyle/>
          <a:p>
            <a:pPr algn="l" rtl="0">
              <a:defRPr/>
            </a:pPr>
            <a:r>
              <a:rPr lang="en-US" sz="2200" dirty="0" smtClean="0"/>
              <a:t>Very  common </a:t>
            </a:r>
            <a:r>
              <a:rPr lang="en-US" sz="2200" dirty="0" err="1" smtClean="0"/>
              <a:t>hypopigmented</a:t>
            </a:r>
            <a:r>
              <a:rPr lang="en-US" sz="2200" dirty="0" smtClean="0"/>
              <a:t>,  slightly scaly,   </a:t>
            </a:r>
            <a:r>
              <a:rPr lang="en-US" sz="2200" dirty="0" err="1" smtClean="0"/>
              <a:t>macules</a:t>
            </a:r>
            <a:r>
              <a:rPr lang="en-US" sz="2200" dirty="0" smtClean="0"/>
              <a:t> /  patches. </a:t>
            </a:r>
          </a:p>
          <a:p>
            <a:pPr algn="l" rtl="0">
              <a:defRPr/>
            </a:pPr>
            <a:r>
              <a:rPr lang="en-US" sz="2200" dirty="0" smtClean="0"/>
              <a:t>Face  is the most frequent site. </a:t>
            </a:r>
          </a:p>
          <a:p>
            <a:pPr algn="l" rtl="0">
              <a:defRPr/>
            </a:pPr>
            <a:r>
              <a:rPr lang="en-US" sz="2200" dirty="0" smtClean="0"/>
              <a:t>Disease of childhood but may</a:t>
            </a:r>
          </a:p>
          <a:p>
            <a:pPr algn="l" rtl="0">
              <a:buFont typeface="Wingdings" pitchFamily="2" charset="2"/>
              <a:buNone/>
              <a:defRPr/>
            </a:pPr>
            <a:r>
              <a:rPr lang="en-US" sz="2200" dirty="0" smtClean="0"/>
              <a:t>     be seen in  adolescence. </a:t>
            </a:r>
          </a:p>
          <a:p>
            <a:pPr algn="l" rtl="0">
              <a:defRPr/>
            </a:pPr>
            <a:r>
              <a:rPr lang="en-US" sz="2200" dirty="0" smtClean="0"/>
              <a:t>Occurs in all races.</a:t>
            </a:r>
          </a:p>
          <a:p>
            <a:pPr algn="l" rtl="0">
              <a:defRPr/>
            </a:pPr>
            <a:r>
              <a:rPr lang="en-US" sz="2200" dirty="0" smtClean="0"/>
              <a:t>Vary in size from 5 to 30 mm.</a:t>
            </a:r>
          </a:p>
          <a:p>
            <a:pPr algn="l" rtl="0">
              <a:defRPr/>
            </a:pPr>
            <a:r>
              <a:rPr lang="en-US" sz="2200" dirty="0" smtClean="0"/>
              <a:t>Vary in number from one to &gt;20.</a:t>
            </a:r>
          </a:p>
          <a:p>
            <a:pPr algn="l" rtl="0">
              <a:defRPr/>
            </a:pPr>
            <a:r>
              <a:rPr lang="en-US" sz="2200" dirty="0" smtClean="0"/>
              <a:t>No specific cause.</a:t>
            </a:r>
          </a:p>
          <a:p>
            <a:pPr algn="l" rtl="0">
              <a:defRPr/>
            </a:pPr>
            <a:r>
              <a:rPr lang="en-US" sz="2200" dirty="0" smtClean="0"/>
              <a:t>No specific treatment . </a:t>
            </a:r>
          </a:p>
          <a:p>
            <a:pPr algn="l">
              <a:defRPr/>
            </a:pPr>
            <a:endParaRPr lang="ar-SA" sz="2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416C55-092F-4EF9-A0B4-3E02DB731547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2051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26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97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E0F5F-F8E0-4022-BE7C-284C4E1BAB1D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112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645496" cy="514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1300" name="مستطيل 2"/>
          <p:cNvSpPr>
            <a:spLocks noChangeArrowheads="1"/>
          </p:cNvSpPr>
          <p:nvPr/>
        </p:nvSpPr>
        <p:spPr bwMode="auto">
          <a:xfrm>
            <a:off x="3268067" y="5733256"/>
            <a:ext cx="3032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FFFFFF"/>
                </a:solidFill>
              </a:rPr>
              <a:t>Pityriasis alba</a:t>
            </a:r>
          </a:p>
        </p:txBody>
      </p:sp>
    </p:spTree>
    <p:extLst>
      <p:ext uri="{BB962C8B-B14F-4D97-AF65-F5344CB8AC3E}">
        <p14:creationId xmlns:p14="http://schemas.microsoft.com/office/powerpoint/2010/main" val="41311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58089-DB40-42FD-A0C3-7597976B9626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1578272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>
                <a:solidFill>
                  <a:srgbClr val="FFFFFF"/>
                </a:solidFill>
              </a:rPr>
              <a:t>A</a:t>
            </a:r>
            <a:r>
              <a:rPr lang="en-US" sz="2400" dirty="0" smtClean="0">
                <a:solidFill>
                  <a:srgbClr val="FFFFFF"/>
                </a:solidFill>
              </a:rPr>
              <a:t>n acquired  </a:t>
            </a:r>
            <a:r>
              <a:rPr lang="en-US" sz="2400" dirty="0">
                <a:solidFill>
                  <a:srgbClr val="FFFFFF"/>
                </a:solidFill>
              </a:rPr>
              <a:t>pigmentary disorder  of  the skin, characterized clinically  by  depigmented  </a:t>
            </a:r>
            <a:r>
              <a:rPr lang="en-US" sz="2400" dirty="0" smtClean="0">
                <a:solidFill>
                  <a:srgbClr val="FFFFFF"/>
                </a:solidFill>
              </a:rPr>
              <a:t>macules / patches  </a:t>
            </a:r>
            <a:r>
              <a:rPr lang="en-US" sz="2400" dirty="0">
                <a:solidFill>
                  <a:srgbClr val="FFFFFF"/>
                </a:solidFill>
              </a:rPr>
              <a:t>and  histologically  by complete absence  of melanocytes in the affected skin. </a:t>
            </a:r>
          </a:p>
          <a:p>
            <a:pPr algn="just" rtl="0"/>
            <a:r>
              <a:rPr lang="en-US" sz="2400" dirty="0">
                <a:solidFill>
                  <a:srgbClr val="FFFFFF"/>
                </a:solidFill>
              </a:rPr>
              <a:t> </a:t>
            </a:r>
            <a:endParaRPr lang="en-US" sz="2400" dirty="0" smtClean="0">
              <a:solidFill>
                <a:srgbClr val="FFFFFF"/>
              </a:solidFill>
            </a:endParaRPr>
          </a:p>
          <a:p>
            <a:pPr algn="just" rtl="0"/>
            <a:r>
              <a:rPr lang="en-US" sz="2400" b="1" dirty="0" smtClean="0">
                <a:solidFill>
                  <a:srgbClr val="FFFF00"/>
                </a:solidFill>
              </a:rPr>
              <a:t>Epidemiology</a:t>
            </a:r>
            <a:r>
              <a:rPr lang="en-US" sz="2400" b="1" dirty="0">
                <a:solidFill>
                  <a:srgbClr val="FFFF00"/>
                </a:solidFill>
              </a:rPr>
              <a:t>:</a:t>
            </a: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Common </a:t>
            </a:r>
            <a:r>
              <a:rPr lang="en-US" sz="2400" dirty="0">
                <a:solidFill>
                  <a:srgbClr val="FFFFFF"/>
                </a:solidFill>
              </a:rPr>
              <a:t>disease affecting </a:t>
            </a:r>
            <a:r>
              <a:rPr lang="en-US" sz="2400" dirty="0" smtClean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% – 2% of 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general  population.   </a:t>
            </a:r>
            <a:endParaRPr lang="en-US" sz="24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W</a:t>
            </a:r>
            <a:r>
              <a:rPr lang="en-US" sz="2400" dirty="0" smtClean="0">
                <a:solidFill>
                  <a:srgbClr val="FFFFFF"/>
                </a:solidFill>
              </a:rPr>
              <a:t>orldwide </a:t>
            </a:r>
            <a:r>
              <a:rPr lang="en-US" sz="2400" dirty="0">
                <a:solidFill>
                  <a:srgbClr val="FFFFFF"/>
                </a:solidFill>
              </a:rPr>
              <a:t>distribution and affects all races.   </a:t>
            </a:r>
            <a:endParaRPr lang="en-US" sz="24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In 50</a:t>
            </a:r>
            <a:r>
              <a:rPr lang="en-US" sz="2400" dirty="0">
                <a:solidFill>
                  <a:srgbClr val="FFFFFF"/>
                </a:solidFill>
              </a:rPr>
              <a:t>% of cases it begins before the age of 20 years.   </a:t>
            </a: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Affects </a:t>
            </a:r>
            <a:r>
              <a:rPr lang="en-US" sz="2400" dirty="0">
                <a:solidFill>
                  <a:srgbClr val="FFFFFF"/>
                </a:solidFill>
              </a:rPr>
              <a:t>both sexes equally.   </a:t>
            </a:r>
            <a:endParaRPr lang="en-US" sz="2400" dirty="0" smtClean="0">
              <a:solidFill>
                <a:srgbClr val="FFFFFF"/>
              </a:solidFill>
            </a:endParaRPr>
          </a:p>
          <a:p>
            <a:pPr marL="342900" indent="-342900" algn="just" rt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FF"/>
                </a:solidFill>
              </a:rPr>
              <a:t>In &gt;30</a:t>
            </a:r>
            <a:r>
              <a:rPr lang="en-US" sz="2400" dirty="0">
                <a:solidFill>
                  <a:srgbClr val="FFFFFF"/>
                </a:solidFill>
              </a:rPr>
              <a:t>% of cases other member of the family may be affected. </a:t>
            </a:r>
          </a:p>
          <a:p>
            <a:pPr algn="just" rtl="0"/>
            <a:r>
              <a:rPr lang="en-US" sz="24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558581" y="332656"/>
            <a:ext cx="20268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0"/>
            <a:r>
              <a:rPr lang="en-US" sz="4000" b="1" dirty="0">
                <a:solidFill>
                  <a:srgbClr val="FFFF00"/>
                </a:solidFill>
              </a:rPr>
              <a:t>Vitiligo </a:t>
            </a:r>
          </a:p>
        </p:txBody>
      </p:sp>
    </p:spTree>
    <p:extLst>
      <p:ext uri="{BB962C8B-B14F-4D97-AF65-F5344CB8AC3E}">
        <p14:creationId xmlns:p14="http://schemas.microsoft.com/office/powerpoint/2010/main" val="286098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6C1477-928B-4BE4-A4F7-5FB118FA08BF}" type="slidenum">
              <a:rPr lang="ar-SA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35013"/>
            <a:ext cx="6477000" cy="101758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dirty="0" err="1" smtClean="0">
                <a:solidFill>
                  <a:srgbClr val="FFFF00"/>
                </a:solidFill>
              </a:rPr>
              <a:t>Etiopathogenesis</a:t>
            </a:r>
            <a:r>
              <a:rPr lang="en-US" sz="4000" dirty="0" smtClean="0">
                <a:solidFill>
                  <a:srgbClr val="FFFF00"/>
                </a:solidFill>
              </a:rPr>
              <a:t> of </a:t>
            </a:r>
            <a:r>
              <a:rPr lang="en-US" sz="4000" dirty="0" err="1" smtClean="0">
                <a:solidFill>
                  <a:srgbClr val="FFFF00"/>
                </a:solidFill>
              </a:rPr>
              <a:t>Vitiligo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11480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The exact etiology of </a:t>
            </a:r>
            <a:r>
              <a:rPr lang="en-US" dirty="0" err="1" smtClean="0"/>
              <a:t>vitiligo</a:t>
            </a:r>
            <a:r>
              <a:rPr lang="en-US" dirty="0" smtClean="0"/>
              <a:t> is still uncertain, but four hypothesis were proposed to explain the destruction of </a:t>
            </a:r>
            <a:r>
              <a:rPr lang="en-US" dirty="0" err="1" smtClean="0"/>
              <a:t>melanocytes</a:t>
            </a:r>
            <a:r>
              <a:rPr lang="en-US" dirty="0" smtClean="0"/>
              <a:t>.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n-US" dirty="0" smtClean="0"/>
              <a:t>Autoimmune theory.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n-US" dirty="0" err="1" smtClean="0"/>
              <a:t>Neurogenic</a:t>
            </a:r>
            <a:r>
              <a:rPr lang="en-US" dirty="0" smtClean="0"/>
              <a:t> theory.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n-US" dirty="0" err="1" smtClean="0"/>
              <a:t>Autotoxic</a:t>
            </a:r>
            <a:r>
              <a:rPr lang="en-US" dirty="0" smtClean="0"/>
              <a:t> theory.</a:t>
            </a:r>
          </a:p>
          <a:p>
            <a:pPr marL="514350" indent="-514350" algn="l" rtl="0" eaLnBrk="1" hangingPunct="1">
              <a:buFont typeface="+mj-lt"/>
              <a:buAutoNum type="arabicPeriod"/>
              <a:defRPr/>
            </a:pPr>
            <a:r>
              <a:rPr lang="en-US" dirty="0" err="1" smtClean="0"/>
              <a:t>Genatic</a:t>
            </a:r>
            <a:r>
              <a:rPr lang="en-US" dirty="0" smtClean="0"/>
              <a:t> theory.</a:t>
            </a:r>
          </a:p>
        </p:txBody>
      </p:sp>
    </p:spTree>
    <p:extLst>
      <p:ext uri="{BB962C8B-B14F-4D97-AF65-F5344CB8AC3E}">
        <p14:creationId xmlns:p14="http://schemas.microsoft.com/office/powerpoint/2010/main" val="167006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0DE76-3B8E-4FFC-ABCE-122466BB841D}" type="slidenum">
              <a:rPr lang="ar-SA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5090" y="1772816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Presents </a:t>
            </a:r>
            <a:r>
              <a:rPr lang="en-US" sz="2000" dirty="0">
                <a:solidFill>
                  <a:srgbClr val="FFFFFF"/>
                </a:solidFill>
              </a:rPr>
              <a:t>with depigmented </a:t>
            </a:r>
            <a:r>
              <a:rPr lang="en-US" sz="2000" dirty="0" smtClean="0">
                <a:solidFill>
                  <a:srgbClr val="FFFFFF"/>
                </a:solidFill>
              </a:rPr>
              <a:t>macules / patches </a:t>
            </a:r>
            <a:r>
              <a:rPr lang="en-US" sz="2000" dirty="0">
                <a:solidFill>
                  <a:srgbClr val="FFFFFF"/>
                </a:solidFill>
              </a:rPr>
              <a:t>of  variable </a:t>
            </a:r>
            <a:r>
              <a:rPr lang="en-US" sz="2000" dirty="0" smtClean="0">
                <a:solidFill>
                  <a:srgbClr val="FFFFFF"/>
                </a:solidFill>
              </a:rPr>
              <a:t>size &amp; </a:t>
            </a:r>
            <a:r>
              <a:rPr lang="en-US" sz="2000" dirty="0">
                <a:solidFill>
                  <a:srgbClr val="FFFFFF"/>
                </a:solidFill>
              </a:rPr>
              <a:t>extent. 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A</a:t>
            </a:r>
            <a:r>
              <a:rPr lang="en-US" sz="2000" dirty="0" smtClean="0">
                <a:solidFill>
                  <a:srgbClr val="FFFFFF"/>
                </a:solidFill>
              </a:rPr>
              <a:t>symptomatic</a:t>
            </a:r>
            <a:r>
              <a:rPr lang="en-US" sz="2000" dirty="0">
                <a:solidFill>
                  <a:srgbClr val="FFFFFF"/>
                </a:solidFill>
              </a:rPr>
              <a:t>, non-scaly, well demarcated macule / patches. 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</a:t>
            </a:r>
            <a:r>
              <a:rPr lang="en-US" sz="2000" dirty="0">
                <a:solidFill>
                  <a:srgbClr val="FFFFFF"/>
                </a:solidFill>
              </a:rPr>
              <a:t>color of the lesion is chalk-white or </a:t>
            </a:r>
            <a:r>
              <a:rPr lang="en-US" sz="2000" dirty="0" smtClean="0">
                <a:solidFill>
                  <a:srgbClr val="FFFFFF"/>
                </a:solidFill>
              </a:rPr>
              <a:t>milky white. </a:t>
            </a: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I</a:t>
            </a:r>
            <a:r>
              <a:rPr lang="en-US" sz="2000" dirty="0" smtClean="0">
                <a:solidFill>
                  <a:srgbClr val="FFFFFF"/>
                </a:solidFill>
              </a:rPr>
              <a:t>nvolve sites </a:t>
            </a:r>
            <a:r>
              <a:rPr lang="en-US" sz="2000" dirty="0">
                <a:solidFill>
                  <a:srgbClr val="FFFFFF"/>
                </a:solidFill>
              </a:rPr>
              <a:t>exposed to  repeated  </a:t>
            </a:r>
            <a:r>
              <a:rPr lang="en-US" sz="2000" dirty="0" smtClean="0">
                <a:solidFill>
                  <a:srgbClr val="FFFFFF"/>
                </a:solidFill>
              </a:rPr>
              <a:t>trauma  (</a:t>
            </a:r>
            <a:r>
              <a:rPr lang="en-US" sz="2000" dirty="0" err="1" smtClean="0">
                <a:solidFill>
                  <a:srgbClr val="FFFFFF"/>
                </a:solidFill>
              </a:rPr>
              <a:t>Kobner</a:t>
            </a:r>
            <a:r>
              <a:rPr lang="en-US" sz="2000" dirty="0" smtClean="0">
                <a:solidFill>
                  <a:srgbClr val="FFFFFF"/>
                </a:solidFill>
              </a:rPr>
              <a:t>  phenomenon)  </a:t>
            </a:r>
            <a:r>
              <a:rPr lang="en-US" sz="2000" dirty="0">
                <a:solidFill>
                  <a:srgbClr val="FFFFFF"/>
                </a:solidFill>
              </a:rPr>
              <a:t>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C</a:t>
            </a:r>
            <a:r>
              <a:rPr lang="en-US" sz="2000" dirty="0" smtClean="0">
                <a:solidFill>
                  <a:srgbClr val="FFFFFF"/>
                </a:solidFill>
              </a:rPr>
              <a:t>ommonly </a:t>
            </a:r>
            <a:r>
              <a:rPr lang="en-US" sz="2000" dirty="0">
                <a:solidFill>
                  <a:srgbClr val="FFFFFF"/>
                </a:solidFill>
              </a:rPr>
              <a:t>affected body  </a:t>
            </a:r>
            <a:r>
              <a:rPr lang="en-US" sz="2000" dirty="0" smtClean="0">
                <a:solidFill>
                  <a:srgbClr val="FFFFFF"/>
                </a:solidFill>
              </a:rPr>
              <a:t>sites; elbows</a:t>
            </a:r>
            <a:r>
              <a:rPr lang="en-US" sz="2000" dirty="0">
                <a:solidFill>
                  <a:srgbClr val="FFFFFF"/>
                </a:solidFill>
              </a:rPr>
              <a:t>, knees, digits, </a:t>
            </a:r>
            <a:r>
              <a:rPr lang="en-US" sz="2000" dirty="0" smtClean="0">
                <a:solidFill>
                  <a:srgbClr val="FFFFFF"/>
                </a:solidFill>
              </a:rPr>
              <a:t>ankles, </a:t>
            </a:r>
            <a:r>
              <a:rPr lang="en-US" sz="2000" dirty="0">
                <a:solidFill>
                  <a:srgbClr val="FFFFFF"/>
                </a:solidFill>
              </a:rPr>
              <a:t>shins.   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</a:t>
            </a:r>
            <a:r>
              <a:rPr lang="en-US" sz="2000" dirty="0">
                <a:solidFill>
                  <a:srgbClr val="FFFFFF"/>
                </a:solidFill>
              </a:rPr>
              <a:t>hairs in the affects skin may become white ( leukotrichia </a:t>
            </a:r>
            <a:r>
              <a:rPr lang="en-US" sz="2000" dirty="0" smtClean="0">
                <a:solidFill>
                  <a:srgbClr val="FFFFFF"/>
                </a:solidFill>
              </a:rPr>
              <a:t>).</a:t>
            </a: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</a:t>
            </a:r>
            <a:r>
              <a:rPr lang="en-US" sz="2000" dirty="0">
                <a:solidFill>
                  <a:srgbClr val="FFFFFF"/>
                </a:solidFill>
              </a:rPr>
              <a:t>onset of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is insidious  but the course of the disease  is unpredictable. 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Wood's </a:t>
            </a:r>
            <a:r>
              <a:rPr lang="en-US" sz="2000" dirty="0">
                <a:solidFill>
                  <a:srgbClr val="FFFFFF"/>
                </a:solidFill>
              </a:rPr>
              <a:t>lamp is used to confirm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the  depigmented macules / patches.   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 algn="just" rtl="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Skin </a:t>
            </a:r>
            <a:r>
              <a:rPr lang="en-US" sz="2000" dirty="0">
                <a:solidFill>
                  <a:srgbClr val="FFFFFF"/>
                </a:solidFill>
              </a:rPr>
              <a:t>biopsy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shows  complete  absence of  melanocytes. 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955274" y="469385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2800" b="1" dirty="0">
                <a:solidFill>
                  <a:srgbClr val="FFFF00"/>
                </a:solidFill>
              </a:rPr>
              <a:t>Clinical  </a:t>
            </a:r>
            <a:r>
              <a:rPr lang="en-US" sz="2800" b="1" dirty="0" smtClean="0">
                <a:solidFill>
                  <a:srgbClr val="FFFF00"/>
                </a:solidFill>
              </a:rPr>
              <a:t>Features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75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DC475-F082-4DF6-9BE1-729045921266}" type="slidenum">
              <a:rPr lang="ar-SA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60375"/>
            <a:ext cx="8229600" cy="113982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r" rtl="0" eaLnBrk="1" hangingPunct="1">
              <a:defRPr/>
            </a:pPr>
            <a:r>
              <a:rPr lang="ar-SA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Clinical classification of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Vitiligo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533400" y="2870200"/>
            <a:ext cx="30480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0000"/>
                </a:solidFill>
              </a:rPr>
              <a:t>  Localized</a:t>
            </a: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5319713" y="2946400"/>
            <a:ext cx="3214687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FF0000"/>
                </a:solidFill>
              </a:rPr>
              <a:t>Generalized</a:t>
            </a:r>
            <a:r>
              <a:rPr lang="en-US" sz="4000" b="1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1066800" y="3967163"/>
            <a:ext cx="1752600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000000"/>
                </a:solidFill>
              </a:rPr>
              <a:t>   Focal</a:t>
            </a:r>
            <a:r>
              <a:rPr lang="en-US" sz="2800" b="1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066800" y="4791075"/>
            <a:ext cx="17526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Segmental</a:t>
            </a:r>
          </a:p>
        </p:txBody>
      </p:sp>
      <p:sp>
        <p:nvSpPr>
          <p:cNvPr id="259079" name="Text Box 7"/>
          <p:cNvSpPr txBox="1">
            <a:spLocks noChangeArrowheads="1"/>
          </p:cNvSpPr>
          <p:nvPr/>
        </p:nvSpPr>
        <p:spPr bwMode="auto">
          <a:xfrm>
            <a:off x="1066800" y="5629275"/>
            <a:ext cx="175260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</a:rPr>
              <a:t>  Mucosal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6019800" y="4029075"/>
            <a:ext cx="1884363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Acrofacial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6015038" y="4791075"/>
            <a:ext cx="1909762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  Vulgaris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9082" name="Text Box 10"/>
          <p:cNvSpPr txBox="1">
            <a:spLocks noChangeArrowheads="1"/>
          </p:cNvSpPr>
          <p:nvPr/>
        </p:nvSpPr>
        <p:spPr bwMode="auto">
          <a:xfrm>
            <a:off x="6019800" y="5629275"/>
            <a:ext cx="1884363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</a:rPr>
              <a:t>Universalis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13356" name="Line 11"/>
          <p:cNvSpPr>
            <a:spLocks noChangeShapeType="1"/>
          </p:cNvSpPr>
          <p:nvPr/>
        </p:nvSpPr>
        <p:spPr bwMode="auto">
          <a:xfrm>
            <a:off x="4572000" y="1600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3357" name="Line 12"/>
          <p:cNvSpPr>
            <a:spLocks noChangeShapeType="1"/>
          </p:cNvSpPr>
          <p:nvPr/>
        </p:nvSpPr>
        <p:spPr bwMode="auto">
          <a:xfrm>
            <a:off x="1981200" y="2133600"/>
            <a:ext cx="518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3358" name="Line 13"/>
          <p:cNvSpPr>
            <a:spLocks noChangeShapeType="1"/>
          </p:cNvSpPr>
          <p:nvPr/>
        </p:nvSpPr>
        <p:spPr bwMode="auto">
          <a:xfrm>
            <a:off x="1981200" y="2133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313359" name="Line 14"/>
          <p:cNvSpPr>
            <a:spLocks noChangeShapeType="1"/>
          </p:cNvSpPr>
          <p:nvPr/>
        </p:nvSpPr>
        <p:spPr bwMode="auto">
          <a:xfrm>
            <a:off x="7162800" y="2133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87" name="Line 15"/>
          <p:cNvSpPr>
            <a:spLocks noChangeShapeType="1"/>
          </p:cNvSpPr>
          <p:nvPr/>
        </p:nvSpPr>
        <p:spPr bwMode="auto">
          <a:xfrm>
            <a:off x="762000" y="3581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88" name="Line 16"/>
          <p:cNvSpPr>
            <a:spLocks noChangeShapeType="1"/>
          </p:cNvSpPr>
          <p:nvPr/>
        </p:nvSpPr>
        <p:spPr bwMode="auto">
          <a:xfrm>
            <a:off x="7620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89" name="Line 17"/>
          <p:cNvSpPr>
            <a:spLocks noChangeShapeType="1"/>
          </p:cNvSpPr>
          <p:nvPr/>
        </p:nvSpPr>
        <p:spPr bwMode="auto">
          <a:xfrm>
            <a:off x="7620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90" name="Line 18"/>
          <p:cNvSpPr>
            <a:spLocks noChangeShapeType="1"/>
          </p:cNvSpPr>
          <p:nvPr/>
        </p:nvSpPr>
        <p:spPr bwMode="auto">
          <a:xfrm>
            <a:off x="762000" y="5867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91" name="Line 19"/>
          <p:cNvSpPr>
            <a:spLocks noChangeShapeType="1"/>
          </p:cNvSpPr>
          <p:nvPr/>
        </p:nvSpPr>
        <p:spPr bwMode="auto">
          <a:xfrm>
            <a:off x="8229600" y="36576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92" name="Line 20"/>
          <p:cNvSpPr>
            <a:spLocks noChangeShapeType="1"/>
          </p:cNvSpPr>
          <p:nvPr/>
        </p:nvSpPr>
        <p:spPr bwMode="auto">
          <a:xfrm flipH="1">
            <a:off x="79248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93" name="Line 21"/>
          <p:cNvSpPr>
            <a:spLocks noChangeShapeType="1"/>
          </p:cNvSpPr>
          <p:nvPr/>
        </p:nvSpPr>
        <p:spPr bwMode="auto">
          <a:xfrm flipH="1">
            <a:off x="79248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259094" name="Line 22"/>
          <p:cNvSpPr>
            <a:spLocks noChangeShapeType="1"/>
          </p:cNvSpPr>
          <p:nvPr/>
        </p:nvSpPr>
        <p:spPr bwMode="auto">
          <a:xfrm flipH="1">
            <a:off x="7924800" y="5867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5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9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9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9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9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9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9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9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9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9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9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9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9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5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59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nimBg="1"/>
      <p:bldP spid="259076" grpId="0" animBg="1"/>
      <p:bldP spid="259077" grpId="0" animBg="1"/>
      <p:bldP spid="259078" grpId="0" animBg="1"/>
      <p:bldP spid="259079" grpId="0" animBg="1"/>
      <p:bldP spid="259080" grpId="0" animBg="1"/>
      <p:bldP spid="259081" grpId="0" animBg="1"/>
      <p:bldP spid="259082" grpId="0" animBg="1"/>
      <p:bldP spid="259087" grpId="0" animBg="1"/>
      <p:bldP spid="259088" grpId="0" animBg="1"/>
      <p:bldP spid="259089" grpId="0" animBg="1"/>
      <p:bldP spid="259090" grpId="0" animBg="1"/>
      <p:bldP spid="259091" grpId="0" animBg="1"/>
      <p:bldP spid="259092" grpId="0" animBg="1"/>
      <p:bldP spid="259093" grpId="0" animBg="1"/>
      <p:bldP spid="259094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595</Words>
  <Application>Microsoft Office PowerPoint</Application>
  <PresentationFormat>On-screen Show (4:3)</PresentationFormat>
  <Paragraphs>163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سمة Office</vt:lpstr>
      <vt:lpstr>Orbit</vt:lpstr>
      <vt:lpstr>1_Orbit</vt:lpstr>
      <vt:lpstr>Image</vt:lpstr>
      <vt:lpstr>   Disorders  of  Pigmentation  Ali  M. Gargoom Professor  of  Dermatology Faculty of Medicin Benghazi  University  LIMU   </vt:lpstr>
      <vt:lpstr>Melanocyte</vt:lpstr>
      <vt:lpstr>PowerPoint Presentation</vt:lpstr>
      <vt:lpstr>Pityriasis  Alba </vt:lpstr>
      <vt:lpstr>PowerPoint Presentation</vt:lpstr>
      <vt:lpstr>PowerPoint Presentation</vt:lpstr>
      <vt:lpstr>Etiopathogenesis of Vitiligo </vt:lpstr>
      <vt:lpstr>PowerPoint Presentation</vt:lpstr>
      <vt:lpstr>   Clinical classification of Vitiligo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Melasma ( chloasma )</vt:lpstr>
      <vt:lpstr>PowerPoint Presentation</vt:lpstr>
      <vt:lpstr>PowerPoint Presentation</vt:lpstr>
      <vt:lpstr>Clinical types  of  Melasma</vt:lpstr>
      <vt:lpstr>PowerPoint Presentation</vt:lpstr>
      <vt:lpstr>Histological  types  of melasma</vt:lpstr>
      <vt:lpstr>Treatment of Melasma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Disorders  of  Pigmentation  Ali  M. Gargoom Associate Professor  of  Dermatology  Dermatology  Department Benghazi  University</dc:title>
  <dc:creator>ALI</dc:creator>
  <cp:lastModifiedBy>SARA</cp:lastModifiedBy>
  <cp:revision>6</cp:revision>
  <dcterms:created xsi:type="dcterms:W3CDTF">2016-05-30T09:36:59Z</dcterms:created>
  <dcterms:modified xsi:type="dcterms:W3CDTF">2020-06-29T06:54:08Z</dcterms:modified>
</cp:coreProperties>
</file>