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4"/>
  </p:sldMasterIdLst>
  <p:notesMasterIdLst>
    <p:notesMasterId r:id="rId14"/>
  </p:notesMasterIdLst>
  <p:handoutMasterIdLst>
    <p:handoutMasterId r:id="rId15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B59EE6-7F26-4671-8046-E7EFDD771B59}" v="642" dt="2022-04-06T11:39:10.0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 autoAdjust="0"/>
  </p:normalViewPr>
  <p:slideViewPr>
    <p:cSldViewPr snapToGrid="0">
      <p:cViewPr varScale="1">
        <p:scale>
          <a:sx n="69" d="100"/>
          <a:sy n="69" d="100"/>
        </p:scale>
        <p:origin x="564" y="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87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5A400C-C465-40D1-9FA1-945E4DE00FC1}" type="doc">
      <dgm:prSet loTypeId="urn:microsoft.com/office/officeart/2005/8/layout/list1" loCatId="list" qsTypeId="urn:microsoft.com/office/officeart/2005/8/quickstyle/simple2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C10447E-BDD0-47B4-9317-B16BDC6F23CF}">
      <dgm:prSet/>
      <dgm:spPr/>
      <dgm:t>
        <a:bodyPr/>
        <a:lstStyle/>
        <a:p>
          <a:r>
            <a:rPr lang="en-US" b="1"/>
            <a:t>case study</a:t>
          </a:r>
          <a:endParaRPr lang="en-US"/>
        </a:p>
      </dgm:t>
    </dgm:pt>
    <dgm:pt modelId="{D21FD212-AB35-4A11-83E4-007B05D530BF}" type="parTrans" cxnId="{E641FEBB-3103-4DF0-BE22-501CAABBF110}">
      <dgm:prSet/>
      <dgm:spPr/>
      <dgm:t>
        <a:bodyPr/>
        <a:lstStyle/>
        <a:p>
          <a:endParaRPr lang="en-US"/>
        </a:p>
      </dgm:t>
    </dgm:pt>
    <dgm:pt modelId="{6C8A4EB3-F5B7-40AE-B696-CB297D08A57B}" type="sibTrans" cxnId="{E641FEBB-3103-4DF0-BE22-501CAABBF110}">
      <dgm:prSet/>
      <dgm:spPr/>
      <dgm:t>
        <a:bodyPr/>
        <a:lstStyle/>
        <a:p>
          <a:endParaRPr lang="en-US"/>
        </a:p>
      </dgm:t>
    </dgm:pt>
    <dgm:pt modelId="{7BE90D65-AF11-4C08-AC09-20243CF03988}">
      <dgm:prSet/>
      <dgm:spPr/>
      <dgm:t>
        <a:bodyPr/>
        <a:lstStyle/>
        <a:p>
          <a:r>
            <a:rPr lang="en-US" b="1"/>
            <a:t>qualitative interviews</a:t>
          </a:r>
          <a:endParaRPr lang="en-US"/>
        </a:p>
      </dgm:t>
    </dgm:pt>
    <dgm:pt modelId="{CCA2F967-A859-4D25-A4FD-2B1ECC5AF237}" type="parTrans" cxnId="{70D032AC-D3D1-4038-84D8-9C612F52D62D}">
      <dgm:prSet/>
      <dgm:spPr/>
      <dgm:t>
        <a:bodyPr/>
        <a:lstStyle/>
        <a:p>
          <a:endParaRPr lang="en-US"/>
        </a:p>
      </dgm:t>
    </dgm:pt>
    <dgm:pt modelId="{7221CA2F-DA40-4622-901E-2CB7091BE45A}" type="sibTrans" cxnId="{70D032AC-D3D1-4038-84D8-9C612F52D62D}">
      <dgm:prSet/>
      <dgm:spPr/>
      <dgm:t>
        <a:bodyPr/>
        <a:lstStyle/>
        <a:p>
          <a:endParaRPr lang="en-US"/>
        </a:p>
      </dgm:t>
    </dgm:pt>
    <dgm:pt modelId="{EACBA70F-9E31-4AA8-BD0F-E8BEEE9BFF66}">
      <dgm:prSet/>
      <dgm:spPr/>
      <dgm:t>
        <a:bodyPr/>
        <a:lstStyle/>
        <a:p>
          <a:r>
            <a:rPr lang="en-US" b="1"/>
            <a:t>quantitative survey </a:t>
          </a:r>
          <a:endParaRPr lang="en-US"/>
        </a:p>
      </dgm:t>
    </dgm:pt>
    <dgm:pt modelId="{FAF46962-1561-4B15-8AC7-2766A5F909B4}" type="parTrans" cxnId="{B12291C9-0A67-46FD-8D13-CAF08C68EA7C}">
      <dgm:prSet/>
      <dgm:spPr/>
      <dgm:t>
        <a:bodyPr/>
        <a:lstStyle/>
        <a:p>
          <a:endParaRPr lang="en-US"/>
        </a:p>
      </dgm:t>
    </dgm:pt>
    <dgm:pt modelId="{3E76B689-4C45-4D32-8243-BFFA832ADD89}" type="sibTrans" cxnId="{B12291C9-0A67-46FD-8D13-CAF08C68EA7C}">
      <dgm:prSet/>
      <dgm:spPr/>
      <dgm:t>
        <a:bodyPr/>
        <a:lstStyle/>
        <a:p>
          <a:endParaRPr lang="en-US"/>
        </a:p>
      </dgm:t>
    </dgm:pt>
    <dgm:pt modelId="{99120CE8-C1C3-446F-8811-A38C06D6CF5F}">
      <dgm:prSet/>
      <dgm:spPr/>
      <dgm:t>
        <a:bodyPr/>
        <a:lstStyle/>
        <a:p>
          <a:r>
            <a:rPr lang="en-US" b="1"/>
            <a:t>Action oriented research</a:t>
          </a:r>
          <a:r>
            <a:rPr lang="en-US"/>
            <a:t>.</a:t>
          </a:r>
        </a:p>
      </dgm:t>
    </dgm:pt>
    <dgm:pt modelId="{A01243BD-DB2F-44D9-8640-4E34D9B25EF5}" type="parTrans" cxnId="{A6D53EAC-B3A1-4A9C-A78C-26EEEF057EE7}">
      <dgm:prSet/>
      <dgm:spPr/>
      <dgm:t>
        <a:bodyPr/>
        <a:lstStyle/>
        <a:p>
          <a:endParaRPr lang="en-US"/>
        </a:p>
      </dgm:t>
    </dgm:pt>
    <dgm:pt modelId="{966CF128-E459-4180-BEBD-96E31FBAA3CE}" type="sibTrans" cxnId="{A6D53EAC-B3A1-4A9C-A78C-26EEEF057EE7}">
      <dgm:prSet/>
      <dgm:spPr/>
      <dgm:t>
        <a:bodyPr/>
        <a:lstStyle/>
        <a:p>
          <a:endParaRPr lang="en-US"/>
        </a:p>
      </dgm:t>
    </dgm:pt>
    <dgm:pt modelId="{3FAFB1CB-D5A3-43B9-A08E-C7F75F848A0A}" type="pres">
      <dgm:prSet presAssocID="{8F5A400C-C465-40D1-9FA1-945E4DE00FC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92E6560-1CAD-48BF-8AAE-46E8B89CB8A4}" type="pres">
      <dgm:prSet presAssocID="{5C10447E-BDD0-47B4-9317-B16BDC6F23CF}" presName="parentLin" presStyleCnt="0"/>
      <dgm:spPr/>
    </dgm:pt>
    <dgm:pt modelId="{2C95B82B-1668-4804-AD7D-C8EF0D7E9167}" type="pres">
      <dgm:prSet presAssocID="{5C10447E-BDD0-47B4-9317-B16BDC6F23CF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2EF26CF6-2C55-453F-A4F4-15D495C4F54F}" type="pres">
      <dgm:prSet presAssocID="{5C10447E-BDD0-47B4-9317-B16BDC6F23C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315302-DA00-4DBD-AFE3-430D2148EBAD}" type="pres">
      <dgm:prSet presAssocID="{5C10447E-BDD0-47B4-9317-B16BDC6F23CF}" presName="negativeSpace" presStyleCnt="0"/>
      <dgm:spPr/>
    </dgm:pt>
    <dgm:pt modelId="{0AFB5972-68AC-4F08-BF4A-FB1A371C192A}" type="pres">
      <dgm:prSet presAssocID="{5C10447E-BDD0-47B4-9317-B16BDC6F23CF}" presName="childText" presStyleLbl="conFgAcc1" presStyleIdx="0" presStyleCnt="4">
        <dgm:presLayoutVars>
          <dgm:bulletEnabled val="1"/>
        </dgm:presLayoutVars>
      </dgm:prSet>
      <dgm:spPr/>
    </dgm:pt>
    <dgm:pt modelId="{8E24864F-C41B-4592-BE7A-C23CC8B5E1B7}" type="pres">
      <dgm:prSet presAssocID="{6C8A4EB3-F5B7-40AE-B696-CB297D08A57B}" presName="spaceBetweenRectangles" presStyleCnt="0"/>
      <dgm:spPr/>
    </dgm:pt>
    <dgm:pt modelId="{98E55FEB-C5C3-4E7A-9DC4-1D7822F432E4}" type="pres">
      <dgm:prSet presAssocID="{7BE90D65-AF11-4C08-AC09-20243CF03988}" presName="parentLin" presStyleCnt="0"/>
      <dgm:spPr/>
    </dgm:pt>
    <dgm:pt modelId="{FDDE1BF9-C2D0-42C1-9DDF-7B398C33C2C2}" type="pres">
      <dgm:prSet presAssocID="{7BE90D65-AF11-4C08-AC09-20243CF03988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C5E8467-5E63-44EF-A7FC-50E0B29D3974}" type="pres">
      <dgm:prSet presAssocID="{7BE90D65-AF11-4C08-AC09-20243CF03988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3548AB-B7DD-4001-929A-D19C5ABE3A94}" type="pres">
      <dgm:prSet presAssocID="{7BE90D65-AF11-4C08-AC09-20243CF03988}" presName="negativeSpace" presStyleCnt="0"/>
      <dgm:spPr/>
    </dgm:pt>
    <dgm:pt modelId="{212FEFBF-E05F-4E5F-9CC9-E369A668522E}" type="pres">
      <dgm:prSet presAssocID="{7BE90D65-AF11-4C08-AC09-20243CF03988}" presName="childText" presStyleLbl="conFgAcc1" presStyleIdx="1" presStyleCnt="4">
        <dgm:presLayoutVars>
          <dgm:bulletEnabled val="1"/>
        </dgm:presLayoutVars>
      </dgm:prSet>
      <dgm:spPr/>
    </dgm:pt>
    <dgm:pt modelId="{68384163-C793-4585-9414-E49242CF436B}" type="pres">
      <dgm:prSet presAssocID="{7221CA2F-DA40-4622-901E-2CB7091BE45A}" presName="spaceBetweenRectangles" presStyleCnt="0"/>
      <dgm:spPr/>
    </dgm:pt>
    <dgm:pt modelId="{4F82D79E-4752-4D28-BDF9-D70298E6DDF2}" type="pres">
      <dgm:prSet presAssocID="{EACBA70F-9E31-4AA8-BD0F-E8BEEE9BFF66}" presName="parentLin" presStyleCnt="0"/>
      <dgm:spPr/>
    </dgm:pt>
    <dgm:pt modelId="{E31F1DB6-7A70-4869-A008-8819DB720A70}" type="pres">
      <dgm:prSet presAssocID="{EACBA70F-9E31-4AA8-BD0F-E8BEEE9BFF66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07C2107E-93F7-4DB0-8C9D-DFE1090FE4D0}" type="pres">
      <dgm:prSet presAssocID="{EACBA70F-9E31-4AA8-BD0F-E8BEEE9BFF6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A79823-C1A5-4D00-9C90-296EB8C8D9E1}" type="pres">
      <dgm:prSet presAssocID="{EACBA70F-9E31-4AA8-BD0F-E8BEEE9BFF66}" presName="negativeSpace" presStyleCnt="0"/>
      <dgm:spPr/>
    </dgm:pt>
    <dgm:pt modelId="{FDCC9554-8CB0-434F-85C8-C400CD8F1F4B}" type="pres">
      <dgm:prSet presAssocID="{EACBA70F-9E31-4AA8-BD0F-E8BEEE9BFF66}" presName="childText" presStyleLbl="conFgAcc1" presStyleIdx="2" presStyleCnt="4">
        <dgm:presLayoutVars>
          <dgm:bulletEnabled val="1"/>
        </dgm:presLayoutVars>
      </dgm:prSet>
      <dgm:spPr/>
    </dgm:pt>
    <dgm:pt modelId="{58DE913D-2138-4AC0-AF63-1DED8F5AA8EB}" type="pres">
      <dgm:prSet presAssocID="{3E76B689-4C45-4D32-8243-BFFA832ADD89}" presName="spaceBetweenRectangles" presStyleCnt="0"/>
      <dgm:spPr/>
    </dgm:pt>
    <dgm:pt modelId="{4D1F720E-CB7C-41B7-9C9E-4A0A2AA3A03C}" type="pres">
      <dgm:prSet presAssocID="{99120CE8-C1C3-446F-8811-A38C06D6CF5F}" presName="parentLin" presStyleCnt="0"/>
      <dgm:spPr/>
    </dgm:pt>
    <dgm:pt modelId="{47CD9CA0-9B15-44AC-9DE3-40C6986503E5}" type="pres">
      <dgm:prSet presAssocID="{99120CE8-C1C3-446F-8811-A38C06D6CF5F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B146D397-A7EB-43BC-95F6-D740455833BC}" type="pres">
      <dgm:prSet presAssocID="{99120CE8-C1C3-446F-8811-A38C06D6CF5F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E2664A-CC72-4140-88FD-6B7F4462F5C9}" type="pres">
      <dgm:prSet presAssocID="{99120CE8-C1C3-446F-8811-A38C06D6CF5F}" presName="negativeSpace" presStyleCnt="0"/>
      <dgm:spPr/>
    </dgm:pt>
    <dgm:pt modelId="{7C22FFAE-9AC6-4415-A191-8B6C0808FEE7}" type="pres">
      <dgm:prSet presAssocID="{99120CE8-C1C3-446F-8811-A38C06D6CF5F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EE322A12-3E01-4C81-B007-FFB88E73CF55}" type="presOf" srcId="{EACBA70F-9E31-4AA8-BD0F-E8BEEE9BFF66}" destId="{07C2107E-93F7-4DB0-8C9D-DFE1090FE4D0}" srcOrd="1" destOrd="0" presId="urn:microsoft.com/office/officeart/2005/8/layout/list1"/>
    <dgm:cxn modelId="{0D0CBAA2-ED7B-4DF5-9D45-4CBC73A8DF79}" type="presOf" srcId="{EACBA70F-9E31-4AA8-BD0F-E8BEEE9BFF66}" destId="{E31F1DB6-7A70-4869-A008-8819DB720A70}" srcOrd="0" destOrd="0" presId="urn:microsoft.com/office/officeart/2005/8/layout/list1"/>
    <dgm:cxn modelId="{06787FFA-075D-41A9-A1BC-1BB4DAFA34A4}" type="presOf" srcId="{99120CE8-C1C3-446F-8811-A38C06D6CF5F}" destId="{B146D397-A7EB-43BC-95F6-D740455833BC}" srcOrd="1" destOrd="0" presId="urn:microsoft.com/office/officeart/2005/8/layout/list1"/>
    <dgm:cxn modelId="{70D032AC-D3D1-4038-84D8-9C612F52D62D}" srcId="{8F5A400C-C465-40D1-9FA1-945E4DE00FC1}" destId="{7BE90D65-AF11-4C08-AC09-20243CF03988}" srcOrd="1" destOrd="0" parTransId="{CCA2F967-A859-4D25-A4FD-2B1ECC5AF237}" sibTransId="{7221CA2F-DA40-4622-901E-2CB7091BE45A}"/>
    <dgm:cxn modelId="{E641FEBB-3103-4DF0-BE22-501CAABBF110}" srcId="{8F5A400C-C465-40D1-9FA1-945E4DE00FC1}" destId="{5C10447E-BDD0-47B4-9317-B16BDC6F23CF}" srcOrd="0" destOrd="0" parTransId="{D21FD212-AB35-4A11-83E4-007B05D530BF}" sibTransId="{6C8A4EB3-F5B7-40AE-B696-CB297D08A57B}"/>
    <dgm:cxn modelId="{0E5E48B0-0444-43FD-99A8-16E20EA309AA}" type="presOf" srcId="{7BE90D65-AF11-4C08-AC09-20243CF03988}" destId="{BC5E8467-5E63-44EF-A7FC-50E0B29D3974}" srcOrd="1" destOrd="0" presId="urn:microsoft.com/office/officeart/2005/8/layout/list1"/>
    <dgm:cxn modelId="{1FDA3D93-5598-4F0B-A424-D5A31CFD03B9}" type="presOf" srcId="{5C10447E-BDD0-47B4-9317-B16BDC6F23CF}" destId="{2C95B82B-1668-4804-AD7D-C8EF0D7E9167}" srcOrd="0" destOrd="0" presId="urn:microsoft.com/office/officeart/2005/8/layout/list1"/>
    <dgm:cxn modelId="{510D2E7B-6268-4E8F-B87B-8F04FC43B8D2}" type="presOf" srcId="{99120CE8-C1C3-446F-8811-A38C06D6CF5F}" destId="{47CD9CA0-9B15-44AC-9DE3-40C6986503E5}" srcOrd="0" destOrd="0" presId="urn:microsoft.com/office/officeart/2005/8/layout/list1"/>
    <dgm:cxn modelId="{8413671C-C974-42EC-B43A-A27930E49D9C}" type="presOf" srcId="{8F5A400C-C465-40D1-9FA1-945E4DE00FC1}" destId="{3FAFB1CB-D5A3-43B9-A08E-C7F75F848A0A}" srcOrd="0" destOrd="0" presId="urn:microsoft.com/office/officeart/2005/8/layout/list1"/>
    <dgm:cxn modelId="{B12291C9-0A67-46FD-8D13-CAF08C68EA7C}" srcId="{8F5A400C-C465-40D1-9FA1-945E4DE00FC1}" destId="{EACBA70F-9E31-4AA8-BD0F-E8BEEE9BFF66}" srcOrd="2" destOrd="0" parTransId="{FAF46962-1561-4B15-8AC7-2766A5F909B4}" sibTransId="{3E76B689-4C45-4D32-8243-BFFA832ADD89}"/>
    <dgm:cxn modelId="{18F593B4-1929-4927-9603-23E3FEED4CC7}" type="presOf" srcId="{7BE90D65-AF11-4C08-AC09-20243CF03988}" destId="{FDDE1BF9-C2D0-42C1-9DDF-7B398C33C2C2}" srcOrd="0" destOrd="0" presId="urn:microsoft.com/office/officeart/2005/8/layout/list1"/>
    <dgm:cxn modelId="{6D98334B-FDF7-4F1B-8421-7A686989EED3}" type="presOf" srcId="{5C10447E-BDD0-47B4-9317-B16BDC6F23CF}" destId="{2EF26CF6-2C55-453F-A4F4-15D495C4F54F}" srcOrd="1" destOrd="0" presId="urn:microsoft.com/office/officeart/2005/8/layout/list1"/>
    <dgm:cxn modelId="{A6D53EAC-B3A1-4A9C-A78C-26EEEF057EE7}" srcId="{8F5A400C-C465-40D1-9FA1-945E4DE00FC1}" destId="{99120CE8-C1C3-446F-8811-A38C06D6CF5F}" srcOrd="3" destOrd="0" parTransId="{A01243BD-DB2F-44D9-8640-4E34D9B25EF5}" sibTransId="{966CF128-E459-4180-BEBD-96E31FBAA3CE}"/>
    <dgm:cxn modelId="{948A7B58-090A-4D12-82D8-98CB04D0B537}" type="presParOf" srcId="{3FAFB1CB-D5A3-43B9-A08E-C7F75F848A0A}" destId="{292E6560-1CAD-48BF-8AAE-46E8B89CB8A4}" srcOrd="0" destOrd="0" presId="urn:microsoft.com/office/officeart/2005/8/layout/list1"/>
    <dgm:cxn modelId="{E806AF73-7AC1-4B04-A43F-29C5F9015FCA}" type="presParOf" srcId="{292E6560-1CAD-48BF-8AAE-46E8B89CB8A4}" destId="{2C95B82B-1668-4804-AD7D-C8EF0D7E9167}" srcOrd="0" destOrd="0" presId="urn:microsoft.com/office/officeart/2005/8/layout/list1"/>
    <dgm:cxn modelId="{96B74409-8700-4392-87FB-A1E21632C0F9}" type="presParOf" srcId="{292E6560-1CAD-48BF-8AAE-46E8B89CB8A4}" destId="{2EF26CF6-2C55-453F-A4F4-15D495C4F54F}" srcOrd="1" destOrd="0" presId="urn:microsoft.com/office/officeart/2005/8/layout/list1"/>
    <dgm:cxn modelId="{52D9DDDF-CA37-4887-B4A8-861194C25FF3}" type="presParOf" srcId="{3FAFB1CB-D5A3-43B9-A08E-C7F75F848A0A}" destId="{7A315302-DA00-4DBD-AFE3-430D2148EBAD}" srcOrd="1" destOrd="0" presId="urn:microsoft.com/office/officeart/2005/8/layout/list1"/>
    <dgm:cxn modelId="{612AAE33-8A3E-4CDC-94C0-658CA2D4DD76}" type="presParOf" srcId="{3FAFB1CB-D5A3-43B9-A08E-C7F75F848A0A}" destId="{0AFB5972-68AC-4F08-BF4A-FB1A371C192A}" srcOrd="2" destOrd="0" presId="urn:microsoft.com/office/officeart/2005/8/layout/list1"/>
    <dgm:cxn modelId="{1BC0E44D-49B0-4ADA-A202-C705C3B7B883}" type="presParOf" srcId="{3FAFB1CB-D5A3-43B9-A08E-C7F75F848A0A}" destId="{8E24864F-C41B-4592-BE7A-C23CC8B5E1B7}" srcOrd="3" destOrd="0" presId="urn:microsoft.com/office/officeart/2005/8/layout/list1"/>
    <dgm:cxn modelId="{11A17920-7E1E-4B8C-AA8A-A88D7E4DA41B}" type="presParOf" srcId="{3FAFB1CB-D5A3-43B9-A08E-C7F75F848A0A}" destId="{98E55FEB-C5C3-4E7A-9DC4-1D7822F432E4}" srcOrd="4" destOrd="0" presId="urn:microsoft.com/office/officeart/2005/8/layout/list1"/>
    <dgm:cxn modelId="{2258DA67-6DF5-45F7-A954-829C0F4C90AC}" type="presParOf" srcId="{98E55FEB-C5C3-4E7A-9DC4-1D7822F432E4}" destId="{FDDE1BF9-C2D0-42C1-9DDF-7B398C33C2C2}" srcOrd="0" destOrd="0" presId="urn:microsoft.com/office/officeart/2005/8/layout/list1"/>
    <dgm:cxn modelId="{DCEC5A7C-814C-4190-BA82-95D6FD91F8E5}" type="presParOf" srcId="{98E55FEB-C5C3-4E7A-9DC4-1D7822F432E4}" destId="{BC5E8467-5E63-44EF-A7FC-50E0B29D3974}" srcOrd="1" destOrd="0" presId="urn:microsoft.com/office/officeart/2005/8/layout/list1"/>
    <dgm:cxn modelId="{605DCA04-A279-4BE4-A059-73AEA699C51F}" type="presParOf" srcId="{3FAFB1CB-D5A3-43B9-A08E-C7F75F848A0A}" destId="{8C3548AB-B7DD-4001-929A-D19C5ABE3A94}" srcOrd="5" destOrd="0" presId="urn:microsoft.com/office/officeart/2005/8/layout/list1"/>
    <dgm:cxn modelId="{5267048A-AFBA-47CF-AFF0-1DBAA6ECFE44}" type="presParOf" srcId="{3FAFB1CB-D5A3-43B9-A08E-C7F75F848A0A}" destId="{212FEFBF-E05F-4E5F-9CC9-E369A668522E}" srcOrd="6" destOrd="0" presId="urn:microsoft.com/office/officeart/2005/8/layout/list1"/>
    <dgm:cxn modelId="{28D62AE3-8217-41C3-840F-AD2664957562}" type="presParOf" srcId="{3FAFB1CB-D5A3-43B9-A08E-C7F75F848A0A}" destId="{68384163-C793-4585-9414-E49242CF436B}" srcOrd="7" destOrd="0" presId="urn:microsoft.com/office/officeart/2005/8/layout/list1"/>
    <dgm:cxn modelId="{87295F56-94B2-4DC5-97FC-7756E91A594E}" type="presParOf" srcId="{3FAFB1CB-D5A3-43B9-A08E-C7F75F848A0A}" destId="{4F82D79E-4752-4D28-BDF9-D70298E6DDF2}" srcOrd="8" destOrd="0" presId="urn:microsoft.com/office/officeart/2005/8/layout/list1"/>
    <dgm:cxn modelId="{F320401A-6FD9-449C-860E-EB0E65922CE8}" type="presParOf" srcId="{4F82D79E-4752-4D28-BDF9-D70298E6DDF2}" destId="{E31F1DB6-7A70-4869-A008-8819DB720A70}" srcOrd="0" destOrd="0" presId="urn:microsoft.com/office/officeart/2005/8/layout/list1"/>
    <dgm:cxn modelId="{F1EBE862-7A4C-418D-BB26-355F554364EC}" type="presParOf" srcId="{4F82D79E-4752-4D28-BDF9-D70298E6DDF2}" destId="{07C2107E-93F7-4DB0-8C9D-DFE1090FE4D0}" srcOrd="1" destOrd="0" presId="urn:microsoft.com/office/officeart/2005/8/layout/list1"/>
    <dgm:cxn modelId="{22B851AC-270D-4B38-96FB-1A5F25CEF335}" type="presParOf" srcId="{3FAFB1CB-D5A3-43B9-A08E-C7F75F848A0A}" destId="{29A79823-C1A5-4D00-9C90-296EB8C8D9E1}" srcOrd="9" destOrd="0" presId="urn:microsoft.com/office/officeart/2005/8/layout/list1"/>
    <dgm:cxn modelId="{9FBEB2C8-0FEC-4C0B-9824-28A53BB0A27D}" type="presParOf" srcId="{3FAFB1CB-D5A3-43B9-A08E-C7F75F848A0A}" destId="{FDCC9554-8CB0-434F-85C8-C400CD8F1F4B}" srcOrd="10" destOrd="0" presId="urn:microsoft.com/office/officeart/2005/8/layout/list1"/>
    <dgm:cxn modelId="{5F5A2739-565B-4E36-9562-C67E1BFFD98B}" type="presParOf" srcId="{3FAFB1CB-D5A3-43B9-A08E-C7F75F848A0A}" destId="{58DE913D-2138-4AC0-AF63-1DED8F5AA8EB}" srcOrd="11" destOrd="0" presId="urn:microsoft.com/office/officeart/2005/8/layout/list1"/>
    <dgm:cxn modelId="{C9F16A41-E3D8-418E-B10C-1F8C3E1705C5}" type="presParOf" srcId="{3FAFB1CB-D5A3-43B9-A08E-C7F75F848A0A}" destId="{4D1F720E-CB7C-41B7-9C9E-4A0A2AA3A03C}" srcOrd="12" destOrd="0" presId="urn:microsoft.com/office/officeart/2005/8/layout/list1"/>
    <dgm:cxn modelId="{B73C98EE-FC05-4A5B-A5C8-02227D401E2F}" type="presParOf" srcId="{4D1F720E-CB7C-41B7-9C9E-4A0A2AA3A03C}" destId="{47CD9CA0-9B15-44AC-9DE3-40C6986503E5}" srcOrd="0" destOrd="0" presId="urn:microsoft.com/office/officeart/2005/8/layout/list1"/>
    <dgm:cxn modelId="{E6189C76-0680-4C44-A4A9-F588CEE8DA9B}" type="presParOf" srcId="{4D1F720E-CB7C-41B7-9C9E-4A0A2AA3A03C}" destId="{B146D397-A7EB-43BC-95F6-D740455833BC}" srcOrd="1" destOrd="0" presId="urn:microsoft.com/office/officeart/2005/8/layout/list1"/>
    <dgm:cxn modelId="{DE435ADA-65F2-43F6-8AEE-0F8410644A4C}" type="presParOf" srcId="{3FAFB1CB-D5A3-43B9-A08E-C7F75F848A0A}" destId="{34E2664A-CC72-4140-88FD-6B7F4462F5C9}" srcOrd="13" destOrd="0" presId="urn:microsoft.com/office/officeart/2005/8/layout/list1"/>
    <dgm:cxn modelId="{32727325-D86D-48E4-A759-CC93E30A4E79}" type="presParOf" srcId="{3FAFB1CB-D5A3-43B9-A08E-C7F75F848A0A}" destId="{7C22FFAE-9AC6-4415-A191-8B6C0808FEE7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FB5972-68AC-4F08-BF4A-FB1A371C192A}">
      <dsp:nvSpPr>
        <dsp:cNvPr id="0" name=""/>
        <dsp:cNvSpPr/>
      </dsp:nvSpPr>
      <dsp:spPr>
        <a:xfrm>
          <a:off x="0" y="324345"/>
          <a:ext cx="10058399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F26CF6-2C55-453F-A4F4-15D495C4F54F}">
      <dsp:nvSpPr>
        <dsp:cNvPr id="0" name=""/>
        <dsp:cNvSpPr/>
      </dsp:nvSpPr>
      <dsp:spPr>
        <a:xfrm>
          <a:off x="502920" y="14385"/>
          <a:ext cx="7040880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/>
            <a:t>case study</a:t>
          </a:r>
          <a:endParaRPr lang="en-US" sz="2100" kern="1200"/>
        </a:p>
      </dsp:txBody>
      <dsp:txXfrm>
        <a:off x="533182" y="44647"/>
        <a:ext cx="6980356" cy="559396"/>
      </dsp:txXfrm>
    </dsp:sp>
    <dsp:sp modelId="{212FEFBF-E05F-4E5F-9CC9-E369A668522E}">
      <dsp:nvSpPr>
        <dsp:cNvPr id="0" name=""/>
        <dsp:cNvSpPr/>
      </dsp:nvSpPr>
      <dsp:spPr>
        <a:xfrm>
          <a:off x="0" y="1276905"/>
          <a:ext cx="10058399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5E8467-5E63-44EF-A7FC-50E0B29D3974}">
      <dsp:nvSpPr>
        <dsp:cNvPr id="0" name=""/>
        <dsp:cNvSpPr/>
      </dsp:nvSpPr>
      <dsp:spPr>
        <a:xfrm>
          <a:off x="502920" y="966945"/>
          <a:ext cx="7040880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/>
            <a:t>qualitative interviews</a:t>
          </a:r>
          <a:endParaRPr lang="en-US" sz="2100" kern="1200"/>
        </a:p>
      </dsp:txBody>
      <dsp:txXfrm>
        <a:off x="533182" y="997207"/>
        <a:ext cx="6980356" cy="559396"/>
      </dsp:txXfrm>
    </dsp:sp>
    <dsp:sp modelId="{FDCC9554-8CB0-434F-85C8-C400CD8F1F4B}">
      <dsp:nvSpPr>
        <dsp:cNvPr id="0" name=""/>
        <dsp:cNvSpPr/>
      </dsp:nvSpPr>
      <dsp:spPr>
        <a:xfrm>
          <a:off x="0" y="2229466"/>
          <a:ext cx="10058399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C2107E-93F7-4DB0-8C9D-DFE1090FE4D0}">
      <dsp:nvSpPr>
        <dsp:cNvPr id="0" name=""/>
        <dsp:cNvSpPr/>
      </dsp:nvSpPr>
      <dsp:spPr>
        <a:xfrm>
          <a:off x="502920" y="1919506"/>
          <a:ext cx="7040880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/>
            <a:t>quantitative survey </a:t>
          </a:r>
          <a:endParaRPr lang="en-US" sz="2100" kern="1200"/>
        </a:p>
      </dsp:txBody>
      <dsp:txXfrm>
        <a:off x="533182" y="1949768"/>
        <a:ext cx="6980356" cy="559396"/>
      </dsp:txXfrm>
    </dsp:sp>
    <dsp:sp modelId="{7C22FFAE-9AC6-4415-A191-8B6C0808FEE7}">
      <dsp:nvSpPr>
        <dsp:cNvPr id="0" name=""/>
        <dsp:cNvSpPr/>
      </dsp:nvSpPr>
      <dsp:spPr>
        <a:xfrm>
          <a:off x="0" y="3182026"/>
          <a:ext cx="10058399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46D397-A7EB-43BC-95F6-D740455833BC}">
      <dsp:nvSpPr>
        <dsp:cNvPr id="0" name=""/>
        <dsp:cNvSpPr/>
      </dsp:nvSpPr>
      <dsp:spPr>
        <a:xfrm>
          <a:off x="502920" y="2872066"/>
          <a:ext cx="7040880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/>
            <a:t>Action oriented research</a:t>
          </a:r>
          <a:r>
            <a:rPr lang="en-US" sz="2100" kern="1200"/>
            <a:t>.</a:t>
          </a:r>
        </a:p>
      </dsp:txBody>
      <dsp:txXfrm>
        <a:off x="533182" y="2902328"/>
        <a:ext cx="6980356" cy="5593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18FA9B-3E06-41AF-BDF7-6710797097D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F9B942-99CF-4AC4-9F77-E625D2C71C6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7E2813-601B-4697-B14D-165027600992}" type="datetimeFigureOut">
              <a:rPr lang="en-US" smtClean="0"/>
              <a:t>6/6/2022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AD4C1D-64AA-4DA1-8A75-FCF5ECA4501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886DA9-2A38-4F39-B33B-4F7B5E44448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75EF03-110B-4710-A708-FEF192761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321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3F8F91-4F38-4A01-947F-C76C21BA8A7A}" type="datetimeFigureOut">
              <a:rPr lang="en-US" smtClean="0"/>
              <a:t>6/6/2022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8CCA95-4F40-4CDD-BF1E-B8C9EB86E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295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8CCA95-4F40-4CDD-BF1E-B8C9EB86EE7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80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6/6/2022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24</a:t>
            </a: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304934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325423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94379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373431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6/6/2022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454365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6/6/2022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54711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6/6/2022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24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873567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6/6/2022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183340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6/6/2022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893898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6/6/2022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24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185291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6/6/2022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r>
              <a:rPr lang="en-US" dirty="0"/>
              <a:t>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06743458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242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44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b="1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mailto:ali_3329@limu.ed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ollegeinfogeek.com/how-to-do-research/" TargetMode="External"/><Relationship Id="rId2" Type="http://schemas.openxmlformats.org/officeDocument/2006/relationships/hyperlink" Target="https://blog.foreignadmits.com/the-purpose-of-research-and-its-characteristic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open.edu/openlearn/money-management/understanding-different-research-perspectives/content-section-6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lue paint splatter on white background">
            <a:extLst>
              <a:ext uri="{FF2B5EF4-FFF2-40B4-BE49-F238E27FC236}">
                <a16:creationId xmlns:a16="http://schemas.microsoft.com/office/drawing/2014/main" id="{D7E03965-9D51-7CAF-3B64-84F5D0F2DF3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069" r="-2" b="28680"/>
          <a:stretch/>
        </p:blipFill>
        <p:spPr>
          <a:xfrm>
            <a:off x="20" y="-839"/>
            <a:ext cx="12191980" cy="6858000"/>
          </a:xfrm>
          <a:prstGeom prst="rect">
            <a:avLst/>
          </a:prstGeom>
        </p:spPr>
      </p:pic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F9FFE17-DE95-4821-ACC1-B90C9544929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3CF76AF-FF72-4430-A772-05840329020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B28281-3783-403A-B1AB-0182A003DF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10257" y="2269961"/>
            <a:ext cx="10171486" cy="2695891"/>
          </a:xfrm>
        </p:spPr>
        <p:txBody>
          <a:bodyPr>
            <a:normAutofit/>
          </a:bodyPr>
          <a:lstStyle/>
          <a:p>
            <a:r>
              <a:rPr lang="en-US" cap="none" dirty="0" smtClean="0"/>
              <a:t>Different Research Strategies</a:t>
            </a:r>
            <a:r>
              <a:rPr lang="en-US" dirty="0"/>
              <a:t> 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542EAC-8BF3-4BFD-9891-145BC49409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3391" y="5454501"/>
            <a:ext cx="8652788" cy="1365337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/>
            <a:r>
              <a:rPr lang="en-US" sz="2400" b="1" dirty="0"/>
              <a:t>NAME : ALI BUBAKER</a:t>
            </a:r>
          </a:p>
          <a:p>
            <a:pPr algn="l"/>
            <a:r>
              <a:rPr lang="en-US" sz="2400" b="1" dirty="0"/>
              <a:t>ID: 3329</a:t>
            </a:r>
          </a:p>
          <a:p>
            <a:pPr algn="l"/>
            <a:r>
              <a:rPr lang="en-US" sz="2400" b="1" dirty="0"/>
              <a:t>EMAIL: </a:t>
            </a:r>
            <a:r>
              <a:rPr lang="en-US" sz="2400" b="1" dirty="0">
                <a:hlinkClick r:id="rId4"/>
              </a:rPr>
              <a:t>ali_3329@limu.edu.ly</a:t>
            </a:r>
            <a:endParaRPr lang="en-US" sz="2400" b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B1C8180-2FDD-4202-8C45-4057CB1AB26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6E86CC6-13EA-4A88-86AD-CF27BF52CC9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267730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F80B441-4F7D-4B40-8A13-FED03A1F3A1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941820" y="1267730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0C7FD1A-44B1-4E4C-B0C9-A8103DCCDCC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913025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6B029D40-E2C5-57A0-DA46-3511E71CFE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610" y="2610"/>
            <a:ext cx="1383083" cy="1403959"/>
          </a:xfrm>
          <a:prstGeom prst="rect">
            <a:avLst/>
          </a:prstGeom>
        </p:spPr>
      </p:pic>
      <p:pic>
        <p:nvPicPr>
          <p:cNvPr id="6" name="Picture 6" descr="Logo&#10;&#10;Description automatically generated">
            <a:extLst>
              <a:ext uri="{FF2B5EF4-FFF2-40B4-BE49-F238E27FC236}">
                <a16:creationId xmlns:a16="http://schemas.microsoft.com/office/drawing/2014/main" id="{384226EE-E938-9287-1B37-4DB3E348DF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82027" y="-1630"/>
            <a:ext cx="1433317" cy="142287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63E08B8-0094-FE85-4BA6-FF7A705B4591}"/>
              </a:ext>
            </a:extLst>
          </p:cNvPr>
          <p:cNvSpPr txBox="1"/>
          <p:nvPr/>
        </p:nvSpPr>
        <p:spPr>
          <a:xfrm>
            <a:off x="1509387" y="68894"/>
            <a:ext cx="9183664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dirty="0"/>
              <a:t>LIBYAN INTERNATIONAL MEDICAL UNIVERSITY FACULTY OF BUSINESS ADMINISTRATION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A98F032-3334-1ADD-1BF3-500975236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3200" smtClean="0"/>
              <a:t>\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53726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7">
            <a:extLst>
              <a:ext uri="{FF2B5EF4-FFF2-40B4-BE49-F238E27FC236}">
                <a16:creationId xmlns:a16="http://schemas.microsoft.com/office/drawing/2014/main" id="{F04BED5A-E98E-4DA0-BAA5-4F6AB2492D6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9">
            <a:extLst>
              <a:ext uri="{FF2B5EF4-FFF2-40B4-BE49-F238E27FC236}">
                <a16:creationId xmlns:a16="http://schemas.microsoft.com/office/drawing/2014/main" id="{EB64B94A-E40E-48CE-BD7B-C1A30AE572F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3982" y="488542"/>
            <a:ext cx="11244036" cy="5880916"/>
          </a:xfrm>
          <a:prstGeom prst="rect">
            <a:avLst/>
          </a:prstGeom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11">
            <a:extLst>
              <a:ext uri="{FF2B5EF4-FFF2-40B4-BE49-F238E27FC236}">
                <a16:creationId xmlns:a16="http://schemas.microsoft.com/office/drawing/2014/main" id="{49EC5CA6-6479-49D5-B4B5-5643D26B83C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84442" y="2057401"/>
            <a:ext cx="0" cy="2743200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13">
            <a:extLst>
              <a:ext uri="{FF2B5EF4-FFF2-40B4-BE49-F238E27FC236}">
                <a16:creationId xmlns:a16="http://schemas.microsoft.com/office/drawing/2014/main" id="{D1B26337-5AA4-470D-9687-5907CB53BAE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685800"/>
            <a:ext cx="10853928" cy="5486400"/>
          </a:xfrm>
          <a:prstGeom prst="rect">
            <a:avLst/>
          </a:prstGeom>
          <a:noFill/>
          <a:ln w="6350" cap="sq" cmpd="sng" algn="ctr">
            <a:solidFill>
              <a:srgbClr val="FFFFFF"/>
            </a:solidFill>
            <a:prstDash val="solid"/>
            <a:miter lim="800000"/>
          </a:ln>
          <a:effectLst/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12BA88-DBE1-2C3B-379B-084ABCEF9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440" y="1000370"/>
            <a:ext cx="3462079" cy="4857262"/>
          </a:xfrm>
        </p:spPr>
        <p:txBody>
          <a:bodyPr>
            <a:normAutofit/>
          </a:bodyPr>
          <a:lstStyle/>
          <a:p>
            <a:pPr algn="r"/>
            <a:r>
              <a:rPr lang="en-US" sz="4400">
                <a:solidFill>
                  <a:srgbClr val="FFFFFF"/>
                </a:solidFill>
              </a:rPr>
              <a:t>OBJECTIVE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8DDF1-6370-2A0B-05D1-8C0B29C941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3691" y="1000370"/>
            <a:ext cx="6212310" cy="485726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At the end of this presentation you will know the different types of research strategies</a:t>
            </a:r>
          </a:p>
          <a:p>
            <a:pPr>
              <a:buClr>
                <a:srgbClr val="262626"/>
              </a:buClr>
            </a:pPr>
            <a:r>
              <a:rPr lang="en-US" sz="2000" dirty="0">
                <a:solidFill>
                  <a:srgbClr val="FFFFFF"/>
                </a:solidFill>
              </a:rPr>
              <a:t>And what is the right way to do a research</a:t>
            </a:r>
          </a:p>
          <a:p>
            <a:pPr>
              <a:buClr>
                <a:srgbClr val="262626"/>
              </a:buClr>
            </a:pPr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11B9C7-5EBA-5BE0-8DAB-D78B79B60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99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65FAA58-0EDC-412F-A5F8-01968BE6052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8089CB0-2F03-4E3C-ADBB-570A3BE78F8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1081" y="0"/>
            <a:ext cx="5510773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DBA80B1-3B69-49C0-8AC9-716ABA57F57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197" y="643464"/>
            <a:ext cx="4143830" cy="5566305"/>
          </a:xfrm>
          <a:prstGeom prst="rect">
            <a:avLst/>
          </a:prstGeom>
          <a:solidFill>
            <a:srgbClr val="D9D9D9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47E1103-B264-49BE-BC2A-F4E40BD33B4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1587" y="806860"/>
            <a:ext cx="3813048" cy="5239512"/>
          </a:xfrm>
          <a:prstGeom prst="rect">
            <a:avLst/>
          </a:prstGeom>
          <a:solidFill>
            <a:schemeClr val="bg1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C70D13-F88E-6510-D7A1-EE39B10D0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887" y="1185059"/>
            <a:ext cx="3491832" cy="4487882"/>
          </a:xfrm>
        </p:spPr>
        <p:txBody>
          <a:bodyPr>
            <a:normAutofit/>
          </a:bodyPr>
          <a:lstStyle/>
          <a:p>
            <a:pPr algn="ctr"/>
            <a:r>
              <a:rPr lang="en-US" sz="4400"/>
              <a:t>TABLE OF CONTECTS 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2DA11B6-B538-4624-9628-98B823D761D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59939" y="276008"/>
            <a:ext cx="6146615" cy="6305984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FB1CB5B-67A5-45DB-B8E1-7A09A642E3E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25455" y="438912"/>
            <a:ext cx="5815584" cy="5980176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756E45-5153-CA63-8632-A53E165EFB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3656" y="936416"/>
            <a:ext cx="4870512" cy="498516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342900" indent="-342900">
              <a:buAutoNum type="arabicPeriod"/>
            </a:pPr>
            <a:r>
              <a:rPr lang="en-US" sz="2000"/>
              <a:t>WHAT IS RESEARCH </a:t>
            </a:r>
          </a:p>
          <a:p>
            <a:pPr marL="342900" indent="-342900">
              <a:buClr>
                <a:srgbClr val="262626"/>
              </a:buClr>
              <a:buAutoNum type="arabicPeriod"/>
            </a:pPr>
            <a:r>
              <a:rPr lang="en-US" sz="2000"/>
              <a:t>HOW TO DO A RESEARCH </a:t>
            </a:r>
          </a:p>
          <a:p>
            <a:pPr marL="342900" indent="-342900">
              <a:buClr>
                <a:srgbClr val="262626"/>
              </a:buClr>
              <a:buAutoNum type="arabicPeriod"/>
            </a:pPr>
            <a:r>
              <a:rPr lang="en-US" sz="2000"/>
              <a:t>WHAT ARE THE RESEARCH STRATEGIES </a:t>
            </a:r>
          </a:p>
          <a:p>
            <a:pPr marL="342900" indent="-342900">
              <a:buClr>
                <a:srgbClr val="262626"/>
              </a:buClr>
              <a:buAutoNum type="arabicPeriod"/>
            </a:pPr>
            <a:r>
              <a:rPr lang="en-US" sz="2000"/>
              <a:t>CONCLUSION</a:t>
            </a:r>
          </a:p>
          <a:p>
            <a:pPr marL="342900" indent="-342900">
              <a:buClr>
                <a:srgbClr val="262626"/>
              </a:buClr>
              <a:buAutoNum type="arabicPeriod"/>
            </a:pPr>
            <a:r>
              <a:rPr lang="en-US" sz="2000"/>
              <a:t>REFRENCES 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10F6C6-BD3C-D244-8D34-6E5F9EDFF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97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04BED5A-E98E-4DA0-BAA5-4F6AB2492D6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B64B94A-E40E-48CE-BD7B-C1A30AE572F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3982" y="488542"/>
            <a:ext cx="11244036" cy="5880916"/>
          </a:xfrm>
          <a:prstGeom prst="rect">
            <a:avLst/>
          </a:prstGeom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9EC5CA6-6479-49D5-B4B5-5643D26B83C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84442" y="2057401"/>
            <a:ext cx="0" cy="2743200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D1B26337-5AA4-470D-9687-5907CB53BAE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685800"/>
            <a:ext cx="10853928" cy="5486400"/>
          </a:xfrm>
          <a:prstGeom prst="rect">
            <a:avLst/>
          </a:prstGeom>
          <a:noFill/>
          <a:ln w="6350" cap="sq" cmpd="sng" algn="ctr">
            <a:solidFill>
              <a:srgbClr val="FFFFFF"/>
            </a:solidFill>
            <a:prstDash val="solid"/>
            <a:miter lim="800000"/>
          </a:ln>
          <a:effectLst/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0C73D2-DB90-08C3-319B-87B709D3E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440" y="1000370"/>
            <a:ext cx="3462079" cy="4857262"/>
          </a:xfrm>
        </p:spPr>
        <p:txBody>
          <a:bodyPr>
            <a:normAutofit/>
          </a:bodyPr>
          <a:lstStyle/>
          <a:p>
            <a:pPr algn="r"/>
            <a:r>
              <a:rPr lang="en-US" sz="4400">
                <a:solidFill>
                  <a:srgbClr val="FFFFFF"/>
                </a:solidFill>
              </a:rPr>
              <a:t>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8AAACC-56AE-141F-EFB1-DB08240DD3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3691" y="1000370"/>
            <a:ext cx="6212310" cy="4857262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en-US" sz="2800" dirty="0">
              <a:solidFill>
                <a:srgbClr val="FFFFFF"/>
              </a:solidFill>
            </a:endParaRPr>
          </a:p>
          <a:p>
            <a:r>
              <a:rPr lang="en-US" sz="2800" dirty="0">
                <a:ea typeface="+mn-lt"/>
                <a:cs typeface="+mn-lt"/>
              </a:rPr>
              <a:t>esearch is defined as </a:t>
            </a:r>
            <a:r>
              <a:rPr lang="en-US" sz="2800" b="1" dirty="0">
                <a:ea typeface="+mn-lt"/>
                <a:cs typeface="+mn-lt"/>
              </a:rPr>
              <a:t>the creation of new knowledge and/or the use of existing knowledge in a new and creative way so as to generate new concepts, methodologies and understandings</a:t>
            </a:r>
            <a:r>
              <a:rPr lang="en-US" sz="2800" dirty="0">
                <a:ea typeface="+mn-lt"/>
                <a:cs typeface="+mn-lt"/>
              </a:rPr>
              <a:t>.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2C56B8-2895-6D6F-3434-397546912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452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04BED5A-E98E-4DA0-BAA5-4F6AB2492D6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B64B94A-E40E-48CE-BD7B-C1A30AE572F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3982" y="488542"/>
            <a:ext cx="11244036" cy="5880916"/>
          </a:xfrm>
          <a:prstGeom prst="rect">
            <a:avLst/>
          </a:prstGeom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9EC5CA6-6479-49D5-B4B5-5643D26B83C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84442" y="2057401"/>
            <a:ext cx="0" cy="2743200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D1B26337-5AA4-470D-9687-5907CB53BAE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685800"/>
            <a:ext cx="10853928" cy="5486400"/>
          </a:xfrm>
          <a:prstGeom prst="rect">
            <a:avLst/>
          </a:prstGeom>
          <a:noFill/>
          <a:ln w="6350" cap="sq" cmpd="sng" algn="ctr">
            <a:solidFill>
              <a:srgbClr val="FFFFFF"/>
            </a:solidFill>
            <a:prstDash val="solid"/>
            <a:miter lim="800000"/>
          </a:ln>
          <a:effectLst/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3B21BA-9B19-5C69-F5EC-BD2F0A437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440" y="1000370"/>
            <a:ext cx="3462079" cy="4857262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solidFill>
                  <a:srgbClr val="FFFFFF"/>
                </a:solidFill>
              </a:rPr>
              <a:t>HOW TO DO A RESEARCH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4E98A4E-8F92-52EA-8671-8CFC8E6AEA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3691" y="1000370"/>
            <a:ext cx="6212310" cy="485726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>
                <a:solidFill>
                  <a:srgbClr val="FFFFFF"/>
                </a:solidFill>
                <a:ea typeface="+mn-lt"/>
                <a:cs typeface="+mn-lt"/>
              </a:rPr>
              <a:t>Find a topic.</a:t>
            </a:r>
            <a:endParaRPr lang="en-US" sz="2000">
              <a:solidFill>
                <a:srgbClr val="FFFFFF"/>
              </a:solidFill>
            </a:endParaRPr>
          </a:p>
          <a:p>
            <a:r>
              <a:rPr lang="en-US" sz="2000">
                <a:solidFill>
                  <a:srgbClr val="FFFFFF"/>
                </a:solidFill>
                <a:ea typeface="+mn-lt"/>
                <a:cs typeface="+mn-lt"/>
              </a:rPr>
              <a:t>Refine your topic.</a:t>
            </a:r>
            <a:endParaRPr lang="en-US" sz="2000">
              <a:solidFill>
                <a:srgbClr val="FFFFFF"/>
              </a:solidFill>
            </a:endParaRPr>
          </a:p>
          <a:p>
            <a:r>
              <a:rPr lang="en-US" sz="2000">
                <a:solidFill>
                  <a:srgbClr val="FFFFFF"/>
                </a:solidFill>
                <a:ea typeface="+mn-lt"/>
                <a:cs typeface="+mn-lt"/>
              </a:rPr>
              <a:t>Find key sources.</a:t>
            </a:r>
            <a:endParaRPr lang="en-US" sz="2000">
              <a:solidFill>
                <a:srgbClr val="FFFFFF"/>
              </a:solidFill>
            </a:endParaRPr>
          </a:p>
          <a:p>
            <a:r>
              <a:rPr lang="en-US" sz="2000">
                <a:solidFill>
                  <a:srgbClr val="FFFFFF"/>
                </a:solidFill>
                <a:ea typeface="+mn-lt"/>
                <a:cs typeface="+mn-lt"/>
              </a:rPr>
              <a:t>Take notes on your sources.</a:t>
            </a:r>
            <a:endParaRPr lang="en-US" sz="2000">
              <a:solidFill>
                <a:srgbClr val="FFFFFF"/>
              </a:solidFill>
            </a:endParaRPr>
          </a:p>
          <a:p>
            <a:r>
              <a:rPr lang="en-US" sz="2000">
                <a:solidFill>
                  <a:srgbClr val="FFFFFF"/>
                </a:solidFill>
                <a:ea typeface="+mn-lt"/>
                <a:cs typeface="+mn-lt"/>
              </a:rPr>
              <a:t>Create your paper or presentation.</a:t>
            </a:r>
            <a:endParaRPr lang="en-US" sz="2000">
              <a:solidFill>
                <a:srgbClr val="FFFFFF"/>
              </a:solidFill>
            </a:endParaRPr>
          </a:p>
          <a:p>
            <a:r>
              <a:rPr lang="en-US" sz="2000">
                <a:solidFill>
                  <a:srgbClr val="FFFFFF"/>
                </a:solidFill>
                <a:ea typeface="+mn-lt"/>
                <a:cs typeface="+mn-lt"/>
              </a:rPr>
              <a:t>Do additional research as necessary.</a:t>
            </a:r>
            <a:endParaRPr lang="en-US" sz="2000">
              <a:solidFill>
                <a:srgbClr val="FFFFFF"/>
              </a:solidFill>
            </a:endParaRPr>
          </a:p>
          <a:p>
            <a:r>
              <a:rPr lang="en-US" sz="2000">
                <a:solidFill>
                  <a:srgbClr val="FFFFFF"/>
                </a:solidFill>
                <a:ea typeface="+mn-lt"/>
                <a:cs typeface="+mn-lt"/>
              </a:rPr>
              <a:t>Cite your sources</a:t>
            </a:r>
            <a:endParaRPr lang="en-US" sz="2000">
              <a:solidFill>
                <a:srgbClr val="FFFFFF"/>
              </a:solidFill>
            </a:endParaRPr>
          </a:p>
          <a:p>
            <a:pPr>
              <a:buClr>
                <a:srgbClr val="262626"/>
              </a:buClr>
            </a:pPr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C59450-0C41-32C8-AA2D-41601067E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87000" y="6400800"/>
            <a:ext cx="838200" cy="36576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4B7E4EF-A1BD-40F4-AB7B-04F084DD991D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13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0EB72A9B-FD82-4F09-BF1E-D39311D3A0E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D39B371-6E4E-4070-AB4E-4D788405A5A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937DAED-8BFE-4563-BB45-B5E554D70A8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A6FA75-B7B7-EBE2-8DCA-CDA1C4200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en-US"/>
              <a:t>WHAT ARE THE RESEARCH STRATEGIES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C90FD4-37E0-D06B-A4BA-2798A6D4E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87000" y="6035040"/>
            <a:ext cx="838200" cy="36576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4B7E4EF-A1BD-40F4-AB7B-04F084DD991D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graphicFrame>
        <p:nvGraphicFramePr>
          <p:cNvPr id="18" name="Content Placeholder 2">
            <a:extLst>
              <a:ext uri="{FF2B5EF4-FFF2-40B4-BE49-F238E27FC236}">
                <a16:creationId xmlns:a16="http://schemas.microsoft.com/office/drawing/2014/main" id="{73D2D8BB-4655-649D-7BE6-C3EA0546FD0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8956150"/>
              </p:ext>
            </p:extLst>
          </p:nvPr>
        </p:nvGraphicFramePr>
        <p:xfrm>
          <a:off x="1066800" y="2310063"/>
          <a:ext cx="10058400" cy="3725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8703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04BED5A-E98E-4DA0-BAA5-4F6AB2492D6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B64B94A-E40E-48CE-BD7B-C1A30AE572F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3982" y="488542"/>
            <a:ext cx="11244036" cy="5880916"/>
          </a:xfrm>
          <a:prstGeom prst="rect">
            <a:avLst/>
          </a:prstGeom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9EC5CA6-6479-49D5-B4B5-5643D26B83C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84442" y="2057401"/>
            <a:ext cx="0" cy="2743200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D1B26337-5AA4-470D-9687-5907CB53BAE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685800"/>
            <a:ext cx="10853928" cy="5486400"/>
          </a:xfrm>
          <a:prstGeom prst="rect">
            <a:avLst/>
          </a:prstGeom>
          <a:noFill/>
          <a:ln w="6350" cap="sq" cmpd="sng" algn="ctr">
            <a:solidFill>
              <a:srgbClr val="FFFFFF"/>
            </a:solidFill>
            <a:prstDash val="solid"/>
            <a:miter lim="800000"/>
          </a:ln>
          <a:effectLst/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D58C08-0820-C6EF-7F59-6BE8548B1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440" y="1000370"/>
            <a:ext cx="3462079" cy="4857262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solidFill>
                  <a:srgbClr val="FFFFFF"/>
                </a:solidFill>
              </a:rPr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472F14-D5F8-6AF1-6157-3C882798DD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3691" y="1000370"/>
            <a:ext cx="6212310" cy="4857262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en-US" sz="2000">
              <a:solidFill>
                <a:srgbClr val="FFFFFF"/>
              </a:solidFill>
            </a:endParaRPr>
          </a:p>
          <a:p>
            <a:endParaRPr lang="en-US"/>
          </a:p>
          <a:p>
            <a:pPr>
              <a:buClr>
                <a:srgbClr val="262626"/>
              </a:buClr>
            </a:pPr>
            <a:r>
              <a:rPr lang="en-US" sz="2400" dirty="0">
                <a:ea typeface="+mn-lt"/>
                <a:cs typeface="+mn-lt"/>
              </a:rPr>
              <a:t>The purpose of research is </a:t>
            </a:r>
            <a:r>
              <a:rPr lang="en-US" sz="2400" b="1" dirty="0">
                <a:ea typeface="+mn-lt"/>
                <a:cs typeface="+mn-lt"/>
              </a:rPr>
              <a:t>to enhance society by advancing knowledge through scientific theories, concepts and ideas</a:t>
            </a:r>
            <a:r>
              <a:rPr lang="en-US" sz="2400" dirty="0">
                <a:ea typeface="+mn-lt"/>
                <a:cs typeface="+mn-lt"/>
              </a:rPr>
              <a:t>.</a:t>
            </a:r>
            <a:endParaRPr lang="en-US" sz="2400" dirty="0"/>
          </a:p>
          <a:p>
            <a:pPr>
              <a:buClr>
                <a:srgbClr val="262626"/>
              </a:buClr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CDB0C4-76D9-5FCF-09A1-44EAD4885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87000" y="6400800"/>
            <a:ext cx="838200" cy="36576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4B7E4EF-A1BD-40F4-AB7B-04F084DD991D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4523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9">
            <a:extLst>
              <a:ext uri="{FF2B5EF4-FFF2-40B4-BE49-F238E27FC236}">
                <a16:creationId xmlns:a16="http://schemas.microsoft.com/office/drawing/2014/main" id="{F04BED5A-E98E-4DA0-BAA5-4F6AB2492D6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11">
            <a:extLst>
              <a:ext uri="{FF2B5EF4-FFF2-40B4-BE49-F238E27FC236}">
                <a16:creationId xmlns:a16="http://schemas.microsoft.com/office/drawing/2014/main" id="{EB64B94A-E40E-48CE-BD7B-C1A30AE572F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3982" y="488542"/>
            <a:ext cx="11244036" cy="5880916"/>
          </a:xfrm>
          <a:prstGeom prst="rect">
            <a:avLst/>
          </a:prstGeom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13">
            <a:extLst>
              <a:ext uri="{FF2B5EF4-FFF2-40B4-BE49-F238E27FC236}">
                <a16:creationId xmlns:a16="http://schemas.microsoft.com/office/drawing/2014/main" id="{49EC5CA6-6479-49D5-B4B5-5643D26B83C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84442" y="2057401"/>
            <a:ext cx="0" cy="2743200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15">
            <a:extLst>
              <a:ext uri="{FF2B5EF4-FFF2-40B4-BE49-F238E27FC236}">
                <a16:creationId xmlns:a16="http://schemas.microsoft.com/office/drawing/2014/main" id="{D1B26337-5AA4-470D-9687-5907CB53BAE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685800"/>
            <a:ext cx="10853928" cy="5486400"/>
          </a:xfrm>
          <a:prstGeom prst="rect">
            <a:avLst/>
          </a:prstGeom>
          <a:noFill/>
          <a:ln w="6350" cap="sq" cmpd="sng" algn="ctr">
            <a:solidFill>
              <a:srgbClr val="FFFFFF"/>
            </a:solidFill>
            <a:prstDash val="solid"/>
            <a:miter lim="800000"/>
          </a:ln>
          <a:effectLst/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C9C9BE-8DBC-F764-935B-1F49EEA47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440" y="1000370"/>
            <a:ext cx="3462079" cy="4857262"/>
          </a:xfrm>
        </p:spPr>
        <p:txBody>
          <a:bodyPr>
            <a:normAutofit/>
          </a:bodyPr>
          <a:lstStyle/>
          <a:p>
            <a:pPr algn="r"/>
            <a:r>
              <a:rPr lang="en-US" sz="4400">
                <a:solidFill>
                  <a:srgbClr val="FFFFFF"/>
                </a:solidFill>
              </a:rPr>
              <a:t>REFRENCES 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065B161B-D24A-7D39-770D-9F0807F660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3691" y="1000370"/>
            <a:ext cx="6212310" cy="485726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 i="1">
                <a:solidFill>
                  <a:srgbClr val="FFFFFF"/>
                </a:solidFill>
                <a:ea typeface="+mn-lt"/>
                <a:cs typeface="+mn-lt"/>
              </a:rPr>
              <a:t>The purpose of research and its characteristics</a:t>
            </a:r>
            <a:r>
              <a:rPr lang="en-US" sz="2000">
                <a:solidFill>
                  <a:srgbClr val="FFFFFF"/>
                </a:solidFill>
                <a:ea typeface="+mn-lt"/>
                <a:cs typeface="+mn-lt"/>
              </a:rPr>
              <a:t>. ForeignAdmits. (2022, March 25). Retrieved April 6, 2022, from </a:t>
            </a:r>
            <a:r>
              <a:rPr lang="en-US" sz="2000">
                <a:solidFill>
                  <a:srgbClr val="FFFFFF"/>
                </a:solidFill>
                <a:ea typeface="+mn-lt"/>
                <a:cs typeface="+mn-lt"/>
                <a:hlinkClick r:id="rId2"/>
              </a:rPr>
              <a:t>https://blog.foreignadmits.com/the-purpose-of-research-and-its-characteristics/</a:t>
            </a:r>
            <a:r>
              <a:rPr lang="en-US" sz="2000">
                <a:solidFill>
                  <a:srgbClr val="FFFFFF"/>
                </a:solidFill>
                <a:ea typeface="+mn-lt"/>
                <a:cs typeface="+mn-lt"/>
              </a:rPr>
              <a:t> </a:t>
            </a:r>
            <a:endParaRPr lang="en-US" sz="2000">
              <a:solidFill>
                <a:srgbClr val="FFFFFF"/>
              </a:solidFill>
            </a:endParaRPr>
          </a:p>
          <a:p>
            <a:pPr>
              <a:buClr>
                <a:srgbClr val="262626"/>
              </a:buClr>
            </a:pPr>
            <a:r>
              <a:rPr lang="en-US" sz="2000">
                <a:solidFill>
                  <a:srgbClr val="FFFFFF"/>
                </a:solidFill>
                <a:ea typeface="+mn-lt"/>
                <a:cs typeface="+mn-lt"/>
              </a:rPr>
              <a:t>Patterson, R. (2019, November 27). </a:t>
            </a:r>
            <a:r>
              <a:rPr lang="en-US" sz="2000" i="1">
                <a:solidFill>
                  <a:srgbClr val="FFFFFF"/>
                </a:solidFill>
                <a:ea typeface="+mn-lt"/>
                <a:cs typeface="+mn-lt"/>
              </a:rPr>
              <a:t>How to do research in 7 simple steps</a:t>
            </a:r>
            <a:r>
              <a:rPr lang="en-US" sz="2000">
                <a:solidFill>
                  <a:srgbClr val="FFFFFF"/>
                </a:solidFill>
                <a:ea typeface="+mn-lt"/>
                <a:cs typeface="+mn-lt"/>
              </a:rPr>
              <a:t>. College Info Geek. Retrieved April 6, 2022, from </a:t>
            </a:r>
            <a:r>
              <a:rPr lang="en-US" sz="2000">
                <a:solidFill>
                  <a:srgbClr val="FFFFFF"/>
                </a:solidFill>
                <a:ea typeface="+mn-lt"/>
                <a:cs typeface="+mn-lt"/>
                <a:hlinkClick r:id="rId3"/>
              </a:rPr>
              <a:t>https://collegeinfogeek.com/how-to-do-research/</a:t>
            </a:r>
            <a:r>
              <a:rPr lang="en-US" sz="2000">
                <a:solidFill>
                  <a:srgbClr val="FFFFFF"/>
                </a:solidFill>
                <a:ea typeface="+mn-lt"/>
                <a:cs typeface="+mn-lt"/>
              </a:rPr>
              <a:t> </a:t>
            </a:r>
            <a:endParaRPr lang="en-US" sz="2000">
              <a:solidFill>
                <a:srgbClr val="FFFFFF"/>
              </a:solidFill>
            </a:endParaRPr>
          </a:p>
          <a:p>
            <a:pPr>
              <a:buClr>
                <a:srgbClr val="262626"/>
              </a:buClr>
            </a:pPr>
            <a:r>
              <a:rPr lang="en-US" sz="2000" i="1">
                <a:solidFill>
                  <a:srgbClr val="FFFFFF"/>
                </a:solidFill>
                <a:ea typeface="+mn-lt"/>
                <a:cs typeface="+mn-lt"/>
              </a:rPr>
              <a:t>6 research strategy</a:t>
            </a:r>
            <a:r>
              <a:rPr lang="en-US" sz="2000">
                <a:solidFill>
                  <a:srgbClr val="FFFFFF"/>
                </a:solidFill>
                <a:ea typeface="+mn-lt"/>
                <a:cs typeface="+mn-lt"/>
              </a:rPr>
              <a:t>. Understanding different research perspectives. (n.d.). Retrieved April 6, 2022, from </a:t>
            </a:r>
            <a:r>
              <a:rPr lang="en-US" sz="2000">
                <a:solidFill>
                  <a:srgbClr val="FFFFFF"/>
                </a:solidFill>
                <a:ea typeface="+mn-lt"/>
                <a:cs typeface="+mn-lt"/>
                <a:hlinkClick r:id="rId4"/>
              </a:rPr>
              <a:t>https://www.open.edu/openlearn/money-management/understanding-different-research-perspectives/content-section-6</a:t>
            </a:r>
            <a:r>
              <a:rPr lang="en-US" sz="2000">
                <a:solidFill>
                  <a:srgbClr val="FFFFFF"/>
                </a:solidFill>
                <a:ea typeface="+mn-lt"/>
                <a:cs typeface="+mn-lt"/>
              </a:rPr>
              <a:t> </a:t>
            </a:r>
            <a:endParaRPr lang="en-US" sz="2000">
              <a:solidFill>
                <a:srgbClr val="FFFFFF"/>
              </a:solidFill>
            </a:endParaRPr>
          </a:p>
          <a:p>
            <a:pPr>
              <a:buClr>
                <a:srgbClr val="262626"/>
              </a:buClr>
            </a:pPr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3F45A1-338C-7CC6-D9A1-58A47BC99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87000" y="6400800"/>
            <a:ext cx="838200" cy="36576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4B7E4EF-A1BD-40F4-AB7B-04F084DD991D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893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0A8BB1-351A-2EE8-DE7A-C9339DDD7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9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C670EF8-00EF-773C-BDE8-55ADC7D08891}"/>
              </a:ext>
            </a:extLst>
          </p:cNvPr>
          <p:cNvSpPr txBox="1"/>
          <p:nvPr/>
        </p:nvSpPr>
        <p:spPr>
          <a:xfrm>
            <a:off x="4212921" y="2741112"/>
            <a:ext cx="5749445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60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99770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AnalogousFromLightSeedRightStep">
      <a:dk1>
        <a:srgbClr val="000000"/>
      </a:dk1>
      <a:lt1>
        <a:srgbClr val="FFFFFF"/>
      </a:lt1>
      <a:dk2>
        <a:srgbClr val="2A3A21"/>
      </a:dk2>
      <a:lt2>
        <a:srgbClr val="E2E6E8"/>
      </a:lt2>
      <a:accent1>
        <a:srgbClr val="BD9A85"/>
      </a:accent1>
      <a:accent2>
        <a:srgbClr val="ACA175"/>
      </a:accent2>
      <a:accent3>
        <a:srgbClr val="9CA57D"/>
      </a:accent3>
      <a:accent4>
        <a:srgbClr val="89AB75"/>
      </a:accent4>
      <a:accent5>
        <a:srgbClr val="81AC83"/>
      </a:accent5>
      <a:accent6>
        <a:srgbClr val="77AE91"/>
      </a:accent6>
      <a:hlink>
        <a:srgbClr val="5987A2"/>
      </a:hlink>
      <a:folHlink>
        <a:srgbClr val="7F7F7F"/>
      </a:folHlink>
    </a:clrScheme>
    <a:fontScheme name="Savon">
      <a:majorFont>
        <a:latin typeface="Speak Pro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Selawik Light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VTI" id="{A72E8C35-66DD-49F8-AF66-813F19B983AE}" vid="{93CCBC76-B7A1-4C3D-93EA-5CE34C4670F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0" ma:contentTypeDescription="Create a new document." ma:contentTypeScope="" ma:versionID="1267097ee5f5874adfcc408041ae252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95891a93df65b14727750f2c06c306c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7C2F7BF6-CD39-4568-B8BD-EA8D252E10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50455F8-10A0-4EEF-9BB1-9035E295B16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9B0F2AC-8567-4D03-BFFC-653DB596C528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Madison</Template>
  <TotalTime>3</TotalTime>
  <Words>157</Words>
  <Application>Microsoft Office PowerPoint</Application>
  <PresentationFormat>Widescreen</PresentationFormat>
  <Paragraphs>49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</vt:lpstr>
      <vt:lpstr>Garamond</vt:lpstr>
      <vt:lpstr>Selawik Light</vt:lpstr>
      <vt:lpstr>Speak Pro</vt:lpstr>
      <vt:lpstr>SavonVTI</vt:lpstr>
      <vt:lpstr>Different Research Strategies </vt:lpstr>
      <vt:lpstr>OBJECTIVE</vt:lpstr>
      <vt:lpstr>TABLE OF CONTECTS </vt:lpstr>
      <vt:lpstr>RESEARCH</vt:lpstr>
      <vt:lpstr>HOW TO DO A RESEARCH</vt:lpstr>
      <vt:lpstr>WHAT ARE THE RESEARCH STRATEGIES</vt:lpstr>
      <vt:lpstr>CONCLUSION</vt:lpstr>
      <vt:lpstr>REFRENCES 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Maher Fattouh</cp:lastModifiedBy>
  <cp:revision>160</cp:revision>
  <dcterms:created xsi:type="dcterms:W3CDTF">2022-04-06T11:01:30Z</dcterms:created>
  <dcterms:modified xsi:type="dcterms:W3CDTF">2022-06-06T07:43:15Z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