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Lst>
  <p:sldSz cx="50399950" cy="32399288"/>
  <p:notesSz cx="6858000" cy="9144000"/>
  <p:defaultTextStyle>
    <a:defPPr>
      <a:defRPr lang="en-US"/>
    </a:defPPr>
    <a:lvl1pPr marL="0" algn="l" defTabSz="3974348" rtl="0" eaLnBrk="1" latinLnBrk="0" hangingPunct="1">
      <a:defRPr sz="7824" kern="1200">
        <a:solidFill>
          <a:schemeClr val="tx1"/>
        </a:solidFill>
        <a:latin typeface="+mn-lt"/>
        <a:ea typeface="+mn-ea"/>
        <a:cs typeface="+mn-cs"/>
      </a:defRPr>
    </a:lvl1pPr>
    <a:lvl2pPr marL="1987174" algn="l" defTabSz="3974348" rtl="0" eaLnBrk="1" latinLnBrk="0" hangingPunct="1">
      <a:defRPr sz="7824" kern="1200">
        <a:solidFill>
          <a:schemeClr val="tx1"/>
        </a:solidFill>
        <a:latin typeface="+mn-lt"/>
        <a:ea typeface="+mn-ea"/>
        <a:cs typeface="+mn-cs"/>
      </a:defRPr>
    </a:lvl2pPr>
    <a:lvl3pPr marL="3974348" algn="l" defTabSz="3974348" rtl="0" eaLnBrk="1" latinLnBrk="0" hangingPunct="1">
      <a:defRPr sz="7824" kern="1200">
        <a:solidFill>
          <a:schemeClr val="tx1"/>
        </a:solidFill>
        <a:latin typeface="+mn-lt"/>
        <a:ea typeface="+mn-ea"/>
        <a:cs typeface="+mn-cs"/>
      </a:defRPr>
    </a:lvl3pPr>
    <a:lvl4pPr marL="5961522" algn="l" defTabSz="3974348" rtl="0" eaLnBrk="1" latinLnBrk="0" hangingPunct="1">
      <a:defRPr sz="7824" kern="1200">
        <a:solidFill>
          <a:schemeClr val="tx1"/>
        </a:solidFill>
        <a:latin typeface="+mn-lt"/>
        <a:ea typeface="+mn-ea"/>
        <a:cs typeface="+mn-cs"/>
      </a:defRPr>
    </a:lvl4pPr>
    <a:lvl5pPr marL="7948696" algn="l" defTabSz="3974348" rtl="0" eaLnBrk="1" latinLnBrk="0" hangingPunct="1">
      <a:defRPr sz="7824" kern="1200">
        <a:solidFill>
          <a:schemeClr val="tx1"/>
        </a:solidFill>
        <a:latin typeface="+mn-lt"/>
        <a:ea typeface="+mn-ea"/>
        <a:cs typeface="+mn-cs"/>
      </a:defRPr>
    </a:lvl5pPr>
    <a:lvl6pPr marL="9935870" algn="l" defTabSz="3974348" rtl="0" eaLnBrk="1" latinLnBrk="0" hangingPunct="1">
      <a:defRPr sz="7824" kern="1200">
        <a:solidFill>
          <a:schemeClr val="tx1"/>
        </a:solidFill>
        <a:latin typeface="+mn-lt"/>
        <a:ea typeface="+mn-ea"/>
        <a:cs typeface="+mn-cs"/>
      </a:defRPr>
    </a:lvl6pPr>
    <a:lvl7pPr marL="11923044" algn="l" defTabSz="3974348" rtl="0" eaLnBrk="1" latinLnBrk="0" hangingPunct="1">
      <a:defRPr sz="7824" kern="1200">
        <a:solidFill>
          <a:schemeClr val="tx1"/>
        </a:solidFill>
        <a:latin typeface="+mn-lt"/>
        <a:ea typeface="+mn-ea"/>
        <a:cs typeface="+mn-cs"/>
      </a:defRPr>
    </a:lvl7pPr>
    <a:lvl8pPr marL="13910219" algn="l" defTabSz="3974348" rtl="0" eaLnBrk="1" latinLnBrk="0" hangingPunct="1">
      <a:defRPr sz="7824" kern="1200">
        <a:solidFill>
          <a:schemeClr val="tx1"/>
        </a:solidFill>
        <a:latin typeface="+mn-lt"/>
        <a:ea typeface="+mn-ea"/>
        <a:cs typeface="+mn-cs"/>
      </a:defRPr>
    </a:lvl8pPr>
    <a:lvl9pPr marL="15897393" algn="l" defTabSz="3974348" rtl="0" eaLnBrk="1" latinLnBrk="0" hangingPunct="1">
      <a:defRPr sz="7824"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0205" userDrawn="1">
          <p15:clr>
            <a:srgbClr val="A4A3A4"/>
          </p15:clr>
        </p15:guide>
        <p15:guide id="2" pos="1587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E5F7"/>
    <a:srgbClr val="86CADB"/>
    <a:srgbClr val="E6E6E6"/>
    <a:srgbClr val="DEDED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1781"/>
    <p:restoredTop sz="94674"/>
  </p:normalViewPr>
  <p:slideViewPr>
    <p:cSldViewPr snapToGrid="0" snapToObjects="1" showGuides="1">
      <p:cViewPr varScale="1">
        <p:scale>
          <a:sx n="15" d="100"/>
          <a:sy n="15" d="100"/>
        </p:scale>
        <p:origin x="-1764" y="-186"/>
      </p:cViewPr>
      <p:guideLst>
        <p:guide orient="horz" pos="10205"/>
        <p:guide pos="15874"/>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299994" y="5302386"/>
            <a:ext cx="37799963" cy="11279752"/>
          </a:xfrm>
        </p:spPr>
        <p:txBody>
          <a:bodyPr anchor="b"/>
          <a:lstStyle>
            <a:lvl1pPr algn="ctr">
              <a:defRPr sz="24803"/>
            </a:lvl1pPr>
          </a:lstStyle>
          <a:p>
            <a:r>
              <a:rPr lang="en-US"/>
              <a:t>Click to edit Master title style</a:t>
            </a:r>
            <a:endParaRPr lang="en-US" dirty="0"/>
          </a:p>
        </p:txBody>
      </p:sp>
      <p:sp>
        <p:nvSpPr>
          <p:cNvPr id="3" name="Subtitle 2"/>
          <p:cNvSpPr>
            <a:spLocks noGrp="1"/>
          </p:cNvSpPr>
          <p:nvPr>
            <p:ph type="subTitle" idx="1"/>
          </p:nvPr>
        </p:nvSpPr>
        <p:spPr>
          <a:xfrm>
            <a:off x="6299994" y="17017128"/>
            <a:ext cx="37799963" cy="7822326"/>
          </a:xfrm>
        </p:spPr>
        <p:txBody>
          <a:bodyPr/>
          <a:lstStyle>
            <a:lvl1pPr marL="0" indent="0" algn="ctr">
              <a:buNone/>
              <a:defRPr sz="9921"/>
            </a:lvl1pPr>
            <a:lvl2pPr marL="1890019" indent="0" algn="ctr">
              <a:buNone/>
              <a:defRPr sz="8268"/>
            </a:lvl2pPr>
            <a:lvl3pPr marL="3780038" indent="0" algn="ctr">
              <a:buNone/>
              <a:defRPr sz="7441"/>
            </a:lvl3pPr>
            <a:lvl4pPr marL="5670057" indent="0" algn="ctr">
              <a:buNone/>
              <a:defRPr sz="6614"/>
            </a:lvl4pPr>
            <a:lvl5pPr marL="7560076" indent="0" algn="ctr">
              <a:buNone/>
              <a:defRPr sz="6614"/>
            </a:lvl5pPr>
            <a:lvl6pPr marL="9450095" indent="0" algn="ctr">
              <a:buNone/>
              <a:defRPr sz="6614"/>
            </a:lvl6pPr>
            <a:lvl7pPr marL="11340114" indent="0" algn="ctr">
              <a:buNone/>
              <a:defRPr sz="6614"/>
            </a:lvl7pPr>
            <a:lvl8pPr marL="13230134" indent="0" algn="ctr">
              <a:buNone/>
              <a:defRPr sz="6614"/>
            </a:lvl8pPr>
            <a:lvl9pPr marL="15120153" indent="0" algn="ctr">
              <a:buNone/>
              <a:defRPr sz="661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A994C13-FEAC-8142-BDCF-E4D90D70C761}" type="datetimeFigureOut">
              <a:rPr lang="en-US" smtClean="0"/>
              <a:pPr/>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1286058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994C13-FEAC-8142-BDCF-E4D90D70C761}" type="datetimeFigureOut">
              <a:rPr lang="en-US" smtClean="0"/>
              <a:pPr/>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541682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067464" y="1724962"/>
            <a:ext cx="10867489" cy="274568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464997" y="1724962"/>
            <a:ext cx="31972468" cy="274568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994C13-FEAC-8142-BDCF-E4D90D70C761}" type="datetimeFigureOut">
              <a:rPr lang="en-US" smtClean="0"/>
              <a:pPr/>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2981823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994C13-FEAC-8142-BDCF-E4D90D70C761}" type="datetimeFigureOut">
              <a:rPr lang="en-US" smtClean="0"/>
              <a:pPr/>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4291841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38747" y="8077327"/>
            <a:ext cx="43469957" cy="13477201"/>
          </a:xfrm>
        </p:spPr>
        <p:txBody>
          <a:bodyPr anchor="b"/>
          <a:lstStyle>
            <a:lvl1pPr>
              <a:defRPr sz="24803"/>
            </a:lvl1pPr>
          </a:lstStyle>
          <a:p>
            <a:r>
              <a:rPr lang="en-US"/>
              <a:t>Click to edit Master title style</a:t>
            </a:r>
            <a:endParaRPr lang="en-US" dirty="0"/>
          </a:p>
        </p:txBody>
      </p:sp>
      <p:sp>
        <p:nvSpPr>
          <p:cNvPr id="3" name="Text Placeholder 2"/>
          <p:cNvSpPr>
            <a:spLocks noGrp="1"/>
          </p:cNvSpPr>
          <p:nvPr>
            <p:ph type="body" idx="1"/>
          </p:nvPr>
        </p:nvSpPr>
        <p:spPr>
          <a:xfrm>
            <a:off x="3438747" y="21682028"/>
            <a:ext cx="43469957" cy="7087342"/>
          </a:xfrm>
        </p:spPr>
        <p:txBody>
          <a:bodyPr/>
          <a:lstStyle>
            <a:lvl1pPr marL="0" indent="0">
              <a:buNone/>
              <a:defRPr sz="9921">
                <a:solidFill>
                  <a:schemeClr val="tx1">
                    <a:tint val="75000"/>
                  </a:schemeClr>
                </a:solidFill>
              </a:defRPr>
            </a:lvl1pPr>
            <a:lvl2pPr marL="1890019" indent="0">
              <a:buNone/>
              <a:defRPr sz="8268">
                <a:solidFill>
                  <a:schemeClr val="tx1">
                    <a:tint val="75000"/>
                  </a:schemeClr>
                </a:solidFill>
              </a:defRPr>
            </a:lvl2pPr>
            <a:lvl3pPr marL="3780038" indent="0">
              <a:buNone/>
              <a:defRPr sz="7441">
                <a:solidFill>
                  <a:schemeClr val="tx1">
                    <a:tint val="75000"/>
                  </a:schemeClr>
                </a:solidFill>
              </a:defRPr>
            </a:lvl3pPr>
            <a:lvl4pPr marL="5670057" indent="0">
              <a:buNone/>
              <a:defRPr sz="6614">
                <a:solidFill>
                  <a:schemeClr val="tx1">
                    <a:tint val="75000"/>
                  </a:schemeClr>
                </a:solidFill>
              </a:defRPr>
            </a:lvl4pPr>
            <a:lvl5pPr marL="7560076" indent="0">
              <a:buNone/>
              <a:defRPr sz="6614">
                <a:solidFill>
                  <a:schemeClr val="tx1">
                    <a:tint val="75000"/>
                  </a:schemeClr>
                </a:solidFill>
              </a:defRPr>
            </a:lvl5pPr>
            <a:lvl6pPr marL="9450095" indent="0">
              <a:buNone/>
              <a:defRPr sz="6614">
                <a:solidFill>
                  <a:schemeClr val="tx1">
                    <a:tint val="75000"/>
                  </a:schemeClr>
                </a:solidFill>
              </a:defRPr>
            </a:lvl6pPr>
            <a:lvl7pPr marL="11340114" indent="0">
              <a:buNone/>
              <a:defRPr sz="6614">
                <a:solidFill>
                  <a:schemeClr val="tx1">
                    <a:tint val="75000"/>
                  </a:schemeClr>
                </a:solidFill>
              </a:defRPr>
            </a:lvl7pPr>
            <a:lvl8pPr marL="13230134" indent="0">
              <a:buNone/>
              <a:defRPr sz="6614">
                <a:solidFill>
                  <a:schemeClr val="tx1">
                    <a:tint val="75000"/>
                  </a:schemeClr>
                </a:solidFill>
              </a:defRPr>
            </a:lvl8pPr>
            <a:lvl9pPr marL="15120153" indent="0">
              <a:buNone/>
              <a:defRPr sz="661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A994C13-FEAC-8142-BDCF-E4D90D70C761}" type="datetimeFigureOut">
              <a:rPr lang="en-US" smtClean="0"/>
              <a:pPr/>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1005700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464996" y="8624810"/>
            <a:ext cx="21419979"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514975" y="8624810"/>
            <a:ext cx="21419979" cy="205570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A994C13-FEAC-8142-BDCF-E4D90D70C761}" type="datetimeFigureOut">
              <a:rPr lang="en-US" smtClean="0"/>
              <a:pPr/>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1516001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71561" y="1724964"/>
            <a:ext cx="43469957" cy="6262365"/>
          </a:xfrm>
        </p:spPr>
        <p:txBody>
          <a:bodyPr/>
          <a:lstStyle/>
          <a:p>
            <a:r>
              <a:rPr lang="en-US"/>
              <a:t>Click to edit Master title style</a:t>
            </a:r>
            <a:endParaRPr lang="en-US" dirty="0"/>
          </a:p>
        </p:txBody>
      </p:sp>
      <p:sp>
        <p:nvSpPr>
          <p:cNvPr id="3" name="Text Placeholder 2"/>
          <p:cNvSpPr>
            <a:spLocks noGrp="1"/>
          </p:cNvSpPr>
          <p:nvPr>
            <p:ph type="body" idx="1"/>
          </p:nvPr>
        </p:nvSpPr>
        <p:spPr>
          <a:xfrm>
            <a:off x="3471563" y="7942328"/>
            <a:ext cx="21321539" cy="3892412"/>
          </a:xfrm>
        </p:spPr>
        <p:txBody>
          <a:bodyPr anchor="b"/>
          <a:lstStyle>
            <a:lvl1pPr marL="0" indent="0">
              <a:buNone/>
              <a:defRPr sz="9921" b="1"/>
            </a:lvl1pPr>
            <a:lvl2pPr marL="1890019" indent="0">
              <a:buNone/>
              <a:defRPr sz="8268" b="1"/>
            </a:lvl2pPr>
            <a:lvl3pPr marL="3780038" indent="0">
              <a:buNone/>
              <a:defRPr sz="7441" b="1"/>
            </a:lvl3pPr>
            <a:lvl4pPr marL="5670057" indent="0">
              <a:buNone/>
              <a:defRPr sz="6614" b="1"/>
            </a:lvl4pPr>
            <a:lvl5pPr marL="7560076" indent="0">
              <a:buNone/>
              <a:defRPr sz="6614" b="1"/>
            </a:lvl5pPr>
            <a:lvl6pPr marL="9450095" indent="0">
              <a:buNone/>
              <a:defRPr sz="6614" b="1"/>
            </a:lvl6pPr>
            <a:lvl7pPr marL="11340114" indent="0">
              <a:buNone/>
              <a:defRPr sz="6614" b="1"/>
            </a:lvl7pPr>
            <a:lvl8pPr marL="13230134" indent="0">
              <a:buNone/>
              <a:defRPr sz="6614" b="1"/>
            </a:lvl8pPr>
            <a:lvl9pPr marL="15120153" indent="0">
              <a:buNone/>
              <a:defRPr sz="6614" b="1"/>
            </a:lvl9pPr>
          </a:lstStyle>
          <a:p>
            <a:pPr lvl="0"/>
            <a:r>
              <a:rPr lang="en-US"/>
              <a:t>Edit Master text styles</a:t>
            </a:r>
          </a:p>
        </p:txBody>
      </p:sp>
      <p:sp>
        <p:nvSpPr>
          <p:cNvPr id="4" name="Content Placeholder 3"/>
          <p:cNvSpPr>
            <a:spLocks noGrp="1"/>
          </p:cNvSpPr>
          <p:nvPr>
            <p:ph sz="half" idx="2"/>
          </p:nvPr>
        </p:nvSpPr>
        <p:spPr>
          <a:xfrm>
            <a:off x="3471563" y="11834740"/>
            <a:ext cx="21321539"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514975" y="7942328"/>
            <a:ext cx="21426543" cy="3892412"/>
          </a:xfrm>
        </p:spPr>
        <p:txBody>
          <a:bodyPr anchor="b"/>
          <a:lstStyle>
            <a:lvl1pPr marL="0" indent="0">
              <a:buNone/>
              <a:defRPr sz="9921" b="1"/>
            </a:lvl1pPr>
            <a:lvl2pPr marL="1890019" indent="0">
              <a:buNone/>
              <a:defRPr sz="8268" b="1"/>
            </a:lvl2pPr>
            <a:lvl3pPr marL="3780038" indent="0">
              <a:buNone/>
              <a:defRPr sz="7441" b="1"/>
            </a:lvl3pPr>
            <a:lvl4pPr marL="5670057" indent="0">
              <a:buNone/>
              <a:defRPr sz="6614" b="1"/>
            </a:lvl4pPr>
            <a:lvl5pPr marL="7560076" indent="0">
              <a:buNone/>
              <a:defRPr sz="6614" b="1"/>
            </a:lvl5pPr>
            <a:lvl6pPr marL="9450095" indent="0">
              <a:buNone/>
              <a:defRPr sz="6614" b="1"/>
            </a:lvl6pPr>
            <a:lvl7pPr marL="11340114" indent="0">
              <a:buNone/>
              <a:defRPr sz="6614" b="1"/>
            </a:lvl7pPr>
            <a:lvl8pPr marL="13230134" indent="0">
              <a:buNone/>
              <a:defRPr sz="6614" b="1"/>
            </a:lvl8pPr>
            <a:lvl9pPr marL="15120153" indent="0">
              <a:buNone/>
              <a:defRPr sz="6614" b="1"/>
            </a:lvl9pPr>
          </a:lstStyle>
          <a:p>
            <a:pPr lvl="0"/>
            <a:r>
              <a:rPr lang="en-US"/>
              <a:t>Edit Master text styles</a:t>
            </a:r>
          </a:p>
        </p:txBody>
      </p:sp>
      <p:sp>
        <p:nvSpPr>
          <p:cNvPr id="6" name="Content Placeholder 5"/>
          <p:cNvSpPr>
            <a:spLocks noGrp="1"/>
          </p:cNvSpPr>
          <p:nvPr>
            <p:ph sz="quarter" idx="4"/>
          </p:nvPr>
        </p:nvSpPr>
        <p:spPr>
          <a:xfrm>
            <a:off x="25514975" y="11834740"/>
            <a:ext cx="21426543" cy="174071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A994C13-FEAC-8142-BDCF-E4D90D70C761}" type="datetimeFigureOut">
              <a:rPr lang="en-US" smtClean="0"/>
              <a:pPr/>
              <a:t>4/23/2019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3496447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A994C13-FEAC-8142-BDCF-E4D90D70C761}" type="datetimeFigureOut">
              <a:rPr lang="en-US" smtClean="0"/>
              <a:pPr/>
              <a:t>4/23/2019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3158233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994C13-FEAC-8142-BDCF-E4D90D70C761}" type="datetimeFigureOut">
              <a:rPr lang="en-US" smtClean="0"/>
              <a:pPr/>
              <a:t>4/23/2019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3553412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71563" y="2159952"/>
            <a:ext cx="16255294" cy="7559834"/>
          </a:xfrm>
        </p:spPr>
        <p:txBody>
          <a:bodyPr anchor="b"/>
          <a:lstStyle>
            <a:lvl1pPr>
              <a:defRPr sz="13228"/>
            </a:lvl1pPr>
          </a:lstStyle>
          <a:p>
            <a:r>
              <a:rPr lang="en-US"/>
              <a:t>Click to edit Master title style</a:t>
            </a:r>
            <a:endParaRPr lang="en-US" dirty="0"/>
          </a:p>
        </p:txBody>
      </p:sp>
      <p:sp>
        <p:nvSpPr>
          <p:cNvPr id="3" name="Content Placeholder 2"/>
          <p:cNvSpPr>
            <a:spLocks noGrp="1"/>
          </p:cNvSpPr>
          <p:nvPr>
            <p:ph idx="1"/>
          </p:nvPr>
        </p:nvSpPr>
        <p:spPr>
          <a:xfrm>
            <a:off x="21426543" y="4664900"/>
            <a:ext cx="25514975" cy="23024494"/>
          </a:xfrm>
        </p:spPr>
        <p:txBody>
          <a:bodyPr/>
          <a:lstStyle>
            <a:lvl1pPr>
              <a:defRPr sz="13228"/>
            </a:lvl1pPr>
            <a:lvl2pPr>
              <a:defRPr sz="11575"/>
            </a:lvl2pPr>
            <a:lvl3pPr>
              <a:defRPr sz="9921"/>
            </a:lvl3pPr>
            <a:lvl4pPr>
              <a:defRPr sz="8268"/>
            </a:lvl4pPr>
            <a:lvl5pPr>
              <a:defRPr sz="8268"/>
            </a:lvl5pPr>
            <a:lvl6pPr>
              <a:defRPr sz="8268"/>
            </a:lvl6pPr>
            <a:lvl7pPr>
              <a:defRPr sz="8268"/>
            </a:lvl7pPr>
            <a:lvl8pPr>
              <a:defRPr sz="8268"/>
            </a:lvl8pPr>
            <a:lvl9pPr>
              <a:defRPr sz="826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71563" y="9719786"/>
            <a:ext cx="16255294" cy="18007107"/>
          </a:xfrm>
        </p:spPr>
        <p:txBody>
          <a:bodyPr/>
          <a:lstStyle>
            <a:lvl1pPr marL="0" indent="0">
              <a:buNone/>
              <a:defRPr sz="6614"/>
            </a:lvl1pPr>
            <a:lvl2pPr marL="1890019" indent="0">
              <a:buNone/>
              <a:defRPr sz="5787"/>
            </a:lvl2pPr>
            <a:lvl3pPr marL="3780038" indent="0">
              <a:buNone/>
              <a:defRPr sz="4961"/>
            </a:lvl3pPr>
            <a:lvl4pPr marL="5670057" indent="0">
              <a:buNone/>
              <a:defRPr sz="4134"/>
            </a:lvl4pPr>
            <a:lvl5pPr marL="7560076" indent="0">
              <a:buNone/>
              <a:defRPr sz="4134"/>
            </a:lvl5pPr>
            <a:lvl6pPr marL="9450095" indent="0">
              <a:buNone/>
              <a:defRPr sz="4134"/>
            </a:lvl6pPr>
            <a:lvl7pPr marL="11340114" indent="0">
              <a:buNone/>
              <a:defRPr sz="4134"/>
            </a:lvl7pPr>
            <a:lvl8pPr marL="13230134" indent="0">
              <a:buNone/>
              <a:defRPr sz="4134"/>
            </a:lvl8pPr>
            <a:lvl9pPr marL="15120153" indent="0">
              <a:buNone/>
              <a:defRPr sz="4134"/>
            </a:lvl9pPr>
          </a:lstStyle>
          <a:p>
            <a:pPr lvl="0"/>
            <a:r>
              <a:rPr lang="en-US"/>
              <a:t>Edit Master text styles</a:t>
            </a:r>
          </a:p>
        </p:txBody>
      </p:sp>
      <p:sp>
        <p:nvSpPr>
          <p:cNvPr id="5" name="Date Placeholder 4"/>
          <p:cNvSpPr>
            <a:spLocks noGrp="1"/>
          </p:cNvSpPr>
          <p:nvPr>
            <p:ph type="dt" sz="half" idx="10"/>
          </p:nvPr>
        </p:nvSpPr>
        <p:spPr/>
        <p:txBody>
          <a:bodyPr/>
          <a:lstStyle/>
          <a:p>
            <a:fld id="{1A994C13-FEAC-8142-BDCF-E4D90D70C761}" type="datetimeFigureOut">
              <a:rPr lang="en-US" smtClean="0"/>
              <a:pPr/>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385393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71563" y="2159952"/>
            <a:ext cx="16255294" cy="7559834"/>
          </a:xfrm>
        </p:spPr>
        <p:txBody>
          <a:bodyPr anchor="b"/>
          <a:lstStyle>
            <a:lvl1pPr>
              <a:defRPr sz="13228"/>
            </a:lvl1pPr>
          </a:lstStyle>
          <a:p>
            <a:r>
              <a:rPr lang="en-US"/>
              <a:t>Click to edit Master title style</a:t>
            </a:r>
            <a:endParaRPr lang="en-US" dirty="0"/>
          </a:p>
        </p:txBody>
      </p:sp>
      <p:sp>
        <p:nvSpPr>
          <p:cNvPr id="3" name="Picture Placeholder 2"/>
          <p:cNvSpPr>
            <a:spLocks noGrp="1" noChangeAspect="1"/>
          </p:cNvSpPr>
          <p:nvPr>
            <p:ph type="pic" idx="1"/>
          </p:nvPr>
        </p:nvSpPr>
        <p:spPr>
          <a:xfrm>
            <a:off x="21426543" y="4664900"/>
            <a:ext cx="25514975" cy="23024494"/>
          </a:xfrm>
        </p:spPr>
        <p:txBody>
          <a:bodyPr anchor="t"/>
          <a:lstStyle>
            <a:lvl1pPr marL="0" indent="0">
              <a:buNone/>
              <a:defRPr sz="13228"/>
            </a:lvl1pPr>
            <a:lvl2pPr marL="1890019" indent="0">
              <a:buNone/>
              <a:defRPr sz="11575"/>
            </a:lvl2pPr>
            <a:lvl3pPr marL="3780038" indent="0">
              <a:buNone/>
              <a:defRPr sz="9921"/>
            </a:lvl3pPr>
            <a:lvl4pPr marL="5670057" indent="0">
              <a:buNone/>
              <a:defRPr sz="8268"/>
            </a:lvl4pPr>
            <a:lvl5pPr marL="7560076" indent="0">
              <a:buNone/>
              <a:defRPr sz="8268"/>
            </a:lvl5pPr>
            <a:lvl6pPr marL="9450095" indent="0">
              <a:buNone/>
              <a:defRPr sz="8268"/>
            </a:lvl6pPr>
            <a:lvl7pPr marL="11340114" indent="0">
              <a:buNone/>
              <a:defRPr sz="8268"/>
            </a:lvl7pPr>
            <a:lvl8pPr marL="13230134" indent="0">
              <a:buNone/>
              <a:defRPr sz="8268"/>
            </a:lvl8pPr>
            <a:lvl9pPr marL="15120153" indent="0">
              <a:buNone/>
              <a:defRPr sz="8268"/>
            </a:lvl9pPr>
          </a:lstStyle>
          <a:p>
            <a:r>
              <a:rPr lang="en-US"/>
              <a:t>Click icon to add picture</a:t>
            </a:r>
            <a:endParaRPr lang="en-US" dirty="0"/>
          </a:p>
        </p:txBody>
      </p:sp>
      <p:sp>
        <p:nvSpPr>
          <p:cNvPr id="4" name="Text Placeholder 3"/>
          <p:cNvSpPr>
            <a:spLocks noGrp="1"/>
          </p:cNvSpPr>
          <p:nvPr>
            <p:ph type="body" sz="half" idx="2"/>
          </p:nvPr>
        </p:nvSpPr>
        <p:spPr>
          <a:xfrm>
            <a:off x="3471563" y="9719786"/>
            <a:ext cx="16255294" cy="18007107"/>
          </a:xfrm>
        </p:spPr>
        <p:txBody>
          <a:bodyPr/>
          <a:lstStyle>
            <a:lvl1pPr marL="0" indent="0">
              <a:buNone/>
              <a:defRPr sz="6614"/>
            </a:lvl1pPr>
            <a:lvl2pPr marL="1890019" indent="0">
              <a:buNone/>
              <a:defRPr sz="5787"/>
            </a:lvl2pPr>
            <a:lvl3pPr marL="3780038" indent="0">
              <a:buNone/>
              <a:defRPr sz="4961"/>
            </a:lvl3pPr>
            <a:lvl4pPr marL="5670057" indent="0">
              <a:buNone/>
              <a:defRPr sz="4134"/>
            </a:lvl4pPr>
            <a:lvl5pPr marL="7560076" indent="0">
              <a:buNone/>
              <a:defRPr sz="4134"/>
            </a:lvl5pPr>
            <a:lvl6pPr marL="9450095" indent="0">
              <a:buNone/>
              <a:defRPr sz="4134"/>
            </a:lvl6pPr>
            <a:lvl7pPr marL="11340114" indent="0">
              <a:buNone/>
              <a:defRPr sz="4134"/>
            </a:lvl7pPr>
            <a:lvl8pPr marL="13230134" indent="0">
              <a:buNone/>
              <a:defRPr sz="4134"/>
            </a:lvl8pPr>
            <a:lvl9pPr marL="15120153" indent="0">
              <a:buNone/>
              <a:defRPr sz="4134"/>
            </a:lvl9pPr>
          </a:lstStyle>
          <a:p>
            <a:pPr lvl="0"/>
            <a:r>
              <a:rPr lang="en-US"/>
              <a:t>Edit Master text styles</a:t>
            </a:r>
          </a:p>
        </p:txBody>
      </p:sp>
      <p:sp>
        <p:nvSpPr>
          <p:cNvPr id="5" name="Date Placeholder 4"/>
          <p:cNvSpPr>
            <a:spLocks noGrp="1"/>
          </p:cNvSpPr>
          <p:nvPr>
            <p:ph type="dt" sz="half" idx="10"/>
          </p:nvPr>
        </p:nvSpPr>
        <p:spPr/>
        <p:txBody>
          <a:bodyPr/>
          <a:lstStyle/>
          <a:p>
            <a:fld id="{1A994C13-FEAC-8142-BDCF-E4D90D70C761}" type="datetimeFigureOut">
              <a:rPr lang="en-US" smtClean="0"/>
              <a:pPr/>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1468036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64997" y="1724964"/>
            <a:ext cx="43469957" cy="62623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464997" y="8624810"/>
            <a:ext cx="43469957" cy="2055705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464996" y="30029342"/>
            <a:ext cx="11339989" cy="1724962"/>
          </a:xfrm>
          <a:prstGeom prst="rect">
            <a:avLst/>
          </a:prstGeom>
        </p:spPr>
        <p:txBody>
          <a:bodyPr vert="horz" lIns="91440" tIns="45720" rIns="91440" bIns="45720" rtlCol="0" anchor="ctr"/>
          <a:lstStyle>
            <a:lvl1pPr algn="l">
              <a:defRPr sz="4961">
                <a:solidFill>
                  <a:schemeClr val="tx1">
                    <a:tint val="75000"/>
                  </a:schemeClr>
                </a:solidFill>
              </a:defRPr>
            </a:lvl1pPr>
          </a:lstStyle>
          <a:p>
            <a:fld id="{1A994C13-FEAC-8142-BDCF-E4D90D70C761}" type="datetimeFigureOut">
              <a:rPr lang="en-US" smtClean="0"/>
              <a:pPr/>
              <a:t>4/23/2019</a:t>
            </a:fld>
            <a:endParaRPr lang="en-US"/>
          </a:p>
        </p:txBody>
      </p:sp>
      <p:sp>
        <p:nvSpPr>
          <p:cNvPr id="5" name="Footer Placeholder 4"/>
          <p:cNvSpPr>
            <a:spLocks noGrp="1"/>
          </p:cNvSpPr>
          <p:nvPr>
            <p:ph type="ftr" sz="quarter" idx="3"/>
          </p:nvPr>
        </p:nvSpPr>
        <p:spPr>
          <a:xfrm>
            <a:off x="16694984" y="30029342"/>
            <a:ext cx="17009983" cy="1724962"/>
          </a:xfrm>
          <a:prstGeom prst="rect">
            <a:avLst/>
          </a:prstGeom>
        </p:spPr>
        <p:txBody>
          <a:bodyPr vert="horz" lIns="91440" tIns="45720" rIns="91440" bIns="45720" rtlCol="0" anchor="ctr"/>
          <a:lstStyle>
            <a:lvl1pPr algn="ctr">
              <a:defRPr sz="4961">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5594965" y="30029342"/>
            <a:ext cx="11339989" cy="1724962"/>
          </a:xfrm>
          <a:prstGeom prst="rect">
            <a:avLst/>
          </a:prstGeom>
        </p:spPr>
        <p:txBody>
          <a:bodyPr vert="horz" lIns="91440" tIns="45720" rIns="91440" bIns="45720" rtlCol="0" anchor="ctr"/>
          <a:lstStyle>
            <a:lvl1pPr algn="r">
              <a:defRPr sz="4961">
                <a:solidFill>
                  <a:schemeClr val="tx1">
                    <a:tint val="75000"/>
                  </a:schemeClr>
                </a:solidFill>
              </a:defRPr>
            </a:lvl1pPr>
          </a:lstStyle>
          <a:p>
            <a:fld id="{89F762D6-37E2-6343-91D8-08231ABE8EEA}" type="slidenum">
              <a:rPr lang="en-US" smtClean="0"/>
              <a:pPr/>
              <a:t>‹#›</a:t>
            </a:fld>
            <a:endParaRPr lang="en-US"/>
          </a:p>
        </p:txBody>
      </p:sp>
    </p:spTree>
    <p:extLst>
      <p:ext uri="{BB962C8B-B14F-4D97-AF65-F5344CB8AC3E}">
        <p14:creationId xmlns="" xmlns:p14="http://schemas.microsoft.com/office/powerpoint/2010/main" val="39461414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780038" rtl="0" eaLnBrk="1" latinLnBrk="0" hangingPunct="1">
        <a:lnSpc>
          <a:spcPct val="90000"/>
        </a:lnSpc>
        <a:spcBef>
          <a:spcPct val="0"/>
        </a:spcBef>
        <a:buNone/>
        <a:defRPr sz="18189" kern="1200">
          <a:solidFill>
            <a:schemeClr val="tx1"/>
          </a:solidFill>
          <a:latin typeface="+mj-lt"/>
          <a:ea typeface="+mj-ea"/>
          <a:cs typeface="+mj-cs"/>
        </a:defRPr>
      </a:lvl1pPr>
    </p:titleStyle>
    <p:bodyStyle>
      <a:lvl1pPr marL="945010" indent="-945010" algn="l" defTabSz="3780038" rtl="0" eaLnBrk="1" latinLnBrk="0" hangingPunct="1">
        <a:lnSpc>
          <a:spcPct val="90000"/>
        </a:lnSpc>
        <a:spcBef>
          <a:spcPts val="4134"/>
        </a:spcBef>
        <a:buFont typeface="Arial" panose="020B0604020202020204" pitchFamily="34" charset="0"/>
        <a:buChar char="•"/>
        <a:defRPr sz="11575" kern="1200">
          <a:solidFill>
            <a:schemeClr val="tx1"/>
          </a:solidFill>
          <a:latin typeface="+mn-lt"/>
          <a:ea typeface="+mn-ea"/>
          <a:cs typeface="+mn-cs"/>
        </a:defRPr>
      </a:lvl1pPr>
      <a:lvl2pPr marL="2835029" indent="-945010" algn="l" defTabSz="3780038" rtl="0" eaLnBrk="1" latinLnBrk="0" hangingPunct="1">
        <a:lnSpc>
          <a:spcPct val="90000"/>
        </a:lnSpc>
        <a:spcBef>
          <a:spcPts val="2067"/>
        </a:spcBef>
        <a:buFont typeface="Arial" panose="020B0604020202020204" pitchFamily="34" charset="0"/>
        <a:buChar char="•"/>
        <a:defRPr sz="9921" kern="1200">
          <a:solidFill>
            <a:schemeClr val="tx1"/>
          </a:solidFill>
          <a:latin typeface="+mn-lt"/>
          <a:ea typeface="+mn-ea"/>
          <a:cs typeface="+mn-cs"/>
        </a:defRPr>
      </a:lvl2pPr>
      <a:lvl3pPr marL="4725048" indent="-945010" algn="l" defTabSz="3780038" rtl="0" eaLnBrk="1" latinLnBrk="0" hangingPunct="1">
        <a:lnSpc>
          <a:spcPct val="90000"/>
        </a:lnSpc>
        <a:spcBef>
          <a:spcPts val="2067"/>
        </a:spcBef>
        <a:buFont typeface="Arial" panose="020B0604020202020204" pitchFamily="34" charset="0"/>
        <a:buChar char="•"/>
        <a:defRPr sz="8268" kern="1200">
          <a:solidFill>
            <a:schemeClr val="tx1"/>
          </a:solidFill>
          <a:latin typeface="+mn-lt"/>
          <a:ea typeface="+mn-ea"/>
          <a:cs typeface="+mn-cs"/>
        </a:defRPr>
      </a:lvl3pPr>
      <a:lvl4pPr marL="6615067"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4pPr>
      <a:lvl5pPr marL="8505086"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5pPr>
      <a:lvl6pPr marL="10395105"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6pPr>
      <a:lvl7pPr marL="12285124"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7pPr>
      <a:lvl8pPr marL="14175143"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8pPr>
      <a:lvl9pPr marL="16065162"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9pPr>
    </p:bodyStyle>
    <p:otherStyle>
      <a:defPPr>
        <a:defRPr lang="en-US"/>
      </a:defPPr>
      <a:lvl1pPr marL="0" algn="l" defTabSz="3780038" rtl="0" eaLnBrk="1" latinLnBrk="0" hangingPunct="1">
        <a:defRPr sz="7441" kern="1200">
          <a:solidFill>
            <a:schemeClr val="tx1"/>
          </a:solidFill>
          <a:latin typeface="+mn-lt"/>
          <a:ea typeface="+mn-ea"/>
          <a:cs typeface="+mn-cs"/>
        </a:defRPr>
      </a:lvl1pPr>
      <a:lvl2pPr marL="1890019" algn="l" defTabSz="3780038" rtl="0" eaLnBrk="1" latinLnBrk="0" hangingPunct="1">
        <a:defRPr sz="7441" kern="1200">
          <a:solidFill>
            <a:schemeClr val="tx1"/>
          </a:solidFill>
          <a:latin typeface="+mn-lt"/>
          <a:ea typeface="+mn-ea"/>
          <a:cs typeface="+mn-cs"/>
        </a:defRPr>
      </a:lvl2pPr>
      <a:lvl3pPr marL="3780038" algn="l" defTabSz="3780038" rtl="0" eaLnBrk="1" latinLnBrk="0" hangingPunct="1">
        <a:defRPr sz="7441" kern="1200">
          <a:solidFill>
            <a:schemeClr val="tx1"/>
          </a:solidFill>
          <a:latin typeface="+mn-lt"/>
          <a:ea typeface="+mn-ea"/>
          <a:cs typeface="+mn-cs"/>
        </a:defRPr>
      </a:lvl3pPr>
      <a:lvl4pPr marL="5670057" algn="l" defTabSz="3780038" rtl="0" eaLnBrk="1" latinLnBrk="0" hangingPunct="1">
        <a:defRPr sz="7441" kern="1200">
          <a:solidFill>
            <a:schemeClr val="tx1"/>
          </a:solidFill>
          <a:latin typeface="+mn-lt"/>
          <a:ea typeface="+mn-ea"/>
          <a:cs typeface="+mn-cs"/>
        </a:defRPr>
      </a:lvl4pPr>
      <a:lvl5pPr marL="7560076" algn="l" defTabSz="3780038" rtl="0" eaLnBrk="1" latinLnBrk="0" hangingPunct="1">
        <a:defRPr sz="7441" kern="1200">
          <a:solidFill>
            <a:schemeClr val="tx1"/>
          </a:solidFill>
          <a:latin typeface="+mn-lt"/>
          <a:ea typeface="+mn-ea"/>
          <a:cs typeface="+mn-cs"/>
        </a:defRPr>
      </a:lvl5pPr>
      <a:lvl6pPr marL="9450095" algn="l" defTabSz="3780038" rtl="0" eaLnBrk="1" latinLnBrk="0" hangingPunct="1">
        <a:defRPr sz="7441" kern="1200">
          <a:solidFill>
            <a:schemeClr val="tx1"/>
          </a:solidFill>
          <a:latin typeface="+mn-lt"/>
          <a:ea typeface="+mn-ea"/>
          <a:cs typeface="+mn-cs"/>
        </a:defRPr>
      </a:lvl6pPr>
      <a:lvl7pPr marL="11340114" algn="l" defTabSz="3780038" rtl="0" eaLnBrk="1" latinLnBrk="0" hangingPunct="1">
        <a:defRPr sz="7441" kern="1200">
          <a:solidFill>
            <a:schemeClr val="tx1"/>
          </a:solidFill>
          <a:latin typeface="+mn-lt"/>
          <a:ea typeface="+mn-ea"/>
          <a:cs typeface="+mn-cs"/>
        </a:defRPr>
      </a:lvl7pPr>
      <a:lvl8pPr marL="13230134" algn="l" defTabSz="3780038" rtl="0" eaLnBrk="1" latinLnBrk="0" hangingPunct="1">
        <a:defRPr sz="7441" kern="1200">
          <a:solidFill>
            <a:schemeClr val="tx1"/>
          </a:solidFill>
          <a:latin typeface="+mn-lt"/>
          <a:ea typeface="+mn-ea"/>
          <a:cs typeface="+mn-cs"/>
        </a:defRPr>
      </a:lvl8pPr>
      <a:lvl9pPr marL="15120153" algn="l" defTabSz="3780038" rtl="0" eaLnBrk="1" latinLnBrk="0" hangingPunct="1">
        <a:defRPr sz="744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image" Target="../media/image1.tiff"/><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tiff"/><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own Ribbon 3">
            <a:extLst>
              <a:ext uri="{FF2B5EF4-FFF2-40B4-BE49-F238E27FC236}">
                <a16:creationId xmlns="" xmlns:a16="http://schemas.microsoft.com/office/drawing/2014/main" id="{6D8361C6-29FE-6343-926F-959EEDD7893E}"/>
              </a:ext>
            </a:extLst>
          </p:cNvPr>
          <p:cNvSpPr/>
          <p:nvPr/>
        </p:nvSpPr>
        <p:spPr>
          <a:xfrm>
            <a:off x="355598" y="587754"/>
            <a:ext cx="49529999" cy="5941874"/>
          </a:xfrm>
          <a:prstGeom prst="ribbon">
            <a:avLst/>
          </a:prstGeom>
          <a:solidFill>
            <a:srgbClr val="99E5F7"/>
          </a:solidFill>
          <a:ln>
            <a:solidFill>
              <a:srgbClr val="99E5F7"/>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5" name="Rectangle 4">
            <a:extLst>
              <a:ext uri="{FF2B5EF4-FFF2-40B4-BE49-F238E27FC236}">
                <a16:creationId xmlns="" xmlns:a16="http://schemas.microsoft.com/office/drawing/2014/main" id="{C0B1C696-4F1E-4E47-98B1-A9973727FE67}"/>
              </a:ext>
            </a:extLst>
          </p:cNvPr>
          <p:cNvSpPr/>
          <p:nvPr/>
        </p:nvSpPr>
        <p:spPr>
          <a:xfrm>
            <a:off x="0" y="30890816"/>
            <a:ext cx="50399950" cy="1508471"/>
          </a:xfrm>
          <a:prstGeom prst="rect">
            <a:avLst/>
          </a:prstGeom>
          <a:solidFill>
            <a:srgbClr val="99E5F7"/>
          </a:solidFill>
          <a:ln>
            <a:solidFill>
              <a:srgbClr val="99E5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C24E9B61-8043-0F46-971D-9EA8F7B46455}"/>
              </a:ext>
            </a:extLst>
          </p:cNvPr>
          <p:cNvSpPr txBox="1"/>
          <p:nvPr/>
        </p:nvSpPr>
        <p:spPr>
          <a:xfrm>
            <a:off x="252894" y="6783285"/>
            <a:ext cx="19823596" cy="3847207"/>
          </a:xfrm>
          <a:prstGeom prst="rect">
            <a:avLst/>
          </a:prstGeom>
          <a:noFill/>
          <a:ln w="76200">
            <a:solidFill>
              <a:srgbClr val="99E5F7"/>
            </a:solidFill>
          </a:ln>
        </p:spPr>
        <p:txBody>
          <a:bodyPr wrap="square" rtlCol="0">
            <a:spAutoFit/>
          </a:bodyPr>
          <a:lstStyle/>
          <a:p>
            <a:r>
              <a:rPr lang="en-US" sz="4000" b="1" dirty="0">
                <a:latin typeface="Times New Roman" panose="02020603050405020304" pitchFamily="18" charset="0"/>
                <a:cs typeface="Times New Roman" panose="02020603050405020304" pitchFamily="18" charset="0"/>
              </a:rPr>
              <a:t>Introduction</a:t>
            </a:r>
            <a:endParaRPr lang="en-US" sz="3800" b="1" dirty="0">
              <a:latin typeface="Times New Roman" panose="02020603050405020304" pitchFamily="18" charset="0"/>
              <a:cs typeface="Times New Roman" panose="02020603050405020304" pitchFamily="18" charset="0"/>
            </a:endParaRPr>
          </a:p>
          <a:p>
            <a:r>
              <a:rPr lang="en-US" sz="3400" dirty="0">
                <a:latin typeface="Times New Roman" panose="02020603050405020304" pitchFamily="18" charset="0"/>
                <a:cs typeface="Times New Roman" panose="02020603050405020304" pitchFamily="18" charset="0"/>
              </a:rPr>
              <a:t>This poster discusses the two-way association between oral and mental health. In one direction, the prospect of dental treatment can lead to anxiety and phobia. In the other, many psychiatric disorders such as Obsessive Compulsive Disorder (OCD), Eating disorders (ED) and Schizophrenia. If teeth are left untreated, dental diseases can lead to teeth loss such that people with severe mental illnesses have 2.7 times the likelihood of losing all their teeth, compared to the general population. Possible interventions include oral health assessments using standard checklists that can be completed by nondental people. (1)</a:t>
            </a:r>
          </a:p>
        </p:txBody>
      </p:sp>
      <p:sp>
        <p:nvSpPr>
          <p:cNvPr id="7" name="TextBox 6">
            <a:extLst>
              <a:ext uri="{FF2B5EF4-FFF2-40B4-BE49-F238E27FC236}">
                <a16:creationId xmlns="" xmlns:a16="http://schemas.microsoft.com/office/drawing/2014/main" id="{2658B912-C388-114B-9659-F417AB20F590}"/>
              </a:ext>
            </a:extLst>
          </p:cNvPr>
          <p:cNvSpPr txBox="1"/>
          <p:nvPr/>
        </p:nvSpPr>
        <p:spPr>
          <a:xfrm>
            <a:off x="203131" y="21581762"/>
            <a:ext cx="12547668" cy="9094797"/>
          </a:xfrm>
          <a:prstGeom prst="rect">
            <a:avLst/>
          </a:prstGeom>
          <a:noFill/>
          <a:ln w="76200">
            <a:solidFill>
              <a:srgbClr val="99E5F7"/>
            </a:solidFill>
          </a:ln>
        </p:spPr>
        <p:txBody>
          <a:bodyPr wrap="square" rtlCol="0">
            <a:spAutoFit/>
          </a:bodyPr>
          <a:lstStyle/>
          <a:p>
            <a:r>
              <a:rPr lang="en-US" sz="4000" b="1" dirty="0">
                <a:latin typeface="Times New Roman" panose="02020603050405020304" pitchFamily="18" charset="0"/>
                <a:cs typeface="Times New Roman" panose="02020603050405020304" pitchFamily="18" charset="0"/>
              </a:rPr>
              <a:t>Eating Disorder (ED) and Dental Erosion</a:t>
            </a:r>
          </a:p>
          <a:p>
            <a:r>
              <a:rPr lang="en-US" sz="3400" b="1" dirty="0">
                <a:latin typeface="Times New Roman" panose="02020603050405020304" pitchFamily="18" charset="0"/>
                <a:cs typeface="Times New Roman" panose="02020603050405020304" pitchFamily="18" charset="0"/>
              </a:rPr>
              <a:t>Background</a:t>
            </a:r>
            <a:r>
              <a:rPr lang="en-US" sz="3400" dirty="0">
                <a:latin typeface="Times New Roman" panose="02020603050405020304" pitchFamily="18" charset="0"/>
                <a:cs typeface="Times New Roman" panose="02020603050405020304" pitchFamily="18" charset="0"/>
              </a:rPr>
              <a:t>: There is a well-established link between oral health and eating disorders especially in the presence of self-induced vomiting and that is the aim for this study.</a:t>
            </a:r>
          </a:p>
          <a:p>
            <a:endParaRPr lang="en-US" sz="2000" b="1" dirty="0">
              <a:latin typeface="Times New Roman" panose="02020603050405020304" pitchFamily="18" charset="0"/>
              <a:cs typeface="Times New Roman" panose="02020603050405020304" pitchFamily="18" charset="0"/>
            </a:endParaRPr>
          </a:p>
          <a:p>
            <a:r>
              <a:rPr lang="en-US" sz="3400" b="1" dirty="0">
                <a:latin typeface="Times New Roman" panose="02020603050405020304" pitchFamily="18" charset="0"/>
                <a:cs typeface="Times New Roman" panose="02020603050405020304" pitchFamily="18" charset="0"/>
              </a:rPr>
              <a:t>Case:</a:t>
            </a:r>
            <a:r>
              <a:rPr lang="en-US" sz="3400" dirty="0">
                <a:latin typeface="Times New Roman" panose="02020603050405020304" pitchFamily="18" charset="0"/>
                <a:cs typeface="Times New Roman" panose="02020603050405020304" pitchFamily="18" charset="0"/>
              </a:rPr>
              <a:t>. Ten studies has sufficient data for random effects meta-analysis. Outcomes were dental erosion, salivary gland function and mean number of decayed, missing and filled teeth or surfaces (DMFT/S). </a:t>
            </a:r>
          </a:p>
          <a:p>
            <a:r>
              <a:rPr lang="en-US" sz="3400" dirty="0">
                <a:latin typeface="Times New Roman" panose="02020603050405020304" pitchFamily="18" charset="0"/>
                <a:cs typeface="Times New Roman" panose="02020603050405020304" pitchFamily="18" charset="0"/>
              </a:rPr>
              <a:t>Patients with ED had five times the odds of dental erosion compared with controls. Patients that self-induce vomiting had a higher odd ratio of dental erosion. Patients also had significantly higher DMFS scored and reduced salivary flow.</a:t>
            </a:r>
          </a:p>
          <a:p>
            <a:r>
              <a:rPr lang="en-US" sz="3400" dirty="0">
                <a:latin typeface="Times New Roman" panose="02020603050405020304" pitchFamily="18" charset="0"/>
                <a:cs typeface="Times New Roman" panose="02020603050405020304" pitchFamily="18" charset="0"/>
              </a:rPr>
              <a:t>These findings highlight the importance of collaboration between dental and medical practitioners. Dentists may be the first clinicians to suspect an ED given patients reluctance to present for psychiatric treatment, whereas mental health clinicians should be aware of the oral consequences of inappropriate diet and self-induced vomiting. (3)</a:t>
            </a:r>
          </a:p>
        </p:txBody>
      </p:sp>
      <p:sp>
        <p:nvSpPr>
          <p:cNvPr id="8" name="TextBox 7">
            <a:extLst>
              <a:ext uri="{FF2B5EF4-FFF2-40B4-BE49-F238E27FC236}">
                <a16:creationId xmlns="" xmlns:a16="http://schemas.microsoft.com/office/drawing/2014/main" id="{10E0AF83-DBA3-4941-9B20-4DC796548ED6}"/>
              </a:ext>
            </a:extLst>
          </p:cNvPr>
          <p:cNvSpPr txBox="1"/>
          <p:nvPr/>
        </p:nvSpPr>
        <p:spPr>
          <a:xfrm>
            <a:off x="20411672" y="6773153"/>
            <a:ext cx="16229642" cy="8494633"/>
          </a:xfrm>
          <a:prstGeom prst="rect">
            <a:avLst/>
          </a:prstGeom>
          <a:noFill/>
          <a:ln w="76200">
            <a:solidFill>
              <a:srgbClr val="99E5F7"/>
            </a:solidFill>
          </a:ln>
        </p:spPr>
        <p:txBody>
          <a:bodyPr wrap="square" rtlCol="0">
            <a:spAutoFit/>
          </a:bodyPr>
          <a:lstStyle/>
          <a:p>
            <a:r>
              <a:rPr lang="en-US" sz="4000" b="1" dirty="0">
                <a:latin typeface="Times New Roman" panose="02020603050405020304" pitchFamily="18" charset="0"/>
                <a:cs typeface="Times New Roman" panose="02020603050405020304" pitchFamily="18" charset="0"/>
              </a:rPr>
              <a:t>Obsessive Compulsive Disorder</a:t>
            </a:r>
            <a:endParaRPr lang="en-US" sz="3000" b="1" dirty="0">
              <a:latin typeface="Times New Roman" panose="02020603050405020304" pitchFamily="18" charset="0"/>
              <a:cs typeface="Times New Roman" panose="02020603050405020304" pitchFamily="18" charset="0"/>
            </a:endParaRPr>
          </a:p>
          <a:p>
            <a:r>
              <a:rPr lang="en-US" sz="3500" b="1" dirty="0">
                <a:latin typeface="Times New Roman" panose="02020603050405020304" pitchFamily="18" charset="0"/>
                <a:cs typeface="Times New Roman" panose="02020603050405020304" pitchFamily="18" charset="0"/>
              </a:rPr>
              <a:t>Background: </a:t>
            </a:r>
            <a:r>
              <a:rPr lang="en-US" sz="3500" dirty="0">
                <a:latin typeface="Times New Roman" panose="02020603050405020304" pitchFamily="18" charset="0"/>
                <a:cs typeface="Times New Roman" panose="02020603050405020304" pitchFamily="18" charset="0"/>
              </a:rPr>
              <a:t>Globally, 20% of children and adolescents suffer from a disabling psychologic illness. Among these, Obsessive Compulsive Disorder (OCD) is listed by the World Health Organization (WHO) as one of the 10 most disabling conditions, with prevalence rates of OCD in children ranging between 1 to 3%. </a:t>
            </a:r>
          </a:p>
          <a:p>
            <a:endParaRPr lang="en-US" sz="1600" dirty="0">
              <a:latin typeface="Times New Roman" panose="02020603050405020304" pitchFamily="18" charset="0"/>
              <a:cs typeface="Times New Roman" panose="02020603050405020304" pitchFamily="18" charset="0"/>
            </a:endParaRPr>
          </a:p>
          <a:p>
            <a:r>
              <a:rPr lang="en-US" sz="3500" b="1" dirty="0">
                <a:latin typeface="Times New Roman" panose="02020603050405020304" pitchFamily="18" charset="0"/>
                <a:cs typeface="Times New Roman" panose="02020603050405020304" pitchFamily="18" charset="0"/>
              </a:rPr>
              <a:t>Case:</a:t>
            </a:r>
            <a:r>
              <a:rPr lang="en-US" sz="3500" dirty="0">
                <a:latin typeface="Times New Roman" panose="02020603050405020304" pitchFamily="18" charset="0"/>
                <a:cs typeface="Times New Roman" panose="02020603050405020304" pitchFamily="18" charset="0"/>
              </a:rPr>
              <a:t> 13 year old boy presented with a tooth extraction. Family was not aware of the fact that the patient was suffering from toothache for 15 days. On history, it was disclosed by him that he pulled the tooth himself. He was referred for psychiatric consultation. He was found to have multiple obsessive thought of dirt, germ infestation, fear and compulsive lock checking. When asked about the tooth extraction he explained that the tooth was overriding and he has cosmetic problems with it. He repeatedly filed his tooth with a nail file and in that process he hurt his tooth and took it out because of the pain. Y-BOCS was 30 on first day of psychiatric evaluation. No psychotic features were evident in history and mental state examination. He responded well to Fluvoxamine and behavior therapy and his Y-BOCS after six months was 11. (4)</a:t>
            </a:r>
          </a:p>
        </p:txBody>
      </p:sp>
      <p:sp>
        <p:nvSpPr>
          <p:cNvPr id="10" name="TextBox 9">
            <a:extLst>
              <a:ext uri="{FF2B5EF4-FFF2-40B4-BE49-F238E27FC236}">
                <a16:creationId xmlns="" xmlns:a16="http://schemas.microsoft.com/office/drawing/2014/main" id="{AC3D5E51-AC5E-2D43-A796-A0745D4F73AE}"/>
              </a:ext>
            </a:extLst>
          </p:cNvPr>
          <p:cNvSpPr txBox="1"/>
          <p:nvPr/>
        </p:nvSpPr>
        <p:spPr>
          <a:xfrm>
            <a:off x="36874428" y="26373950"/>
            <a:ext cx="13302124" cy="4247317"/>
          </a:xfrm>
          <a:prstGeom prst="rect">
            <a:avLst/>
          </a:prstGeom>
          <a:noFill/>
          <a:ln w="76200">
            <a:solidFill>
              <a:srgbClr val="99E5F7"/>
            </a:solidFill>
          </a:ln>
        </p:spPr>
        <p:txBody>
          <a:bodyPr wrap="square" rtlCol="0">
            <a:spAutoFit/>
          </a:bodyPr>
          <a:lstStyle/>
          <a:p>
            <a:r>
              <a:rPr lang="en-US" sz="4000" b="1" dirty="0">
                <a:latin typeface="Times New Roman" panose="02020603050405020304" pitchFamily="18" charset="0"/>
                <a:cs typeface="Times New Roman" panose="02020603050405020304" pitchFamily="18" charset="0"/>
              </a:rPr>
              <a:t>References</a:t>
            </a:r>
          </a:p>
          <a:p>
            <a:r>
              <a:rPr lang="en-US" sz="2300" dirty="0">
                <a:latin typeface="Times New Roman" panose="02020603050405020304" pitchFamily="18" charset="0"/>
                <a:cs typeface="Times New Roman" panose="02020603050405020304" pitchFamily="18" charset="0"/>
              </a:rPr>
              <a:t>(1): </a:t>
            </a:r>
            <a:r>
              <a:rPr lang="en-US" sz="2300" dirty="0" err="1">
                <a:latin typeface="Times New Roman" panose="02020603050405020304" pitchFamily="18" charset="0"/>
                <a:cs typeface="Times New Roman" panose="02020603050405020304" pitchFamily="18" charset="0"/>
              </a:rPr>
              <a:t>Kisely</a:t>
            </a:r>
            <a:r>
              <a:rPr lang="en-US" sz="2300" dirty="0">
                <a:latin typeface="Times New Roman" panose="02020603050405020304" pitchFamily="18" charset="0"/>
                <a:cs typeface="Times New Roman" panose="02020603050405020304" pitchFamily="18" charset="0"/>
              </a:rPr>
              <a:t> S. No Mental Health without Oral Health. </a:t>
            </a:r>
            <a:r>
              <a:rPr lang="en-US" sz="2300" i="1" dirty="0">
                <a:latin typeface="Times New Roman" panose="02020603050405020304" pitchFamily="18" charset="0"/>
                <a:cs typeface="Times New Roman" panose="02020603050405020304" pitchFamily="18" charset="0"/>
              </a:rPr>
              <a:t>Can J Psychiatry</a:t>
            </a:r>
            <a:r>
              <a:rPr lang="en-US" sz="2300" dirty="0">
                <a:latin typeface="Times New Roman" panose="02020603050405020304" pitchFamily="18" charset="0"/>
                <a:cs typeface="Times New Roman" panose="02020603050405020304" pitchFamily="18" charset="0"/>
              </a:rPr>
              <a:t>. 2016;61(5):277-82.</a:t>
            </a:r>
          </a:p>
          <a:p>
            <a:r>
              <a:rPr lang="en-US" sz="2300" dirty="0">
                <a:latin typeface="Times New Roman" panose="02020603050405020304" pitchFamily="18" charset="0"/>
                <a:cs typeface="Times New Roman" panose="02020603050405020304" pitchFamily="18" charset="0"/>
              </a:rPr>
              <a:t>(2): Shetty S, Bose A. Schizophrenia and periodontal disease: An </a:t>
            </a:r>
            <a:r>
              <a:rPr lang="en-US" sz="2300" dirty="0" err="1">
                <a:latin typeface="Times New Roman" panose="02020603050405020304" pitchFamily="18" charset="0"/>
                <a:cs typeface="Times New Roman" panose="02020603050405020304" pitchFamily="18" charset="0"/>
              </a:rPr>
              <a:t>oro</a:t>
            </a:r>
            <a:r>
              <a:rPr lang="en-US" sz="2300" dirty="0">
                <a:latin typeface="Times New Roman" panose="02020603050405020304" pitchFamily="18" charset="0"/>
                <a:cs typeface="Times New Roman" panose="02020603050405020304" pitchFamily="18" charset="0"/>
              </a:rPr>
              <a:t>-neural connection? A cross-sectional epidemiological study. J Indian </a:t>
            </a:r>
            <a:r>
              <a:rPr lang="en-US" sz="2300" dirty="0" err="1">
                <a:latin typeface="Times New Roman" panose="02020603050405020304" pitchFamily="18" charset="0"/>
                <a:cs typeface="Times New Roman" panose="02020603050405020304" pitchFamily="18" charset="0"/>
              </a:rPr>
              <a:t>Soc</a:t>
            </a:r>
            <a:r>
              <a:rPr lang="en-US" sz="2300" dirty="0">
                <a:latin typeface="Times New Roman" panose="02020603050405020304" pitchFamily="18" charset="0"/>
                <a:cs typeface="Times New Roman" panose="02020603050405020304" pitchFamily="18" charset="0"/>
              </a:rPr>
              <a:t> </a:t>
            </a:r>
            <a:r>
              <a:rPr lang="en-US" sz="2300" dirty="0" err="1">
                <a:latin typeface="Times New Roman" panose="02020603050405020304" pitchFamily="18" charset="0"/>
                <a:cs typeface="Times New Roman" panose="02020603050405020304" pitchFamily="18" charset="0"/>
              </a:rPr>
              <a:t>Periodontol</a:t>
            </a:r>
            <a:r>
              <a:rPr lang="en-US" sz="2300" dirty="0">
                <a:latin typeface="Times New Roman" panose="02020603050405020304" pitchFamily="18" charset="0"/>
                <a:cs typeface="Times New Roman" panose="02020603050405020304" pitchFamily="18" charset="0"/>
              </a:rPr>
              <a:t>. 2014;18(1):69-73.</a:t>
            </a:r>
          </a:p>
          <a:p>
            <a:r>
              <a:rPr lang="en-US" sz="2300" dirty="0">
                <a:latin typeface="Times New Roman" panose="02020603050405020304" pitchFamily="18" charset="0"/>
                <a:cs typeface="Times New Roman" panose="02020603050405020304" pitchFamily="18" charset="0"/>
              </a:rPr>
              <a:t>(3): Brandt LMT, Fernandes LHF, </a:t>
            </a:r>
            <a:r>
              <a:rPr lang="en-US" sz="2300" dirty="0" err="1">
                <a:latin typeface="Times New Roman" panose="02020603050405020304" pitchFamily="18" charset="0"/>
                <a:cs typeface="Times New Roman" panose="02020603050405020304" pitchFamily="18" charset="0"/>
              </a:rPr>
              <a:t>Aragão</a:t>
            </a:r>
            <a:r>
              <a:rPr lang="en-US" sz="2300" dirty="0">
                <a:latin typeface="Times New Roman" panose="02020603050405020304" pitchFamily="18" charset="0"/>
                <a:cs typeface="Times New Roman" panose="02020603050405020304" pitchFamily="18" charset="0"/>
              </a:rPr>
              <a:t> AS, et al. Relationship between Risk Behavior for Eating Disorders and Dental Caries and Dental Erosion. </a:t>
            </a:r>
            <a:r>
              <a:rPr lang="en-US" sz="2300" i="1" dirty="0" err="1">
                <a:latin typeface="Times New Roman" panose="02020603050405020304" pitchFamily="18" charset="0"/>
                <a:cs typeface="Times New Roman" panose="02020603050405020304" pitchFamily="18" charset="0"/>
              </a:rPr>
              <a:t>ScientificWorldJournal</a:t>
            </a:r>
            <a:r>
              <a:rPr lang="en-US" sz="2300" dirty="0">
                <a:latin typeface="Times New Roman" panose="02020603050405020304" pitchFamily="18" charset="0"/>
                <a:cs typeface="Times New Roman" panose="02020603050405020304" pitchFamily="18" charset="0"/>
              </a:rPr>
              <a:t>. 2017;2017:1656417.</a:t>
            </a:r>
          </a:p>
          <a:p>
            <a:r>
              <a:rPr lang="en-US" sz="2300" dirty="0">
                <a:latin typeface="Times New Roman" panose="02020603050405020304" pitchFamily="18" charset="0"/>
                <a:cs typeface="Times New Roman" panose="02020603050405020304" pitchFamily="18" charset="0"/>
              </a:rPr>
              <a:t>(4</a:t>
            </a:r>
            <a:r>
              <a:rPr lang="en-US" sz="2300" dirty="0" smtClean="0">
                <a:latin typeface="Times New Roman" panose="02020603050405020304" pitchFamily="18" charset="0"/>
                <a:cs typeface="Times New Roman" panose="02020603050405020304" pitchFamily="18" charset="0"/>
              </a:rPr>
              <a:t>):Dental_Manifestations_of_Obsessive_Compulsive_Disorder_A_case_series</a:t>
            </a:r>
            <a:r>
              <a:rPr lang="en-US" sz="2300" dirty="0">
                <a:latin typeface="Times New Roman" panose="02020603050405020304" pitchFamily="18" charset="0"/>
                <a:cs typeface="Times New Roman" panose="02020603050405020304" pitchFamily="18" charset="0"/>
              </a:rPr>
              <a:t>. Published 2019. Accessed March 14, 2019.</a:t>
            </a:r>
          </a:p>
          <a:p>
            <a:r>
              <a:rPr lang="en-US" sz="2300" dirty="0">
                <a:latin typeface="Times New Roman" panose="02020603050405020304" pitchFamily="18" charset="0"/>
                <a:cs typeface="Times New Roman" panose="02020603050405020304" pitchFamily="18" charset="0"/>
              </a:rPr>
              <a:t>(5): Zinke A, </a:t>
            </a:r>
            <a:r>
              <a:rPr lang="en-US" sz="2300" dirty="0" err="1">
                <a:latin typeface="Times New Roman" panose="02020603050405020304" pitchFamily="18" charset="0"/>
                <a:cs typeface="Times New Roman" panose="02020603050405020304" pitchFamily="18" charset="0"/>
              </a:rPr>
              <a:t>Hannig</a:t>
            </a:r>
            <a:r>
              <a:rPr lang="en-US" sz="2300" dirty="0">
                <a:latin typeface="Times New Roman" panose="02020603050405020304" pitchFamily="18" charset="0"/>
                <a:cs typeface="Times New Roman" panose="02020603050405020304" pitchFamily="18" charset="0"/>
              </a:rPr>
              <a:t> C, Berth H. Comparing oral health in patients with different levels of dental anxiety. </a:t>
            </a:r>
            <a:r>
              <a:rPr lang="en-US" sz="2300" i="1" dirty="0">
                <a:latin typeface="Times New Roman" panose="02020603050405020304" pitchFamily="18" charset="0"/>
                <a:cs typeface="Times New Roman" panose="02020603050405020304" pitchFamily="18" charset="0"/>
              </a:rPr>
              <a:t>Head Face Med</a:t>
            </a:r>
            <a:r>
              <a:rPr lang="en-US" sz="2300" dirty="0">
                <a:latin typeface="Times New Roman" panose="02020603050405020304" pitchFamily="18" charset="0"/>
                <a:cs typeface="Times New Roman" panose="02020603050405020304" pitchFamily="18" charset="0"/>
              </a:rPr>
              <a:t>. 2018;14(1):25. Published 2018 Nov 20. doi:10.1186/s13005-018-0182</a:t>
            </a:r>
          </a:p>
          <a:p>
            <a:r>
              <a:rPr lang="en-US" sz="2300" dirty="0">
                <a:latin typeface="Times New Roman" panose="02020603050405020304" pitchFamily="18" charset="0"/>
                <a:cs typeface="Times New Roman" panose="02020603050405020304" pitchFamily="18" charset="0"/>
              </a:rPr>
              <a:t>(6):</a:t>
            </a:r>
            <a:r>
              <a:rPr lang="en-US" sz="2300" dirty="0" err="1">
                <a:latin typeface="Times New Roman" panose="02020603050405020304" pitchFamily="18" charset="0"/>
                <a:cs typeface="Times New Roman" panose="02020603050405020304" pitchFamily="18" charset="0"/>
              </a:rPr>
              <a:t>Kisely</a:t>
            </a:r>
            <a:r>
              <a:rPr lang="en-US" sz="2300" dirty="0">
                <a:latin typeface="Times New Roman" panose="02020603050405020304" pitchFamily="18" charset="0"/>
                <a:cs typeface="Times New Roman" panose="02020603050405020304" pitchFamily="18" charset="0"/>
              </a:rPr>
              <a:t> S. No Mental Health without Oral Health. Can J Psychiatry. 2016 May;61(5):277-82.</a:t>
            </a:r>
          </a:p>
        </p:txBody>
      </p:sp>
      <p:sp>
        <p:nvSpPr>
          <p:cNvPr id="11" name="TextBox 10">
            <a:extLst>
              <a:ext uri="{FF2B5EF4-FFF2-40B4-BE49-F238E27FC236}">
                <a16:creationId xmlns="" xmlns:a16="http://schemas.microsoft.com/office/drawing/2014/main" id="{B8127DEF-CB00-4C4D-A596-015FCB9C7C75}"/>
              </a:ext>
            </a:extLst>
          </p:cNvPr>
          <p:cNvSpPr txBox="1"/>
          <p:nvPr/>
        </p:nvSpPr>
        <p:spPr>
          <a:xfrm>
            <a:off x="12750798" y="1890559"/>
            <a:ext cx="24739600" cy="3016210"/>
          </a:xfrm>
          <a:prstGeom prst="rect">
            <a:avLst/>
          </a:prstGeom>
          <a:noFill/>
        </p:spPr>
        <p:txBody>
          <a:bodyPr wrap="square" rtlCol="0">
            <a:spAutoFit/>
          </a:bodyPr>
          <a:lstStyle/>
          <a:p>
            <a:pPr algn="ctr"/>
            <a:r>
              <a:rPr lang="en-US" sz="9500" dirty="0">
                <a:latin typeface="Times New Roman" panose="02020603050405020304" pitchFamily="18" charset="0"/>
                <a:cs typeface="Times New Roman" panose="02020603050405020304" pitchFamily="18" charset="0"/>
              </a:rPr>
              <a:t>If </a:t>
            </a:r>
            <a:r>
              <a:rPr lang="en-US" sz="9500" dirty="0" smtClean="0">
                <a:latin typeface="Times New Roman" panose="02020603050405020304" pitchFamily="18" charset="0"/>
                <a:cs typeface="Times New Roman" panose="02020603050405020304" pitchFamily="18" charset="0"/>
              </a:rPr>
              <a:t>you are </a:t>
            </a:r>
            <a:r>
              <a:rPr lang="en-US" sz="9500" dirty="0">
                <a:latin typeface="Times New Roman" panose="02020603050405020304" pitchFamily="18" charset="0"/>
                <a:cs typeface="Times New Roman" panose="02020603050405020304" pitchFamily="18" charset="0"/>
              </a:rPr>
              <a:t>Feeling Blue, your Teeth Might be too! Relationship between Oral and Mental Health</a:t>
            </a:r>
            <a:r>
              <a:rPr lang="en-US" sz="6000" dirty="0">
                <a:latin typeface="Times New Roman" panose="02020603050405020304" pitchFamily="18" charset="0"/>
                <a:cs typeface="Times New Roman" panose="02020603050405020304" pitchFamily="18" charset="0"/>
              </a:rPr>
              <a:t>.</a:t>
            </a:r>
          </a:p>
        </p:txBody>
      </p:sp>
      <p:sp>
        <p:nvSpPr>
          <p:cNvPr id="12" name="TextBox 11">
            <a:extLst>
              <a:ext uri="{FF2B5EF4-FFF2-40B4-BE49-F238E27FC236}">
                <a16:creationId xmlns="" xmlns:a16="http://schemas.microsoft.com/office/drawing/2014/main" id="{4F62E25F-B6A3-AD48-AFD8-0A3E404742C3}"/>
              </a:ext>
            </a:extLst>
          </p:cNvPr>
          <p:cNvSpPr txBox="1"/>
          <p:nvPr/>
        </p:nvSpPr>
        <p:spPr>
          <a:xfrm>
            <a:off x="15827375" y="4644748"/>
            <a:ext cx="18745200" cy="1754326"/>
          </a:xfrm>
          <a:prstGeom prst="rect">
            <a:avLst/>
          </a:prstGeom>
          <a:noFill/>
        </p:spPr>
        <p:txBody>
          <a:bodyPr wrap="square" rtlCol="0">
            <a:spAutoFit/>
          </a:bodyPr>
          <a:lstStyle/>
          <a:p>
            <a:pPr algn="ctr"/>
            <a:r>
              <a:rPr lang="en-US" sz="5400" dirty="0" err="1">
                <a:latin typeface="Times New Roman" panose="02020603050405020304" pitchFamily="18" charset="0"/>
                <a:cs typeface="Times New Roman" panose="02020603050405020304" pitchFamily="18" charset="0"/>
              </a:rPr>
              <a:t>Shada</a:t>
            </a:r>
            <a:r>
              <a:rPr lang="en-US" sz="5400" dirty="0">
                <a:latin typeface="Times New Roman" panose="02020603050405020304" pitchFamily="18" charset="0"/>
                <a:cs typeface="Times New Roman" panose="02020603050405020304" pitchFamily="18" charset="0"/>
              </a:rPr>
              <a:t> </a:t>
            </a:r>
            <a:r>
              <a:rPr lang="en-US" sz="5400" dirty="0" err="1">
                <a:latin typeface="Times New Roman" panose="02020603050405020304" pitchFamily="18" charset="0"/>
                <a:cs typeface="Times New Roman" panose="02020603050405020304" pitchFamily="18" charset="0"/>
              </a:rPr>
              <a:t>Abousaif</a:t>
            </a:r>
            <a:r>
              <a:rPr lang="en-US" sz="5400" dirty="0">
                <a:latin typeface="Times New Roman" panose="02020603050405020304" pitchFamily="18" charset="0"/>
                <a:cs typeface="Times New Roman" panose="02020603050405020304" pitchFamily="18" charset="0"/>
              </a:rPr>
              <a:t> </a:t>
            </a:r>
            <a:r>
              <a:rPr lang="en-US" sz="5400" dirty="0" err="1">
                <a:latin typeface="Times New Roman" panose="02020603050405020304" pitchFamily="18" charset="0"/>
                <a:cs typeface="Times New Roman" panose="02020603050405020304" pitchFamily="18" charset="0"/>
              </a:rPr>
              <a:t>Elabedi</a:t>
            </a:r>
            <a:r>
              <a:rPr lang="en-US" sz="5400" dirty="0">
                <a:latin typeface="Times New Roman" panose="02020603050405020304" pitchFamily="18" charset="0"/>
                <a:cs typeface="Times New Roman" panose="02020603050405020304" pitchFamily="18" charset="0"/>
              </a:rPr>
              <a:t>, 1971</a:t>
            </a:r>
          </a:p>
          <a:p>
            <a:pPr algn="ctr"/>
            <a:r>
              <a:rPr lang="en-US" sz="5400" dirty="0">
                <a:latin typeface="Times New Roman" panose="02020603050405020304" pitchFamily="18" charset="0"/>
                <a:cs typeface="Times New Roman" panose="02020603050405020304" pitchFamily="18" charset="0"/>
              </a:rPr>
              <a:t>Libyan International Medical University</a:t>
            </a:r>
          </a:p>
        </p:txBody>
      </p:sp>
      <p:sp>
        <p:nvSpPr>
          <p:cNvPr id="15" name="TextBox 14">
            <a:extLst>
              <a:ext uri="{FF2B5EF4-FFF2-40B4-BE49-F238E27FC236}">
                <a16:creationId xmlns="" xmlns:a16="http://schemas.microsoft.com/office/drawing/2014/main" id="{0AB2F88A-D7E0-D84E-AB8F-F1081C0D267E}"/>
              </a:ext>
            </a:extLst>
          </p:cNvPr>
          <p:cNvSpPr txBox="1"/>
          <p:nvPr/>
        </p:nvSpPr>
        <p:spPr>
          <a:xfrm>
            <a:off x="20382400" y="23189714"/>
            <a:ext cx="16229641" cy="7509748"/>
          </a:xfrm>
          <a:prstGeom prst="rect">
            <a:avLst/>
          </a:prstGeom>
          <a:noFill/>
          <a:ln w="76200">
            <a:solidFill>
              <a:srgbClr val="99E5F7"/>
            </a:solidFill>
          </a:ln>
        </p:spPr>
        <p:txBody>
          <a:bodyPr wrap="square" rtlCol="0">
            <a:spAutoFit/>
          </a:bodyPr>
          <a:lstStyle/>
          <a:p>
            <a:r>
              <a:rPr lang="en-US" sz="4000" b="1" dirty="0">
                <a:latin typeface="Times New Roman" panose="02020603050405020304" pitchFamily="18" charset="0"/>
                <a:cs typeface="Times New Roman" panose="02020603050405020304" pitchFamily="18" charset="0"/>
              </a:rPr>
              <a:t>Dental Anxiety (DA) and Destroyed teeth</a:t>
            </a:r>
          </a:p>
          <a:p>
            <a:r>
              <a:rPr lang="en-US" sz="3400" b="1" dirty="0">
                <a:latin typeface="Times New Roman" panose="02020603050405020304" pitchFamily="18" charset="0"/>
                <a:cs typeface="Times New Roman" panose="02020603050405020304" pitchFamily="18" charset="0"/>
              </a:rPr>
              <a:t>Background: </a:t>
            </a:r>
            <a:r>
              <a:rPr lang="en-US" sz="3400" dirty="0">
                <a:latin typeface="Times New Roman" panose="02020603050405020304" pitchFamily="18" charset="0"/>
                <a:cs typeface="Times New Roman" panose="02020603050405020304" pitchFamily="18" charset="0"/>
              </a:rPr>
              <a:t>DA is still today one of the most common fears and is therefore a great challenge for every dental practitioner. The aim of this study was to identify patients with dental anxiety using the Dental Anxiety Scale and comparing different levels of dental anxiety with oral health using DMF-T and DMF-S index.</a:t>
            </a:r>
          </a:p>
          <a:p>
            <a:endParaRPr lang="en-US" sz="2000" dirty="0">
              <a:latin typeface="Times New Roman" panose="02020603050405020304" pitchFamily="18" charset="0"/>
              <a:cs typeface="Times New Roman" panose="02020603050405020304" pitchFamily="18" charset="0"/>
            </a:endParaRPr>
          </a:p>
          <a:p>
            <a:r>
              <a:rPr lang="en-US" sz="3400" b="1" dirty="0">
                <a:latin typeface="Times New Roman" panose="02020603050405020304" pitchFamily="18" charset="0"/>
                <a:cs typeface="Times New Roman" panose="02020603050405020304" pitchFamily="18" charset="0"/>
              </a:rPr>
              <a:t>Case</a:t>
            </a:r>
            <a:r>
              <a:rPr lang="en-US" sz="3400" dirty="0">
                <a:latin typeface="Times New Roman" panose="02020603050405020304" pitchFamily="18" charset="0"/>
                <a:cs typeface="Times New Roman" panose="02020603050405020304" pitchFamily="18" charset="0"/>
              </a:rPr>
              <a:t>: This study questioned 1549 patients. Questionnaires were handed out before treatment and the state of oral health was evaluated using DMF-T and DMF-S.</a:t>
            </a:r>
          </a:p>
          <a:p>
            <a:r>
              <a:rPr lang="en-US" sz="3400" dirty="0">
                <a:latin typeface="Times New Roman" panose="02020603050405020304" pitchFamily="18" charset="0"/>
                <a:cs typeface="Times New Roman" panose="02020603050405020304" pitchFamily="18" charset="0"/>
              </a:rPr>
              <a:t>There is a significant increase in destroyed teeth, the higher the level of dental anxiety in the patient. There is as well a significant relationship between the DMFS Score and dental anxiety. Destroyed 16 surfaces are significantly higher in patients with more dental anxiety. Patients with dental anxiety still have a worse oral hygiene than patients without dental anxiety. It is still necessary, in this time of caries prevention rather than over-treatment, to be educated so that patients suffering dental fear receive the right treatment.(5)</a:t>
            </a:r>
          </a:p>
        </p:txBody>
      </p:sp>
      <p:sp>
        <p:nvSpPr>
          <p:cNvPr id="16" name="TextBox 15">
            <a:extLst>
              <a:ext uri="{FF2B5EF4-FFF2-40B4-BE49-F238E27FC236}">
                <a16:creationId xmlns="" xmlns:a16="http://schemas.microsoft.com/office/drawing/2014/main" id="{FA1BBB74-E886-C547-B0BC-5014B34FF7D0}"/>
              </a:ext>
            </a:extLst>
          </p:cNvPr>
          <p:cNvSpPr txBox="1"/>
          <p:nvPr/>
        </p:nvSpPr>
        <p:spPr>
          <a:xfrm>
            <a:off x="36917951" y="13492364"/>
            <a:ext cx="13302124" cy="8556188"/>
          </a:xfrm>
          <a:prstGeom prst="rect">
            <a:avLst/>
          </a:prstGeom>
          <a:noFill/>
          <a:ln w="76200">
            <a:solidFill>
              <a:srgbClr val="99E5F7"/>
            </a:solidFill>
          </a:ln>
        </p:spPr>
        <p:txBody>
          <a:bodyPr wrap="square" rtlCol="0">
            <a:spAutoFit/>
          </a:bodyPr>
          <a:lstStyle/>
          <a:p>
            <a:r>
              <a:rPr lang="en-US" sz="4000" b="1" dirty="0">
                <a:latin typeface="Times New Roman" panose="02020603050405020304" pitchFamily="18" charset="0"/>
                <a:cs typeface="Times New Roman" panose="02020603050405020304" pitchFamily="18" charset="0"/>
              </a:rPr>
              <a:t>Management</a:t>
            </a:r>
          </a:p>
          <a:p>
            <a:r>
              <a:rPr lang="en-US" sz="3400" dirty="0">
                <a:latin typeface="Times New Roman" panose="02020603050405020304" pitchFamily="18" charset="0"/>
                <a:cs typeface="Times New Roman" panose="02020603050405020304" pitchFamily="18" charset="0"/>
              </a:rPr>
              <a:t>Patients with severe mental illness require specially skilled dental treatment and need extra time allowed for their appointments. Cooperation with dental treatment may be affected by a lack of understanding, anxiety or preoccupation with other mental symptoms.. Patients who neglect their oral hygiene or lose their dentures tend not to be offered the more expensive types of conservative treatment or prostheses. Obtaining consent for dental treatment can be difficult in people with an impaired capacity to understand or express themselves. A trusted worker may be able to help explain the proposed treatment and reduce the patient's anxiety, so enabling them to accept dental treatment. Psychiatric staff themselves may be afraid of dental treatment and without guidance may be reluctant to be involved with dental care. They may also remind the patient of the appointment or offer to accompany the patient to see the dentist. It is helpful for dental practitioners to have written information about psychotropic medication so drug interactions can be avoided. (5)</a:t>
            </a:r>
            <a:endParaRPr lang="en-US" sz="3400" b="1" dirty="0">
              <a:latin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 xmlns:a16="http://schemas.microsoft.com/office/drawing/2014/main" id="{A79F23EA-5A5A-0A48-9ABC-9263C76A298E}"/>
              </a:ext>
            </a:extLst>
          </p:cNvPr>
          <p:cNvSpPr txBox="1"/>
          <p:nvPr/>
        </p:nvSpPr>
        <p:spPr>
          <a:xfrm>
            <a:off x="252894" y="10822594"/>
            <a:ext cx="10888384" cy="10402848"/>
          </a:xfrm>
          <a:prstGeom prst="rect">
            <a:avLst/>
          </a:prstGeom>
          <a:noFill/>
          <a:ln w="76200">
            <a:solidFill>
              <a:srgbClr val="99E5F7"/>
            </a:solidFill>
          </a:ln>
        </p:spPr>
        <p:txBody>
          <a:bodyPr wrap="square" rtlCol="0">
            <a:spAutoFit/>
          </a:bodyPr>
          <a:lstStyle/>
          <a:p>
            <a:r>
              <a:rPr lang="en-US" sz="4000" b="1" dirty="0">
                <a:latin typeface="Times New Roman" panose="02020603050405020304" pitchFamily="18" charset="0"/>
                <a:cs typeface="Times New Roman" panose="02020603050405020304" pitchFamily="18" charset="0"/>
              </a:rPr>
              <a:t>Schizophrenia and Periodontal diseases</a:t>
            </a:r>
          </a:p>
          <a:p>
            <a:r>
              <a:rPr lang="en-US" sz="3400" b="1" dirty="0">
                <a:latin typeface="Times New Roman" panose="02020603050405020304" pitchFamily="18" charset="0"/>
                <a:cs typeface="Times New Roman" panose="02020603050405020304" pitchFamily="18" charset="0"/>
              </a:rPr>
              <a:t>Background: </a:t>
            </a:r>
            <a:r>
              <a:rPr lang="en-US" sz="3400" dirty="0">
                <a:latin typeface="Times New Roman" panose="02020603050405020304" pitchFamily="18" charset="0"/>
                <a:cs typeface="Times New Roman" panose="02020603050405020304" pitchFamily="18" charset="0"/>
              </a:rPr>
              <a:t>A psychosis characterized by delusions and hallucinations occurring in clear consciousness. Studies have shown the cytokines may modulate dopaminergic metabolism and schizophrenic symptomology in schizophrenia. </a:t>
            </a:r>
          </a:p>
          <a:p>
            <a:endParaRPr lang="en-US" sz="2000" dirty="0">
              <a:latin typeface="Times New Roman" panose="02020603050405020304" pitchFamily="18" charset="0"/>
              <a:cs typeface="Times New Roman" panose="02020603050405020304" pitchFamily="18" charset="0"/>
            </a:endParaRPr>
          </a:p>
          <a:p>
            <a:r>
              <a:rPr lang="en-US" sz="3400" b="1" dirty="0">
                <a:latin typeface="Times New Roman" panose="02020603050405020304" pitchFamily="18" charset="0"/>
                <a:cs typeface="Times New Roman" panose="02020603050405020304" pitchFamily="18" charset="0"/>
              </a:rPr>
              <a:t>Case: </a:t>
            </a:r>
            <a:r>
              <a:rPr lang="en-US" sz="3400" dirty="0">
                <a:latin typeface="Times New Roman" panose="02020603050405020304" pitchFamily="18" charset="0"/>
                <a:cs typeface="Times New Roman" panose="02020603050405020304" pitchFamily="18" charset="0"/>
              </a:rPr>
              <a:t>250 schizophrenic patients were selected from the National Institute of Mental Health and Neural Sciences and their periodontal status was assessed as part of the survey.</a:t>
            </a:r>
          </a:p>
          <a:p>
            <a:r>
              <a:rPr lang="en-US" sz="3400" dirty="0">
                <a:latin typeface="Times New Roman" panose="02020603050405020304" pitchFamily="18" charset="0"/>
                <a:cs typeface="Times New Roman" panose="02020603050405020304" pitchFamily="18" charset="0"/>
              </a:rPr>
              <a:t>Results show that there was increased evidence of poor periodontal condition, as evidenced by gingival and plaque index in patients suffering for a longer duration of time. Higher probing pocket depths were found in schizophrenics suffering from a longer duration of time.</a:t>
            </a:r>
          </a:p>
          <a:p>
            <a:r>
              <a:rPr lang="en-US" sz="3400" dirty="0">
                <a:latin typeface="Times New Roman" panose="02020603050405020304" pitchFamily="18" charset="0"/>
                <a:cs typeface="Times New Roman" panose="02020603050405020304" pitchFamily="18" charset="0"/>
              </a:rPr>
              <a:t>Although oral neglect might be a cause of poor periodontal health in schizophrenics, the possible link between periodontal diseases giving rise to schizophrenia cant be overlooked due to presence of cytokine activity which is present both in schizophrenia and periodontal disease. (2)</a:t>
            </a:r>
          </a:p>
        </p:txBody>
      </p:sp>
      <p:pic>
        <p:nvPicPr>
          <p:cNvPr id="21" name="Picture 20">
            <a:extLst>
              <a:ext uri="{FF2B5EF4-FFF2-40B4-BE49-F238E27FC236}">
                <a16:creationId xmlns="" xmlns:a16="http://schemas.microsoft.com/office/drawing/2014/main" id="{F42FB9F8-DB27-EE49-AAF3-C806149EE07D}"/>
              </a:ext>
            </a:extLst>
          </p:cNvPr>
          <p:cNvPicPr>
            <a:picLocks noChangeAspect="1"/>
          </p:cNvPicPr>
          <p:nvPr/>
        </p:nvPicPr>
        <p:blipFill>
          <a:blip r:embed="rId2"/>
          <a:stretch>
            <a:fillRect/>
          </a:stretch>
        </p:blipFill>
        <p:spPr>
          <a:xfrm>
            <a:off x="11417915" y="10822594"/>
            <a:ext cx="8658575" cy="10475639"/>
          </a:xfrm>
          <a:prstGeom prst="rect">
            <a:avLst/>
          </a:prstGeom>
          <a:ln>
            <a:noFill/>
          </a:ln>
          <a:effectLst>
            <a:softEdge rad="112500"/>
          </a:effectLst>
        </p:spPr>
      </p:pic>
      <p:pic>
        <p:nvPicPr>
          <p:cNvPr id="22" name="Picture 21">
            <a:extLst>
              <a:ext uri="{FF2B5EF4-FFF2-40B4-BE49-F238E27FC236}">
                <a16:creationId xmlns="" xmlns:a16="http://schemas.microsoft.com/office/drawing/2014/main" id="{C933A2E2-744D-8F4C-A403-8F5F646E13AA}"/>
              </a:ext>
            </a:extLst>
          </p:cNvPr>
          <p:cNvPicPr>
            <a:picLocks noChangeAspect="1"/>
          </p:cNvPicPr>
          <p:nvPr/>
        </p:nvPicPr>
        <p:blipFill>
          <a:blip r:embed="rId3"/>
          <a:stretch>
            <a:fillRect/>
          </a:stretch>
        </p:blipFill>
        <p:spPr>
          <a:xfrm>
            <a:off x="13027436" y="21512491"/>
            <a:ext cx="7078325" cy="9164067"/>
          </a:xfrm>
          <a:prstGeom prst="rect">
            <a:avLst/>
          </a:prstGeom>
          <a:ln>
            <a:noFill/>
          </a:ln>
          <a:effectLst>
            <a:softEdge rad="112500"/>
          </a:effectLst>
        </p:spPr>
      </p:pic>
      <p:sp>
        <p:nvSpPr>
          <p:cNvPr id="2" name="TextBox 1">
            <a:extLst>
              <a:ext uri="{FF2B5EF4-FFF2-40B4-BE49-F238E27FC236}">
                <a16:creationId xmlns="" xmlns:a16="http://schemas.microsoft.com/office/drawing/2014/main" id="{119CE81D-D1D7-CD40-981F-2D426D8104EA}"/>
              </a:ext>
            </a:extLst>
          </p:cNvPr>
          <p:cNvSpPr txBox="1"/>
          <p:nvPr/>
        </p:nvSpPr>
        <p:spPr>
          <a:xfrm>
            <a:off x="36961473" y="22688857"/>
            <a:ext cx="13258602" cy="3323987"/>
          </a:xfrm>
          <a:prstGeom prst="rect">
            <a:avLst/>
          </a:prstGeom>
          <a:noFill/>
          <a:ln w="76200">
            <a:solidFill>
              <a:srgbClr val="99E5F7"/>
            </a:solidFill>
          </a:ln>
        </p:spPr>
        <p:txBody>
          <a:bodyPr wrap="square" rtlCol="0">
            <a:spAutoFit/>
          </a:bodyPr>
          <a:lstStyle/>
          <a:p>
            <a:r>
              <a:rPr lang="en-US" sz="4000" b="1" dirty="0">
                <a:latin typeface="Times New Roman" panose="02020603050405020304" pitchFamily="18" charset="0"/>
                <a:cs typeface="Times New Roman" panose="02020603050405020304" pitchFamily="18" charset="0"/>
              </a:rPr>
              <a:t>Conclusion</a:t>
            </a:r>
          </a:p>
          <a:p>
            <a:r>
              <a:rPr lang="en-US" sz="3400" dirty="0">
                <a:latin typeface="Times New Roman" panose="02020603050405020304" pitchFamily="18" charset="0"/>
                <a:cs typeface="Times New Roman" panose="02020603050405020304" pitchFamily="18" charset="0"/>
              </a:rPr>
              <a:t>Seeing that oral health is a very important part of wellbeing in patients with mental illnesses, we should focus on providing these patients an integrated and multidisciplinary attention that includes general practitioners, psychiatrists, dentists, psychologists and nutrition professionals.(6</a:t>
            </a:r>
            <a:r>
              <a:rPr lang="en-US" sz="3400" dirty="0" smtClean="0">
                <a:latin typeface="Times New Roman" panose="02020603050405020304" pitchFamily="18" charset="0"/>
                <a:cs typeface="Times New Roman" panose="02020603050405020304" pitchFamily="18" charset="0"/>
              </a:rPr>
              <a:t>)</a:t>
            </a:r>
            <a:endParaRPr lang="en-US" sz="3400" dirty="0">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 xmlns:a16="http://schemas.microsoft.com/office/drawing/2014/main" id="{885312C0-0162-9044-8666-E65468A13316}"/>
              </a:ext>
            </a:extLst>
          </p:cNvPr>
          <p:cNvPicPr>
            <a:picLocks noChangeAspect="1"/>
          </p:cNvPicPr>
          <p:nvPr/>
        </p:nvPicPr>
        <p:blipFill rotWithShape="1">
          <a:blip r:embed="rId4"/>
          <a:srcRect l="5905" t="3373" r="5702" b="5338"/>
          <a:stretch/>
        </p:blipFill>
        <p:spPr>
          <a:xfrm>
            <a:off x="20411672" y="15485689"/>
            <a:ext cx="16200368" cy="7403223"/>
          </a:xfrm>
          <a:prstGeom prst="rect">
            <a:avLst/>
          </a:prstGeom>
          <a:ln>
            <a:noFill/>
          </a:ln>
          <a:effectLst>
            <a:softEdge rad="112500"/>
          </a:effectLst>
        </p:spPr>
      </p:pic>
      <p:pic>
        <p:nvPicPr>
          <p:cNvPr id="14" name="Picture 13">
            <a:extLst>
              <a:ext uri="{FF2B5EF4-FFF2-40B4-BE49-F238E27FC236}">
                <a16:creationId xmlns="" xmlns:a16="http://schemas.microsoft.com/office/drawing/2014/main" id="{A4FC294A-6446-414E-9EAE-95680D514681}"/>
              </a:ext>
            </a:extLst>
          </p:cNvPr>
          <p:cNvPicPr>
            <a:picLocks noChangeAspect="1"/>
          </p:cNvPicPr>
          <p:nvPr/>
        </p:nvPicPr>
        <p:blipFill rotWithShape="1">
          <a:blip r:embed="rId5"/>
          <a:srcRect b="9690"/>
          <a:stretch/>
        </p:blipFill>
        <p:spPr>
          <a:xfrm>
            <a:off x="36917951" y="6720982"/>
            <a:ext cx="13302124" cy="6580028"/>
          </a:xfrm>
          <a:prstGeom prst="rect">
            <a:avLst/>
          </a:prstGeom>
          <a:ln>
            <a:noFill/>
          </a:ln>
          <a:effectLst>
            <a:softEdge rad="112500"/>
          </a:effectLst>
        </p:spPr>
      </p:pic>
      <p:sp>
        <p:nvSpPr>
          <p:cNvPr id="3" name="TextBox 2">
            <a:extLst>
              <a:ext uri="{FF2B5EF4-FFF2-40B4-BE49-F238E27FC236}">
                <a16:creationId xmlns="" xmlns:a16="http://schemas.microsoft.com/office/drawing/2014/main" id="{407497E2-AAF8-BE4C-B99C-C8C904BFF10D}"/>
              </a:ext>
            </a:extLst>
          </p:cNvPr>
          <p:cNvSpPr txBox="1"/>
          <p:nvPr/>
        </p:nvSpPr>
        <p:spPr>
          <a:xfrm>
            <a:off x="18259543" y="29836259"/>
            <a:ext cx="1332782" cy="461665"/>
          </a:xfrm>
          <a:prstGeom prst="rect">
            <a:avLst/>
          </a:prstGeom>
          <a:solidFill>
            <a:schemeClr val="bg1"/>
          </a:solidFill>
        </p:spPr>
        <p:txBody>
          <a:bodyPr wrap="square" rtlCol="0">
            <a:spAutoFit/>
          </a:bodyPr>
          <a:lstStyle/>
          <a:p>
            <a:r>
              <a:rPr lang="en-US" sz="2400" b="1" dirty="0">
                <a:latin typeface="Times New Roman" panose="02020603050405020304" pitchFamily="18" charset="0"/>
                <a:cs typeface="Times New Roman" panose="02020603050405020304" pitchFamily="18" charset="0"/>
              </a:rPr>
              <a:t>Figure2</a:t>
            </a:r>
            <a:endParaRPr lang="en-US" sz="2200" b="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 xmlns:a16="http://schemas.microsoft.com/office/drawing/2014/main" id="{04D23E3F-0467-C346-8B01-96F03651B679}"/>
              </a:ext>
            </a:extLst>
          </p:cNvPr>
          <p:cNvSpPr txBox="1"/>
          <p:nvPr/>
        </p:nvSpPr>
        <p:spPr>
          <a:xfrm>
            <a:off x="18372785" y="20610469"/>
            <a:ext cx="1360398" cy="430887"/>
          </a:xfrm>
          <a:prstGeom prst="rect">
            <a:avLst/>
          </a:prstGeom>
          <a:solidFill>
            <a:schemeClr val="bg1"/>
          </a:solidFill>
        </p:spPr>
        <p:txBody>
          <a:bodyPr wrap="square" rtlCol="0">
            <a:spAutoFit/>
          </a:bodyPr>
          <a:lstStyle/>
          <a:p>
            <a:r>
              <a:rPr lang="en-US" sz="2200" b="1" dirty="0">
                <a:latin typeface="Times New Roman" panose="02020603050405020304" pitchFamily="18" charset="0"/>
                <a:cs typeface="Times New Roman" panose="02020603050405020304" pitchFamily="18" charset="0"/>
              </a:rPr>
              <a:t>Figure 1</a:t>
            </a:r>
          </a:p>
        </p:txBody>
      </p:sp>
      <p:sp>
        <p:nvSpPr>
          <p:cNvPr id="20" name="TextBox 19">
            <a:extLst>
              <a:ext uri="{FF2B5EF4-FFF2-40B4-BE49-F238E27FC236}">
                <a16:creationId xmlns="" xmlns:a16="http://schemas.microsoft.com/office/drawing/2014/main" id="{590E16CF-73DC-DD43-BCCF-C5D19B113AEB}"/>
              </a:ext>
            </a:extLst>
          </p:cNvPr>
          <p:cNvSpPr txBox="1"/>
          <p:nvPr/>
        </p:nvSpPr>
        <p:spPr>
          <a:xfrm>
            <a:off x="34673246" y="22227192"/>
            <a:ext cx="1404258" cy="461665"/>
          </a:xfrm>
          <a:prstGeom prst="rect">
            <a:avLst/>
          </a:prstGeom>
          <a:solidFill>
            <a:schemeClr val="bg1"/>
          </a:solidFill>
        </p:spPr>
        <p:txBody>
          <a:bodyPr wrap="square" rtlCol="0">
            <a:spAutoFit/>
          </a:bodyPr>
          <a:lstStyle/>
          <a:p>
            <a:r>
              <a:rPr lang="en-US" sz="2400" b="1" dirty="0">
                <a:latin typeface="Times New Roman" panose="02020603050405020304" pitchFamily="18" charset="0"/>
                <a:cs typeface="Times New Roman" panose="02020603050405020304" pitchFamily="18" charset="0"/>
              </a:rPr>
              <a:t>Figure 3</a:t>
            </a:r>
          </a:p>
        </p:txBody>
      </p:sp>
      <p:sp>
        <p:nvSpPr>
          <p:cNvPr id="23" name="TextBox 22">
            <a:extLst>
              <a:ext uri="{FF2B5EF4-FFF2-40B4-BE49-F238E27FC236}">
                <a16:creationId xmlns="" xmlns:a16="http://schemas.microsoft.com/office/drawing/2014/main" id="{EBA07894-362C-C04C-B3B0-3C25AB950543}"/>
              </a:ext>
            </a:extLst>
          </p:cNvPr>
          <p:cNvSpPr txBox="1"/>
          <p:nvPr/>
        </p:nvSpPr>
        <p:spPr>
          <a:xfrm>
            <a:off x="48024140" y="12633011"/>
            <a:ext cx="1567543" cy="461665"/>
          </a:xfrm>
          <a:prstGeom prst="rect">
            <a:avLst/>
          </a:prstGeom>
          <a:solidFill>
            <a:schemeClr val="bg1"/>
          </a:solidFill>
        </p:spPr>
        <p:txBody>
          <a:bodyPr wrap="square" rtlCol="0">
            <a:spAutoFit/>
          </a:bodyPr>
          <a:lstStyle/>
          <a:p>
            <a:r>
              <a:rPr lang="en-US" sz="2400" b="1" dirty="0">
                <a:latin typeface="Times New Roman" panose="02020603050405020304" pitchFamily="18" charset="0"/>
                <a:cs typeface="Times New Roman" panose="02020603050405020304" pitchFamily="18" charset="0"/>
              </a:rPr>
              <a:t>Figure 4</a:t>
            </a:r>
          </a:p>
        </p:txBody>
      </p:sp>
      <p:pic>
        <p:nvPicPr>
          <p:cNvPr id="26" name="Picture 27">
            <a:extLst>
              <a:ext uri="{FF2B5EF4-FFF2-40B4-BE49-F238E27FC236}">
                <a16:creationId xmlns="" xmlns:a16="http://schemas.microsoft.com/office/drawing/2014/main" id="{B1425C9E-B3FF-1B45-B379-7CCAF9200DD9}"/>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689558" y="1890559"/>
            <a:ext cx="4803475" cy="2909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4" name="pasted-image.pdf" descr="pasted-image.pdf"/>
          <p:cNvPicPr>
            <a:picLocks noChangeAspect="1"/>
          </p:cNvPicPr>
          <p:nvPr/>
        </p:nvPicPr>
        <p:blipFill>
          <a:blip r:embed="rId7">
            <a:extLst/>
          </a:blip>
          <a:srcRect r="3"/>
          <a:stretch>
            <a:fillRect/>
          </a:stretch>
        </p:blipFill>
        <p:spPr>
          <a:xfrm>
            <a:off x="39110153" y="1890559"/>
            <a:ext cx="3485415" cy="353680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lnTo>
                  <a:pt x="0" y="21600"/>
                </a:lnTo>
                <a:lnTo>
                  <a:pt x="10804" y="21600"/>
                </a:lnTo>
                <a:lnTo>
                  <a:pt x="21600" y="21600"/>
                </a:lnTo>
                <a:lnTo>
                  <a:pt x="21600" y="10800"/>
                </a:lnTo>
                <a:lnTo>
                  <a:pt x="21600" y="0"/>
                </a:lnTo>
                <a:lnTo>
                  <a:pt x="10804" y="0"/>
                </a:lnTo>
                <a:lnTo>
                  <a:pt x="0" y="0"/>
                </a:lnTo>
                <a:close/>
                <a:moveTo>
                  <a:pt x="1229" y="15934"/>
                </a:moveTo>
                <a:cubicBezTo>
                  <a:pt x="1319" y="15955"/>
                  <a:pt x="1402" y="16004"/>
                  <a:pt x="1455" y="16088"/>
                </a:cubicBezTo>
                <a:cubicBezTo>
                  <a:pt x="1560" y="16256"/>
                  <a:pt x="1512" y="16474"/>
                  <a:pt x="1342" y="16578"/>
                </a:cubicBezTo>
                <a:cubicBezTo>
                  <a:pt x="1171" y="16682"/>
                  <a:pt x="942" y="16643"/>
                  <a:pt x="836" y="16475"/>
                </a:cubicBezTo>
                <a:cubicBezTo>
                  <a:pt x="731" y="16307"/>
                  <a:pt x="779" y="16072"/>
                  <a:pt x="950" y="15968"/>
                </a:cubicBezTo>
                <a:cubicBezTo>
                  <a:pt x="1035" y="15916"/>
                  <a:pt x="1138" y="15913"/>
                  <a:pt x="1229" y="15934"/>
                </a:cubicBezTo>
                <a:close/>
                <a:moveTo>
                  <a:pt x="3198" y="18183"/>
                </a:moveTo>
                <a:cubicBezTo>
                  <a:pt x="3289" y="18204"/>
                  <a:pt x="3363" y="18262"/>
                  <a:pt x="3416" y="18346"/>
                </a:cubicBezTo>
                <a:cubicBezTo>
                  <a:pt x="3521" y="18514"/>
                  <a:pt x="3473" y="18732"/>
                  <a:pt x="3302" y="18836"/>
                </a:cubicBezTo>
                <a:cubicBezTo>
                  <a:pt x="3132" y="18939"/>
                  <a:pt x="2902" y="18892"/>
                  <a:pt x="2797" y="18724"/>
                </a:cubicBezTo>
                <a:cubicBezTo>
                  <a:pt x="2692" y="18556"/>
                  <a:pt x="2748" y="18338"/>
                  <a:pt x="2919" y="18235"/>
                </a:cubicBezTo>
                <a:cubicBezTo>
                  <a:pt x="3004" y="18183"/>
                  <a:pt x="3107" y="18162"/>
                  <a:pt x="3198" y="18183"/>
                </a:cubicBezTo>
                <a:close/>
              </a:path>
            </a:pathLst>
          </a:custGeom>
          <a:ln w="12700">
            <a:miter lim="400000"/>
          </a:ln>
        </p:spPr>
      </p:pic>
    </p:spTree>
    <p:extLst>
      <p:ext uri="{BB962C8B-B14F-4D97-AF65-F5344CB8AC3E}">
        <p14:creationId xmlns="" xmlns:p14="http://schemas.microsoft.com/office/powerpoint/2010/main" val="654237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3293</TotalTime>
  <Words>1107</Words>
  <Application>Microsoft Macintosh PowerPoint</Application>
  <PresentationFormat>مخصص</PresentationFormat>
  <Paragraphs>41</Paragraphs>
  <Slides>1</Slides>
  <Notes>0</Notes>
  <HiddenSlides>0</HiddenSlides>
  <MMClips>0</MMClips>
  <ScaleCrop>false</ScaleCrop>
  <HeadingPairs>
    <vt:vector size="4" baseType="variant">
      <vt:variant>
        <vt:lpstr>سمة</vt:lpstr>
      </vt:variant>
      <vt:variant>
        <vt:i4>1</vt:i4>
      </vt:variant>
      <vt:variant>
        <vt:lpstr>عناوين الشرائح</vt:lpstr>
      </vt:variant>
      <vt:variant>
        <vt:i4>1</vt:i4>
      </vt:variant>
    </vt:vector>
  </HeadingPairs>
  <TitlesOfParts>
    <vt:vector size="2" baseType="lpstr">
      <vt:lpstr>Office Theme</vt:lpstr>
      <vt:lpstr>الشريحة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FOUNAS, FATIMA</dc:creator>
  <cp:lastModifiedBy>PIXEL-PC</cp:lastModifiedBy>
  <cp:revision>42</cp:revision>
  <dcterms:created xsi:type="dcterms:W3CDTF">2019-03-11T12:05:31Z</dcterms:created>
  <dcterms:modified xsi:type="dcterms:W3CDTF">2019-04-23T21:44:12Z</dcterms:modified>
</cp:coreProperties>
</file>