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5" r:id="rId2"/>
    <p:sldId id="256" r:id="rId3"/>
    <p:sldId id="257" r:id="rId4"/>
    <p:sldId id="277" r:id="rId5"/>
    <p:sldId id="278" r:id="rId6"/>
    <p:sldId id="259" r:id="rId7"/>
    <p:sldId id="260" r:id="rId8"/>
    <p:sldId id="276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3" autoAdjust="0"/>
    <p:restoredTop sz="9464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BEECB-8414-4A9D-A49A-2FEBCD55C4F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68C77-5E1C-4A53-9843-643CF1D282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CF44D-4C2C-495F-9B72-7BEAEAFDEAC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F455-3A0F-4F35-BADB-8865021FAC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765C-E135-4B8A-AE94-D1D6E2E38F5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96A3-6863-438E-976E-5E3031AB19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5E468-1928-4348-8140-B005C62EB0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2FE2-6C88-4517-B5DE-D2A3B76147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0425-9E1B-42D5-9973-C976217258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6926-48A9-4DFE-AF8E-25B072253A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2704F-8994-4A7B-B408-BA3EA1D42A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1D988627-2565-46AA-ADB8-BC5FDAEDAE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Brucellosis</a:t>
            </a:r>
            <a:endParaRPr lang="ar-SA" dirty="0" smtClean="0"/>
          </a:p>
        </p:txBody>
      </p:sp>
      <p:sp>
        <p:nvSpPr>
          <p:cNvPr id="13315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2809031"/>
          </a:xfrm>
        </p:spPr>
        <p:txBody>
          <a:bodyPr/>
          <a:lstStyle/>
          <a:p>
            <a:pPr marL="0" indent="0" algn="ctr" rtl="0" eaLnBrk="1" hangingPunct="1">
              <a:buNone/>
            </a:pPr>
            <a:r>
              <a:rPr lang="en-US" dirty="0" smtClean="0"/>
              <a:t>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year –FACULTY OF MEDICINEE  </a:t>
            </a:r>
            <a:r>
              <a:rPr lang="en-US" dirty="0" smtClean="0"/>
              <a:t>LIMU     2-5-2019                                                   </a:t>
            </a:r>
            <a:endParaRPr lang="en-US" dirty="0" smtClean="0"/>
          </a:p>
          <a:p>
            <a:pPr marL="0" indent="0" algn="ctr" rtl="0" eaLnBrk="1" hangingPunct="1">
              <a:buNone/>
            </a:pPr>
            <a:endParaRPr lang="en-US" dirty="0"/>
          </a:p>
          <a:p>
            <a:pPr marL="0" indent="0" algn="ctr" rtl="0" eaLnBrk="1" hangingPunct="1">
              <a:buNone/>
            </a:pPr>
            <a:r>
              <a:rPr lang="en-US" dirty="0" smtClean="0"/>
              <a:t>Dr. Ahmed Elhaddad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61657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Routine laboratory studies are nonspecific.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White blood cell counts are usually normal to low (pancytopenia can occur) and minor disturbances in hepatic enzymes are relatively common.                                                            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Studies such as radiographs, bone scans, computerized tomography, magnetic resonance imaging, and echocardiography may be helpful in isolating or delineating focal disease, but do not provide a definitive diagnosis</a:t>
            </a:r>
            <a:r>
              <a:rPr lang="ar-SA" sz="2800" dirty="0" err="1" smtClean="0"/>
              <a:t>.</a:t>
            </a:r>
            <a:r>
              <a:rPr lang="ar-SA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Cultures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3446"/>
            <a:ext cx="8229600" cy="496788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Both cultures and serologic tests can be used to establish the diagnosis of brucellosis.                                         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Ideally, the diagnosis is made by isolation of the organism from cultures of blood or other sites, especially bone marrow or liver biopsy specimens.                                                 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However, cultures are not always positive.  blood cultures were positive in only 80 percent of initial infections.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In addition to blood, a variety of other specimens may provide positive cultures. </a:t>
            </a:r>
          </a:p>
          <a:p>
            <a:pPr algn="l" rtl="0" eaLnBrk="1" hangingPunct="1"/>
            <a:endParaRPr lang="en-US" smtClean="0"/>
          </a:p>
          <a:p>
            <a:pPr algn="l" rtl="0" eaLnBrk="1" hangingPunct="1"/>
            <a:r>
              <a:rPr lang="en-US" smtClean="0"/>
              <a:t>These include liver biopsies, aspiration or biopsy of areas of localized disease, especially bone marrow, pleural fluid or tissue, and occasionally cerebrospinal fluid.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634082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Serologic test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16832"/>
            <a:ext cx="8713663" cy="4103786"/>
          </a:xfrm>
        </p:spPr>
        <p:txBody>
          <a:bodyPr/>
          <a:lstStyle/>
          <a:p>
            <a:pPr algn="l" rtl="0" eaLnBrk="1" hangingPunct="1"/>
            <a:r>
              <a:rPr lang="en-US" sz="2800" dirty="0" smtClean="0"/>
              <a:t>Most serological studies for diagnosis of Brucellosis are based upon the detection of antibody. These include:</a:t>
            </a:r>
          </a:p>
          <a:p>
            <a:pPr algn="l" rtl="0" eaLnBrk="1" hangingPunct="1">
              <a:buNone/>
            </a:pPr>
            <a:endParaRPr lang="ar-LY" sz="2800" dirty="0" smtClean="0"/>
          </a:p>
          <a:p>
            <a:pPr algn="l" rtl="0" eaLnBrk="1" hangingPunct="1"/>
            <a:r>
              <a:rPr lang="en-US" sz="2800" dirty="0" smtClean="0"/>
              <a:t> Serum agglutination (standard tube agglutination)</a:t>
            </a:r>
            <a:endParaRPr lang="ar-LY" sz="2800" dirty="0" smtClean="0"/>
          </a:p>
          <a:p>
            <a:pPr algn="l" rtl="0" eaLnBrk="1" hangingPunct="1"/>
            <a:r>
              <a:rPr lang="en-US" sz="2800" dirty="0" smtClean="0"/>
              <a:t> Complement fixation Rose Bengal agglutination </a:t>
            </a:r>
          </a:p>
          <a:p>
            <a:pPr algn="l" rtl="0" eaLnBrk="1" hangingPunct="1"/>
            <a:r>
              <a:rPr lang="en-US" sz="2800" dirty="0" smtClean="0"/>
              <a:t>Antibrucella Coombs</a:t>
            </a:r>
          </a:p>
          <a:p>
            <a:pPr algn="l" rtl="0" eaLnBrk="1" hangingPunct="1"/>
            <a:r>
              <a:rPr lang="en-US" sz="2800" dirty="0" smtClean="0"/>
              <a:t>ELISA (enzyme-linked immunosorbent assay)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l" rtl="0" eaLnBrk="1" hangingPunct="1"/>
            <a:r>
              <a:rPr lang="en-US" smtClean="0"/>
              <a:t>Tube agglutination testing. It is generally agreed that a single titer of &gt;1:160 in the presence of a compatible illness supports the diagnosis.</a:t>
            </a:r>
          </a:p>
          <a:p>
            <a:pPr algn="l" rtl="0" eaLnBrk="1" hangingPunct="1"/>
            <a:endParaRPr lang="en-US" smtClean="0"/>
          </a:p>
          <a:p>
            <a:pPr algn="l" rtl="0" eaLnBrk="1" hangingPunct="1"/>
            <a:r>
              <a:rPr lang="en-US" smtClean="0"/>
              <a:t>Demonstration of a fourfold or greater increase or decrease in agglutinating antibodies over four to 12 weeks provides even stronger evidence for the diagnosis</a:t>
            </a:r>
            <a:r>
              <a:rPr lang="ar-SA" smtClean="0"/>
              <a:t>.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ELISA is more sensitive and specific than agglutination test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Polymerase chain reaction. A test using the polymerase chain reaction (PCR) shows promise for the detection and rapid diagnosis of Brucella spp in human blood specimens. Its clinical role remains to be defined</a:t>
            </a:r>
            <a:r>
              <a:rPr lang="ar-LY" dirty="0" err="1" smtClean="0"/>
              <a:t>.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29600" cy="850106"/>
          </a:xfrm>
        </p:spPr>
        <p:txBody>
          <a:bodyPr/>
          <a:lstStyle/>
          <a:p>
            <a:pPr eaLnBrk="1" hangingPunct="1"/>
            <a:r>
              <a:rPr lang="en-US" dirty="0" smtClean="0"/>
              <a:t>Treatment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29600" cy="4493096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Several regimens have been used to treat brucellosis . </a:t>
            </a:r>
          </a:p>
          <a:p>
            <a:pPr algn="l" rtl="0" eaLnBrk="1" hangingPunct="1"/>
            <a:r>
              <a:rPr lang="en-US" dirty="0" smtClean="0"/>
              <a:t>None is 100 percent effective since about 10 percent of patients relapse after therapy. </a:t>
            </a:r>
          </a:p>
          <a:p>
            <a:pPr algn="l" rtl="0" eaLnBrk="1" hangingPunct="1"/>
            <a:r>
              <a:rPr lang="en-US" dirty="0" smtClean="0"/>
              <a:t>Most relapses occur within three months of stopping therapy and almost all within six months</a:t>
            </a:r>
            <a:r>
              <a:rPr lang="ar-SA" dirty="0" err="1" smtClean="0"/>
              <a:t>.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49275"/>
            <a:ext cx="8642350" cy="5832475"/>
          </a:xfrm>
        </p:spPr>
        <p:txBody>
          <a:bodyPr/>
          <a:lstStyle/>
          <a:p>
            <a:pPr algn="l" rtl="0" eaLnBrk="1" hangingPunct="1"/>
            <a:r>
              <a:rPr lang="en-US" smtClean="0"/>
              <a:t>Regimen A — Doxycycline 100 mg PO twice daily for six weeks plus streptomycin 1 gram IM daily for the first 14 to 21 days.</a:t>
            </a:r>
          </a:p>
          <a:p>
            <a:pPr algn="l" rtl="0" eaLnBrk="1" hangingPunct="1"/>
            <a:endParaRPr lang="ar-LY" smtClean="0"/>
          </a:p>
          <a:p>
            <a:pPr algn="l" rtl="0" eaLnBrk="1" hangingPunct="1"/>
            <a:r>
              <a:rPr lang="en-US" smtClean="0"/>
              <a:t>Regimen B — Doxycycline 100 mg PO twice daily plus Rifampicin 600 to 900 mg PO (15 mg/kg) once daily for six weeks. </a:t>
            </a:r>
          </a:p>
          <a:p>
            <a:pPr algn="l" rtl="0" eaLnBrk="1" hangingPunct="1"/>
            <a:endParaRPr lang="en-US" smtClean="0"/>
          </a:p>
          <a:p>
            <a:pPr algn="l" rtl="0" eaLnBrk="1" hangingPunct="1"/>
            <a:r>
              <a:rPr lang="en-US" smtClean="0"/>
              <a:t> Regimen C--- Doxycycline 100 mg PO twice daily for six weeks plus gentamicine 1omg/Kg 8 h for 7 days.</a:t>
            </a:r>
            <a:endParaRPr lang="ar-LY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Pregnancy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  <a:p>
            <a:pPr algn="l" rtl="0" eaLnBrk="1" hangingPunct="1">
              <a:lnSpc>
                <a:spcPct val="80000"/>
              </a:lnSpc>
            </a:pPr>
            <a:r>
              <a:rPr lang="en-US" smtClean="0"/>
              <a:t>Treatment of brucellosis during pregnancy poses a difficult problem.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mtClean="0"/>
              <a:t> In contrast to certain animal species, brucella does not seem to cause abortions in humans, although sepsis may cause premature labor and fetal wastage</a:t>
            </a:r>
            <a:r>
              <a:rPr lang="ar-LY" smtClean="0"/>
              <a:t>. </a:t>
            </a:r>
            <a:endParaRPr lang="en-US" smtClean="0"/>
          </a:p>
          <a:p>
            <a:pPr algn="l" rtl="0" eaLnBrk="1" hangingPunct="1">
              <a:lnSpc>
                <a:spcPct val="80000"/>
              </a:lnSpc>
            </a:pPr>
            <a:endParaRPr lang="en-US" smtClean="0"/>
          </a:p>
          <a:p>
            <a:pPr algn="l" rtl="0" eaLnBrk="1" hangingPunct="1">
              <a:lnSpc>
                <a:spcPct val="80000"/>
              </a:lnSpc>
            </a:pPr>
            <a:r>
              <a:rPr lang="en-US" smtClean="0"/>
              <a:t>Two regimens have been suggested for the therapy of brucellosis in pregnancy</a:t>
            </a:r>
            <a:r>
              <a:rPr lang="en-US" sz="2800" b="1" smtClean="0"/>
              <a:t>.</a:t>
            </a:r>
            <a:r>
              <a:rPr lang="ar-LY" sz="2800" b="1" smtClean="0"/>
              <a:t> </a:t>
            </a:r>
            <a:endParaRPr lang="en-US" sz="28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Rifampicin — 900 mg once daily for six weeks or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                                                    </a:t>
            </a:r>
          </a:p>
          <a:p>
            <a:pPr algn="l" rtl="0" eaLnBrk="1" hangingPunct="1"/>
            <a:r>
              <a:rPr lang="en-US" smtClean="0"/>
              <a:t>Rifampicin —  900 mg once daily plus trimethoprim-sulfamethoxazole (5 mg/kg of the trimethoprim component twice daily) for four weeks</a:t>
            </a:r>
            <a:r>
              <a:rPr lang="ar-LY" smtClean="0"/>
              <a:t>.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620688"/>
            <a:ext cx="7772400" cy="431329"/>
          </a:xfrm>
        </p:spPr>
        <p:txBody>
          <a:bodyPr/>
          <a:lstStyle/>
          <a:p>
            <a:pPr rtl="0" eaLnBrk="1" hangingPunct="1"/>
            <a:r>
              <a:rPr lang="en-US" dirty="0" smtClean="0"/>
              <a:t>Brucellosis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124744"/>
            <a:ext cx="8712968" cy="5544616"/>
          </a:xfrm>
        </p:spPr>
        <p:txBody>
          <a:bodyPr/>
          <a:lstStyle/>
          <a:p>
            <a:pPr algn="l" rtl="0" eaLnBrk="1" hangingPunct="1"/>
            <a:endParaRPr lang="en-US" b="1" i="1" u="sng" dirty="0" smtClean="0"/>
          </a:p>
          <a:p>
            <a:pPr algn="l" rtl="0" eaLnBrk="1" hangingPunct="1"/>
            <a:r>
              <a:rPr lang="en-US" sz="2400" dirty="0" smtClean="0"/>
              <a:t>The genus Brucella causes the zoonotic infection named brucellosis (also known as undulant fever, Malta fever, Gibraltar fever, and Mediterranean fever) .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The disease exists worldwide ,with the highest prevalence in the Mediterranean countries, Asia, Africa and Central and South America.</a:t>
            </a:r>
          </a:p>
          <a:p>
            <a:pPr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400" dirty="0" smtClean="0"/>
              <a:t>Worldwide it remains a significant cause of disease in domesticated animals and humans as an incidental host.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Prevention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42350" cy="4525963"/>
          </a:xfrm>
        </p:spPr>
        <p:txBody>
          <a:bodyPr/>
          <a:lstStyle/>
          <a:p>
            <a:pPr algn="l" rtl="0" eaLnBrk="1" hangingPunct="1"/>
            <a:r>
              <a:rPr lang="en-US" sz="2800" dirty="0" smtClean="0"/>
              <a:t> Prevention of brucellosis is largely through vaccination of domesticated herds and flocks, and serologic testing and slaughter of infected animals.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Pasteurization of milk is also very important for the prevention of transmission to humans.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Brucella vaccine for human use is not currently available.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eaLnBrk="1" hangingPunct="1"/>
            <a:r>
              <a:rPr lang="en-US" dirty="0" smtClean="0"/>
              <a:t>Microbiology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8640960" cy="54006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                                                         </a:t>
            </a:r>
            <a:endParaRPr lang="en-US" sz="2400" b="1" dirty="0" smtClean="0"/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Organisms of the genus Brucellae are small, gram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negative, aerobic coccobacilli that lack a capsule,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flagella, endospores, or native plasmids.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The species causing disease in human are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Abortus,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Suis,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Melitensis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Canis all are the predominant cause of disease in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Humans and animals.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62074"/>
          </a:xfrm>
        </p:spPr>
        <p:txBody>
          <a:bodyPr/>
          <a:lstStyle/>
          <a:p>
            <a:pPr rtl="0"/>
            <a:r>
              <a:rPr lang="ar-LY" dirty="0" smtClean="0"/>
              <a:t> </a:t>
            </a:r>
            <a:r>
              <a:rPr lang="en-US" dirty="0" smtClean="0"/>
              <a:t>Transmission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176464"/>
          </a:xfrm>
        </p:spPr>
        <p:txBody>
          <a:bodyPr/>
          <a:lstStyle/>
          <a:p>
            <a:pPr algn="l" rtl="0"/>
            <a:r>
              <a:rPr lang="en-US" dirty="0" smtClean="0"/>
              <a:t>Brucellosis is transmitted to humans by direct contact with ;</a:t>
            </a:r>
          </a:p>
          <a:p>
            <a:pPr algn="l" rtl="0"/>
            <a:r>
              <a:rPr lang="en-US" dirty="0" smtClean="0"/>
              <a:t>Infected animals, by ingestion of unpasteurized milk or milk products</a:t>
            </a:r>
          </a:p>
          <a:p>
            <a:pPr algn="l" rtl="0"/>
            <a:r>
              <a:rPr lang="en-US" dirty="0" smtClean="0"/>
              <a:t>Through cuts and abrasions or by inhalation of aerosols.</a:t>
            </a:r>
          </a:p>
          <a:p>
            <a:pPr algn="l" rtl="0"/>
            <a:r>
              <a:rPr lang="en-US" dirty="0" smtClean="0"/>
              <a:t>Person–person transmission is extremely rare</a:t>
            </a:r>
          </a:p>
          <a:p>
            <a:pPr algn="l" rtl="0"/>
            <a:endParaRPr lang="ar-LY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5886-C9E1-4CD1-94FF-32DF1C0A5CB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05474" name="Rectangle 1026"/>
          <p:cNvSpPr>
            <a:spLocks noChangeArrowheads="1"/>
          </p:cNvSpPr>
          <p:nvPr/>
        </p:nvSpPr>
        <p:spPr bwMode="auto">
          <a:xfrm>
            <a:off x="1481138" y="1981200"/>
            <a:ext cx="6477000" cy="3733800"/>
          </a:xfrm>
          <a:prstGeom prst="rect">
            <a:avLst/>
          </a:prstGeom>
          <a:solidFill>
            <a:srgbClr val="FFC000"/>
          </a:solidFill>
          <a:ln w="9525">
            <a:solidFill>
              <a:srgbClr val="99FF33"/>
            </a:solidFill>
            <a:miter lim="800000"/>
            <a:headEnd/>
            <a:tailEnd/>
          </a:ln>
          <a:effectLst/>
          <a:extLst/>
        </p:spPr>
        <p:txBody>
          <a:bodyPr lIns="90488" tIns="44450" rIns="90488" bIns="44450"/>
          <a:lstStyle>
            <a:lvl1pPr marL="511175" indent="-511175"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1pPr>
            <a:lvl2pPr marL="911225" indent="-285750"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2pPr>
            <a:lvl3pPr marL="1254125" indent="-228600"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Skin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abrasion,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conjunctivae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inhalation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or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ingestion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Engulfed by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neutrophils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monocytes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(resistant to killing)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Localize 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regional lymph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nodes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Infect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phagocytic cells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in the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</a:t>
            </a:r>
            <a:r>
              <a:rPr lang="en-US" alt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system and form </a:t>
            </a:r>
            <a:r>
              <a:rPr lang="en-US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granulomas</a:t>
            </a:r>
          </a:p>
        </p:txBody>
      </p:sp>
      <p:sp>
        <p:nvSpPr>
          <p:cNvPr id="105475" name="Rectangle 1027"/>
          <p:cNvSpPr>
            <a:spLocks noChangeArrowheads="1"/>
          </p:cNvSpPr>
          <p:nvPr/>
        </p:nvSpPr>
        <p:spPr bwMode="auto">
          <a:xfrm>
            <a:off x="1600200" y="228600"/>
            <a:ext cx="66294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6" charset="0"/>
                <a:cs typeface="Times New Roman" pitchFamily="26" charset="0"/>
              </a:defRPr>
            </a:lvl9pPr>
          </a:lstStyle>
          <a:p>
            <a:pPr algn="ctr"/>
            <a:r>
              <a:rPr lang="en-US" altLang="en-US" sz="7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Pathogenesis</a:t>
            </a:r>
          </a:p>
        </p:txBody>
      </p:sp>
    </p:spTree>
    <p:extLst>
      <p:ext uri="{BB962C8B-B14F-4D97-AF65-F5344CB8AC3E}">
        <p14:creationId xmlns:p14="http://schemas.microsoft.com/office/powerpoint/2010/main" val="37925951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Clinical manifestations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The incubation period for human brucellosis is variable, ranging from a few days to a few months.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                                                                       Brucellosis is a well-documented cause of fever of unknown origin with varied and nonspecific symptoms.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In addition to fever, other prominent symptoms include sweats, malaise, anorexia, arthralgias, fatigue, weight loss, and depression which are non specific .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548680"/>
            <a:ext cx="8568952" cy="5976664"/>
          </a:xfrm>
        </p:spPr>
        <p:txBody>
          <a:bodyPr/>
          <a:lstStyle/>
          <a:p>
            <a:pPr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400" dirty="0" smtClean="0"/>
              <a:t>Physical findings, when present, are usually limited to minimal lymphadenopathy and occasionally hepatosplenomegally</a:t>
            </a:r>
          </a:p>
          <a:p>
            <a:pPr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400" dirty="0" smtClean="0"/>
              <a:t>Virtually any organ system can be involved with brucellosis and localization of the process may cause focal symptoms or findings.</a:t>
            </a:r>
          </a:p>
          <a:p>
            <a:pPr algn="l" rtl="0" eaLnBrk="1" hangingPunct="1">
              <a:buFontTx/>
              <a:buNone/>
            </a:pPr>
            <a:r>
              <a:rPr lang="en-US" sz="2400" dirty="0" smtClean="0"/>
              <a:t> </a:t>
            </a:r>
          </a:p>
          <a:p>
            <a:pPr algn="l" rtl="0" eaLnBrk="1" hangingPunct="1"/>
            <a:r>
              <a:rPr lang="en-US" sz="2400" dirty="0" smtClean="0"/>
              <a:t> 32 percent developed a focal complication.</a:t>
            </a:r>
          </a:p>
          <a:p>
            <a:pPr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400" dirty="0" smtClean="0"/>
              <a:t> Duration of symptoms for more than 30 days before diagnosis was the major risk factor for developing focal disease.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424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332656"/>
            <a:ext cx="5987008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Diagnosis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712968" cy="4781128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   </a:t>
            </a:r>
            <a:r>
              <a:rPr lang="en-US" sz="2400" dirty="0" smtClean="0"/>
              <a:t>The diagnosis of brucellosis should be considered in an individual with otherwise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Unexplained chronic fever and nonspecific complaints.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Such patients should be questioned for possible sources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of exposure to Brucella including contact with animal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tissues or ingestion of unpasteurized milk or cheese.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The differential diagnosis varies, depending upon the presence or absence of focal features</a:t>
            </a:r>
            <a:r>
              <a:rPr lang="ar-LY" sz="2400" dirty="0" err="1" smtClean="0"/>
              <a:t>.</a:t>
            </a:r>
            <a:r>
              <a:rPr lang="ar-LY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971</Words>
  <Application>Microsoft Office PowerPoint</Application>
  <PresentationFormat>عرض على الشاشة (3:4)‏</PresentationFormat>
  <Paragraphs>110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تصميم افتراضي</vt:lpstr>
      <vt:lpstr>Brucellosis</vt:lpstr>
      <vt:lpstr>Brucellosis </vt:lpstr>
      <vt:lpstr>Microbiology</vt:lpstr>
      <vt:lpstr> Transmission </vt:lpstr>
      <vt:lpstr>عرض تقديمي في PowerPoint</vt:lpstr>
      <vt:lpstr>Clinical manifestations</vt:lpstr>
      <vt:lpstr>عرض تقديمي في PowerPoint</vt:lpstr>
      <vt:lpstr>عرض تقديمي في PowerPoint</vt:lpstr>
      <vt:lpstr>Diagnosis</vt:lpstr>
      <vt:lpstr>عرض تقديمي في PowerPoint</vt:lpstr>
      <vt:lpstr>Cultures</vt:lpstr>
      <vt:lpstr>عرض تقديمي في PowerPoint</vt:lpstr>
      <vt:lpstr>Serologic test</vt:lpstr>
      <vt:lpstr>عرض تقديمي في PowerPoint</vt:lpstr>
      <vt:lpstr>عرض تقديمي في PowerPoint</vt:lpstr>
      <vt:lpstr>Treatment</vt:lpstr>
      <vt:lpstr>عرض تقديمي في PowerPoint</vt:lpstr>
      <vt:lpstr>Pregnancy</vt:lpstr>
      <vt:lpstr>عرض تقديمي في PowerPoint</vt:lpstr>
      <vt:lpstr>Prevention</vt:lpstr>
    </vt:vector>
  </TitlesOfParts>
  <Company>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BRUCELOSIS</dc:title>
  <dc:creator>h s m</dc:creator>
  <cp:lastModifiedBy>vaio</cp:lastModifiedBy>
  <cp:revision>20</cp:revision>
  <dcterms:created xsi:type="dcterms:W3CDTF">2006-05-30T14:15:02Z</dcterms:created>
  <dcterms:modified xsi:type="dcterms:W3CDTF">2019-05-01T17:15:12Z</dcterms:modified>
</cp:coreProperties>
</file>