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8"/>
  </p:notesMasterIdLst>
  <p:sldIdLst>
    <p:sldId id="268" r:id="rId5"/>
    <p:sldId id="312" r:id="rId6"/>
    <p:sldId id="313" r:id="rId7"/>
    <p:sldId id="315" r:id="rId8"/>
    <p:sldId id="323" r:id="rId9"/>
    <p:sldId id="324" r:id="rId10"/>
    <p:sldId id="325" r:id="rId11"/>
    <p:sldId id="326" r:id="rId12"/>
    <p:sldId id="327" r:id="rId13"/>
    <p:sldId id="316" r:id="rId14"/>
    <p:sldId id="328" r:id="rId15"/>
    <p:sldId id="317" r:id="rId16"/>
    <p:sldId id="31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44" autoAdjust="0"/>
    <p:restoredTop sz="94619" autoAdjust="0"/>
  </p:normalViewPr>
  <p:slideViewPr>
    <p:cSldViewPr snapToGrid="0">
      <p:cViewPr varScale="1">
        <p:scale>
          <a:sx n="80" d="100"/>
          <a:sy n="80" d="100"/>
        </p:scale>
        <p:origin x="228"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xel libya" userId="2a596449895fd127" providerId="LiveId" clId="{D30DF28A-8DE6-4A71-B872-16C1E0DCD68E}"/>
    <pc:docChg chg="modSld">
      <pc:chgData name="pixel libya" userId="2a596449895fd127" providerId="LiveId" clId="{D30DF28A-8DE6-4A71-B872-16C1E0DCD68E}" dt="2022-05-25T09:25:44.031" v="0" actId="1076"/>
      <pc:docMkLst>
        <pc:docMk/>
      </pc:docMkLst>
      <pc:sldChg chg="modSp mod">
        <pc:chgData name="pixel libya" userId="2a596449895fd127" providerId="LiveId" clId="{D30DF28A-8DE6-4A71-B872-16C1E0DCD68E}" dt="2022-05-25T09:25:44.031" v="0" actId="1076"/>
        <pc:sldMkLst>
          <pc:docMk/>
          <pc:sldMk cId="3912747309" sldId="268"/>
        </pc:sldMkLst>
        <pc:spChg chg="mod">
          <ac:chgData name="pixel libya" userId="2a596449895fd127" providerId="LiveId" clId="{D30DF28A-8DE6-4A71-B872-16C1E0DCD68E}" dt="2022-05-25T09:25:44.031" v="0" actId="1076"/>
          <ac:spMkLst>
            <pc:docMk/>
            <pc:sldMk cId="3912747309" sldId="268"/>
            <ac:spMk id="2" creationId="{4010AF38-26DF-48B3-952C-4A9091D6863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8DB732-4050-4297-A221-0CDD42C501E3}" type="datetimeFigureOut">
              <a:rPr lang="en-US" smtClean="0"/>
              <a:t>5/6/2023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29A38F-B0C5-40E1-B0A1-C542857C5B1C}" type="slidenum">
              <a:rPr lang="en-US" smtClean="0"/>
              <a:t>‹#›</a:t>
            </a:fld>
            <a:endParaRPr lang="en-US" dirty="0"/>
          </a:p>
        </p:txBody>
      </p:sp>
    </p:spTree>
    <p:extLst>
      <p:ext uri="{BB962C8B-B14F-4D97-AF65-F5344CB8AC3E}">
        <p14:creationId xmlns:p14="http://schemas.microsoft.com/office/powerpoint/2010/main" val="541055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C29A38F-B0C5-40E1-B0A1-C542857C5B1C}" type="slidenum">
              <a:rPr lang="en-US" smtClean="0"/>
              <a:t>1</a:t>
            </a:fld>
            <a:endParaRPr lang="en-US"/>
          </a:p>
        </p:txBody>
      </p:sp>
    </p:spTree>
    <p:extLst>
      <p:ext uri="{BB962C8B-B14F-4D97-AF65-F5344CB8AC3E}">
        <p14:creationId xmlns:p14="http://schemas.microsoft.com/office/powerpoint/2010/main" val="2740235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C29A38F-B0C5-40E1-B0A1-C542857C5B1C}" type="slidenum">
              <a:rPr lang="en-US" smtClean="0"/>
              <a:t>4</a:t>
            </a:fld>
            <a:endParaRPr lang="en-US"/>
          </a:p>
        </p:txBody>
      </p:sp>
    </p:spTree>
    <p:extLst>
      <p:ext uri="{BB962C8B-B14F-4D97-AF65-F5344CB8AC3E}">
        <p14:creationId xmlns:p14="http://schemas.microsoft.com/office/powerpoint/2010/main" val="1387262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C29A38F-B0C5-40E1-B0A1-C542857C5B1C}" type="slidenum">
              <a:rPr lang="en-US" smtClean="0"/>
              <a:t>10</a:t>
            </a:fld>
            <a:endParaRPr lang="en-US" dirty="0"/>
          </a:p>
        </p:txBody>
      </p:sp>
    </p:spTree>
    <p:extLst>
      <p:ext uri="{BB962C8B-B14F-4D97-AF65-F5344CB8AC3E}">
        <p14:creationId xmlns:p14="http://schemas.microsoft.com/office/powerpoint/2010/main" val="2698200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5425822C-453A-4353-ABAD-B25C2A2AAF30}" type="datetime1">
              <a:rPr lang="en-US" smtClean="0"/>
              <a:t>5/6/2023</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7225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A55FADBA-6433-4A12-95C6-78EDD90B03FC}" type="datetime1">
              <a:rPr lang="en-US" smtClean="0"/>
              <a:t>5/6/2023</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5201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0A06D307-6982-4C95-BC52-22544038ACDC}" type="datetime1">
              <a:rPr lang="en-US" smtClean="0"/>
              <a:t>5/6/2023</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70401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3D93D7D4-F53F-4274-BC92-20B3DEAB1E19}" type="datetime1">
              <a:rPr lang="en-US" smtClean="0"/>
              <a:t>5/6/2023</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52231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F06F4E16-6D97-4154-9ED3-EA1903DD20F8}" type="datetime1">
              <a:rPr lang="en-US" smtClean="0"/>
              <a:t>5/6/2023</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16775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56CA9A00-EA65-458E-94D6-AF7E4816E081}" type="datetime1">
              <a:rPr lang="en-US" smtClean="0"/>
              <a:t>5/6/2023</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42260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5031A9CD-048C-4C16-AB2A-52298AC970F1}" type="datetime1">
              <a:rPr lang="en-US" smtClean="0"/>
              <a:t>5/6/2023</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40723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7DD50D8-84B6-4A46-A24A-6F29D2773316}" type="datetime1">
              <a:rPr lang="en-US" smtClean="0"/>
              <a:t>5/6/2023</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411850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09F1F1BD-886D-4BF4-B012-BDA5F84FEDED}" type="datetime1">
              <a:rPr lang="en-US" smtClean="0"/>
              <a:t>5/6/2023</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84398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E90A9159-6F4E-41B8-8951-95EB65B45F91}" type="datetime1">
              <a:rPr lang="en-US" smtClean="0"/>
              <a:t>5/6/2023</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070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0AF38-26DF-48B3-952C-4A9091D6863C}"/>
              </a:ext>
            </a:extLst>
          </p:cNvPr>
          <p:cNvSpPr>
            <a:spLocks noGrp="1"/>
          </p:cNvSpPr>
          <p:nvPr>
            <p:ph type="ctrTitle"/>
          </p:nvPr>
        </p:nvSpPr>
        <p:spPr>
          <a:xfrm>
            <a:off x="1003577" y="2010449"/>
            <a:ext cx="6354497" cy="1648985"/>
          </a:xfrm>
        </p:spPr>
        <p:txBody>
          <a:bodyPr>
            <a:noAutofit/>
          </a:bodyPr>
          <a:lstStyle/>
          <a:p>
            <a:r>
              <a:rPr lang="en-US" sz="6000" dirty="0" smtClean="0"/>
              <a:t>Business Ethics</a:t>
            </a:r>
            <a:endParaRPr lang="en-US" sz="6000" dirty="0"/>
          </a:p>
        </p:txBody>
      </p:sp>
      <p:sp>
        <p:nvSpPr>
          <p:cNvPr id="3" name="Subtitle 2">
            <a:extLst>
              <a:ext uri="{FF2B5EF4-FFF2-40B4-BE49-F238E27FC236}">
                <a16:creationId xmlns:a16="http://schemas.microsoft.com/office/drawing/2014/main" id="{37FC2D8F-56D2-4ADF-B439-0E09E7C37894}"/>
              </a:ext>
            </a:extLst>
          </p:cNvPr>
          <p:cNvSpPr>
            <a:spLocks noGrp="1"/>
          </p:cNvSpPr>
          <p:nvPr>
            <p:ph type="subTitle" idx="1"/>
          </p:nvPr>
        </p:nvSpPr>
        <p:spPr>
          <a:xfrm>
            <a:off x="632899" y="4672739"/>
            <a:ext cx="6269347" cy="1021498"/>
          </a:xfrm>
        </p:spPr>
        <p:txBody>
          <a:bodyPr>
            <a:normAutofit fontScale="92500" lnSpcReduction="20000"/>
          </a:bodyPr>
          <a:lstStyle/>
          <a:p>
            <a:r>
              <a:rPr lang="en-US" sz="1400" dirty="0">
                <a:solidFill>
                  <a:schemeClr val="tx1">
                    <a:lumMod val="85000"/>
                    <a:lumOff val="15000"/>
                  </a:schemeClr>
                </a:solidFill>
              </a:rPr>
              <a:t>Student </a:t>
            </a:r>
            <a:r>
              <a:rPr lang="en-US" sz="1400" dirty="0" smtClean="0">
                <a:solidFill>
                  <a:schemeClr val="tx1">
                    <a:lumMod val="85000"/>
                    <a:lumOff val="15000"/>
                  </a:schemeClr>
                </a:solidFill>
              </a:rPr>
              <a:t>name</a:t>
            </a:r>
            <a:r>
              <a:rPr lang="en-US" sz="1400" dirty="0" smtClean="0">
                <a:solidFill>
                  <a:schemeClr val="tx1">
                    <a:lumMod val="85000"/>
                    <a:lumOff val="15000"/>
                  </a:schemeClr>
                </a:solidFill>
              </a:rPr>
              <a:t>: </a:t>
            </a:r>
            <a:r>
              <a:rPr lang="en-US" sz="1400" dirty="0" err="1" smtClean="0">
                <a:solidFill>
                  <a:schemeClr val="tx1">
                    <a:lumMod val="85000"/>
                    <a:lumOff val="15000"/>
                  </a:schemeClr>
                </a:solidFill>
              </a:rPr>
              <a:t>salwa</a:t>
            </a:r>
            <a:r>
              <a:rPr lang="en-US" sz="1400" dirty="0" smtClean="0">
                <a:solidFill>
                  <a:schemeClr val="tx1">
                    <a:lumMod val="85000"/>
                    <a:lumOff val="15000"/>
                  </a:schemeClr>
                </a:solidFill>
              </a:rPr>
              <a:t> </a:t>
            </a:r>
            <a:r>
              <a:rPr lang="en-US" sz="1400" dirty="0" err="1" smtClean="0">
                <a:solidFill>
                  <a:schemeClr val="tx1">
                    <a:lumMod val="85000"/>
                    <a:lumOff val="15000"/>
                  </a:schemeClr>
                </a:solidFill>
              </a:rPr>
              <a:t>mohammed</a:t>
            </a:r>
            <a:r>
              <a:rPr lang="en-US" sz="1400" dirty="0" smtClean="0">
                <a:solidFill>
                  <a:schemeClr val="tx1">
                    <a:lumMod val="85000"/>
                    <a:lumOff val="15000"/>
                  </a:schemeClr>
                </a:solidFill>
              </a:rPr>
              <a:t> </a:t>
            </a:r>
            <a:r>
              <a:rPr lang="en-US" sz="1400" dirty="0" err="1" smtClean="0">
                <a:solidFill>
                  <a:schemeClr val="tx1">
                    <a:lumMod val="85000"/>
                    <a:lumOff val="15000"/>
                  </a:schemeClr>
                </a:solidFill>
              </a:rPr>
              <a:t>shembesh</a:t>
            </a:r>
            <a:r>
              <a:rPr lang="en-US" sz="1400" dirty="0" smtClean="0">
                <a:solidFill>
                  <a:schemeClr val="tx1">
                    <a:lumMod val="85000"/>
                    <a:lumOff val="15000"/>
                  </a:schemeClr>
                </a:solidFill>
              </a:rPr>
              <a:t>                </a:t>
            </a:r>
          </a:p>
          <a:p>
            <a:r>
              <a:rPr lang="en-US" sz="1400" dirty="0" smtClean="0">
                <a:solidFill>
                  <a:schemeClr val="tx1">
                    <a:lumMod val="85000"/>
                    <a:lumOff val="15000"/>
                  </a:schemeClr>
                </a:solidFill>
              </a:rPr>
              <a:t>Email</a:t>
            </a:r>
            <a:r>
              <a:rPr lang="en-US" sz="1400" dirty="0">
                <a:solidFill>
                  <a:schemeClr val="tx1">
                    <a:lumMod val="85000"/>
                    <a:lumOff val="15000"/>
                  </a:schemeClr>
                </a:solidFill>
              </a:rPr>
              <a:t>: </a:t>
            </a:r>
            <a:r>
              <a:rPr lang="en-US" sz="1400" dirty="0" smtClean="0">
                <a:solidFill>
                  <a:schemeClr val="tx1">
                    <a:lumMod val="85000"/>
                    <a:lumOff val="15000"/>
                  </a:schemeClr>
                </a:solidFill>
              </a:rPr>
              <a:t>salwa_4402@limu.EDU.ly</a:t>
            </a:r>
            <a:endParaRPr lang="en-US" sz="1400" dirty="0">
              <a:solidFill>
                <a:schemeClr val="tx1">
                  <a:lumMod val="85000"/>
                  <a:lumOff val="15000"/>
                </a:schemeClr>
              </a:solidFill>
            </a:endParaRPr>
          </a:p>
          <a:p>
            <a:r>
              <a:rPr lang="en-US" sz="1400" dirty="0" smtClean="0">
                <a:solidFill>
                  <a:schemeClr val="tx1">
                    <a:lumMod val="85000"/>
                    <a:lumOff val="15000"/>
                  </a:schemeClr>
                </a:solidFill>
              </a:rPr>
              <a:t>Id:4402</a:t>
            </a:r>
            <a:endParaRPr lang="en-US" sz="1400" dirty="0">
              <a:solidFill>
                <a:schemeClr val="tx1">
                  <a:lumMod val="85000"/>
                  <a:lumOff val="15000"/>
                </a:schemeClr>
              </a:solidFill>
            </a:endParaRPr>
          </a:p>
        </p:txBody>
      </p:sp>
      <p:pic>
        <p:nvPicPr>
          <p:cNvPr id="6" name="Picture 5">
            <a:extLst>
              <a:ext uri="{FF2B5EF4-FFF2-40B4-BE49-F238E27FC236}">
                <a16:creationId xmlns:a16="http://schemas.microsoft.com/office/drawing/2014/main" id="{308AC96E-AA33-4309-B51D-072F59E6EC0B}"/>
              </a:ext>
              <a:ext uri="{C183D7F6-B498-43B3-948B-1728B52AA6E4}">
                <adec:decorative xmlns=""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7866340" y="-46035"/>
            <a:ext cx="4325660" cy="6857999"/>
          </a:xfrm>
          <a:prstGeom prst="rect">
            <a:avLst/>
          </a:prstGeom>
        </p:spPr>
      </p:pic>
      <p:pic>
        <p:nvPicPr>
          <p:cNvPr id="4" name="Picture 3">
            <a:extLst>
              <a:ext uri="{FF2B5EF4-FFF2-40B4-BE49-F238E27FC236}">
                <a16:creationId xmlns:a16="http://schemas.microsoft.com/office/drawing/2014/main" id="{67A50EFB-C7E2-FCA8-7AF7-350AE1C69AFD}"/>
              </a:ext>
            </a:extLst>
          </p:cNvPr>
          <p:cNvPicPr>
            <a:picLocks noChangeAspect="1"/>
          </p:cNvPicPr>
          <p:nvPr/>
        </p:nvPicPr>
        <p:blipFill>
          <a:blip r:embed="rId4"/>
          <a:stretch>
            <a:fillRect/>
          </a:stretch>
        </p:blipFill>
        <p:spPr>
          <a:xfrm>
            <a:off x="411436" y="0"/>
            <a:ext cx="1184282" cy="1184282"/>
          </a:xfrm>
          <a:prstGeom prst="rect">
            <a:avLst/>
          </a:prstGeom>
        </p:spPr>
      </p:pic>
      <p:pic>
        <p:nvPicPr>
          <p:cNvPr id="5" name="Picture 4">
            <a:extLst>
              <a:ext uri="{FF2B5EF4-FFF2-40B4-BE49-F238E27FC236}">
                <a16:creationId xmlns:a16="http://schemas.microsoft.com/office/drawing/2014/main" id="{156063FE-5BD8-7FD4-30D8-A71B29942A7F}"/>
              </a:ext>
            </a:extLst>
          </p:cNvPr>
          <p:cNvPicPr>
            <a:picLocks noChangeAspect="1"/>
          </p:cNvPicPr>
          <p:nvPr/>
        </p:nvPicPr>
        <p:blipFill>
          <a:blip r:embed="rId5"/>
          <a:stretch>
            <a:fillRect/>
          </a:stretch>
        </p:blipFill>
        <p:spPr>
          <a:xfrm>
            <a:off x="6384922" y="317796"/>
            <a:ext cx="591538" cy="641427"/>
          </a:xfrm>
          <a:prstGeom prst="rect">
            <a:avLst/>
          </a:prstGeom>
        </p:spPr>
      </p:pic>
      <p:pic>
        <p:nvPicPr>
          <p:cNvPr id="8" name="Picture 7">
            <a:extLst>
              <a:ext uri="{FF2B5EF4-FFF2-40B4-BE49-F238E27FC236}">
                <a16:creationId xmlns:a16="http://schemas.microsoft.com/office/drawing/2014/main" id="{8AC226C2-2199-291E-9B3A-A4C063853AF2}"/>
              </a:ext>
            </a:extLst>
          </p:cNvPr>
          <p:cNvPicPr>
            <a:picLocks noChangeAspect="1"/>
          </p:cNvPicPr>
          <p:nvPr/>
        </p:nvPicPr>
        <p:blipFill>
          <a:blip r:embed="rId6"/>
          <a:stretch>
            <a:fillRect/>
          </a:stretch>
        </p:blipFill>
        <p:spPr>
          <a:xfrm>
            <a:off x="2450276" y="405781"/>
            <a:ext cx="7291448" cy="591363"/>
          </a:xfrm>
          <a:prstGeom prst="rect">
            <a:avLst/>
          </a:prstGeom>
        </p:spPr>
      </p:pic>
      <p:sp>
        <p:nvSpPr>
          <p:cNvPr id="7" name="Slide Number Placeholder 6"/>
          <p:cNvSpPr>
            <a:spLocks noGrp="1"/>
          </p:cNvSpPr>
          <p:nvPr>
            <p:ph type="sldNum" sz="quarter" idx="12"/>
          </p:nvPr>
        </p:nvSpPr>
        <p:spPr>
          <a:xfrm>
            <a:off x="10774392" y="6418054"/>
            <a:ext cx="999200" cy="393910"/>
          </a:xfrm>
        </p:spPr>
        <p:txBody>
          <a:bodyPr/>
          <a:lstStyle/>
          <a:p>
            <a:fld id="{3A98EE3D-8CD1-4C3F-BD1C-C98C9596463C}" type="slidenum">
              <a:rPr lang="en-US" sz="2000" smtClean="0">
                <a:latin typeface="Algerian" panose="04020705040A02060702" pitchFamily="82" charset="0"/>
              </a:rPr>
              <a:t>1</a:t>
            </a:fld>
            <a:endParaRPr lang="en-US" sz="2000" dirty="0">
              <a:latin typeface="Algerian" panose="04020705040A02060702" pitchFamily="82" charset="0"/>
            </a:endParaRPr>
          </a:p>
        </p:txBody>
      </p:sp>
    </p:spTree>
    <p:extLst>
      <p:ext uri="{BB962C8B-B14F-4D97-AF65-F5344CB8AC3E}">
        <p14:creationId xmlns:p14="http://schemas.microsoft.com/office/powerpoint/2010/main" val="39127473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4180B-FA53-40E3-4E05-CB4137C56C3D}"/>
              </a:ext>
            </a:extLst>
          </p:cNvPr>
          <p:cNvSpPr>
            <a:spLocks noGrp="1"/>
          </p:cNvSpPr>
          <p:nvPr>
            <p:ph type="title"/>
          </p:nvPr>
        </p:nvSpPr>
        <p:spPr>
          <a:xfrm>
            <a:off x="553819" y="2382012"/>
            <a:ext cx="3517567" cy="2093975"/>
          </a:xfrm>
        </p:spPr>
        <p:txBody>
          <a:bodyPr/>
          <a:lstStyle/>
          <a:p>
            <a:r>
              <a:rPr lang="en-US" sz="4800" dirty="0"/>
              <a:t>Conclusion </a:t>
            </a:r>
            <a:r>
              <a:rPr lang="en-US" dirty="0"/>
              <a:t/>
            </a:r>
            <a:br>
              <a:rPr lang="en-US" dirty="0"/>
            </a:br>
            <a:endParaRPr lang="en-US" dirty="0"/>
          </a:p>
        </p:txBody>
      </p:sp>
      <p:sp>
        <p:nvSpPr>
          <p:cNvPr id="3" name="Content Placeholder 2">
            <a:extLst>
              <a:ext uri="{FF2B5EF4-FFF2-40B4-BE49-F238E27FC236}">
                <a16:creationId xmlns:a16="http://schemas.microsoft.com/office/drawing/2014/main" id="{66612DC2-B868-B581-DCD5-9B1C10AFF393}"/>
              </a:ext>
            </a:extLst>
          </p:cNvPr>
          <p:cNvSpPr>
            <a:spLocks noGrp="1"/>
          </p:cNvSpPr>
          <p:nvPr>
            <p:ph idx="1"/>
          </p:nvPr>
        </p:nvSpPr>
        <p:spPr>
          <a:xfrm>
            <a:off x="5253487" y="707174"/>
            <a:ext cx="6374921" cy="5294757"/>
          </a:xfrm>
        </p:spPr>
        <p:txBody>
          <a:bodyPr>
            <a:normAutofit/>
          </a:bodyPr>
          <a:lstStyle/>
          <a:p>
            <a:pPr algn="just"/>
            <a:r>
              <a:rPr lang="en-US" sz="3200" dirty="0"/>
              <a:t> </a:t>
            </a:r>
          </a:p>
        </p:txBody>
      </p:sp>
      <p:sp>
        <p:nvSpPr>
          <p:cNvPr id="4" name="Slide Number Placeholder 3"/>
          <p:cNvSpPr>
            <a:spLocks noGrp="1"/>
          </p:cNvSpPr>
          <p:nvPr>
            <p:ph type="sldNum" sz="quarter" idx="12"/>
          </p:nvPr>
        </p:nvSpPr>
        <p:spPr>
          <a:xfrm>
            <a:off x="10933197" y="6258794"/>
            <a:ext cx="780010" cy="365125"/>
          </a:xfrm>
        </p:spPr>
        <p:txBody>
          <a:bodyPr/>
          <a:lstStyle/>
          <a:p>
            <a:fld id="{3A98EE3D-8CD1-4C3F-BD1C-C98C9596463C}" type="slidenum">
              <a:rPr lang="en-US" sz="2000" smtClean="0"/>
              <a:pPr/>
              <a:t>10</a:t>
            </a:fld>
            <a:endParaRPr lang="en-US" sz="2000" dirty="0"/>
          </a:p>
        </p:txBody>
      </p:sp>
      <p:pic>
        <p:nvPicPr>
          <p:cNvPr id="5" name="Picture 4"/>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7541814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1182" y="603849"/>
            <a:ext cx="10058400" cy="897147"/>
          </a:xfrm>
        </p:spPr>
        <p:txBody>
          <a:bodyPr>
            <a:noAutofit/>
          </a:bodyPr>
          <a:lstStyle/>
          <a:p>
            <a:r>
              <a:rPr lang="en-US" sz="6000" dirty="0" smtClean="0"/>
              <a:t>Reflection</a:t>
            </a:r>
            <a:endParaRPr lang="en-US" sz="6000" dirty="0"/>
          </a:p>
        </p:txBody>
      </p:sp>
      <p:sp>
        <p:nvSpPr>
          <p:cNvPr id="3" name="Subtitle 2"/>
          <p:cNvSpPr>
            <a:spLocks noGrp="1"/>
          </p:cNvSpPr>
          <p:nvPr>
            <p:ph type="subTitle" idx="1"/>
          </p:nvPr>
        </p:nvSpPr>
        <p:spPr>
          <a:xfrm>
            <a:off x="1261182" y="1634533"/>
            <a:ext cx="10058400" cy="2670048"/>
          </a:xfrm>
        </p:spPr>
        <p:txBody>
          <a:bodyPr>
            <a:normAutofit/>
          </a:bodyPr>
          <a:lstStyle/>
          <a:p>
            <a:r>
              <a:rPr lang="en-US" dirty="0" smtClean="0"/>
              <a:t> In my opinion, Business </a:t>
            </a:r>
            <a:r>
              <a:rPr lang="en-US" dirty="0"/>
              <a:t>ethics means recognizing that there is right and wrong in business as well as your personal </a:t>
            </a:r>
            <a:r>
              <a:rPr lang="en-US" dirty="0" smtClean="0"/>
              <a:t>life, And </a:t>
            </a:r>
            <a:r>
              <a:rPr lang="en-US" dirty="0"/>
              <a:t>furthermore, running a business is not just about making money, it is about doing the right thing and making money through that process.</a:t>
            </a:r>
          </a:p>
        </p:txBody>
      </p:sp>
      <p:sp>
        <p:nvSpPr>
          <p:cNvPr id="4" name="Slide Number Placeholder 3"/>
          <p:cNvSpPr>
            <a:spLocks noGrp="1"/>
          </p:cNvSpPr>
          <p:nvPr>
            <p:ph type="sldNum" sz="quarter" idx="12"/>
          </p:nvPr>
        </p:nvSpPr>
        <p:spPr/>
        <p:txBody>
          <a:bodyPr/>
          <a:lstStyle/>
          <a:p>
            <a:fld id="{3A98EE3D-8CD1-4C3F-BD1C-C98C9596463C}" type="slidenum">
              <a:rPr lang="en-US" smtClean="0"/>
              <a:t>11</a:t>
            </a:fld>
            <a:endParaRPr lang="en-US" dirty="0"/>
          </a:p>
        </p:txBody>
      </p:sp>
    </p:spTree>
    <p:extLst>
      <p:ext uri="{BB962C8B-B14F-4D97-AF65-F5344CB8AC3E}">
        <p14:creationId xmlns:p14="http://schemas.microsoft.com/office/powerpoint/2010/main" val="1224854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1E0E3-77DC-BA00-B7B4-1D77D72026E5}"/>
              </a:ext>
            </a:extLst>
          </p:cNvPr>
          <p:cNvSpPr>
            <a:spLocks noGrp="1"/>
          </p:cNvSpPr>
          <p:nvPr>
            <p:ph type="title"/>
          </p:nvPr>
        </p:nvSpPr>
        <p:spPr>
          <a:xfrm>
            <a:off x="1255058" y="4410637"/>
            <a:ext cx="8355105" cy="1344706"/>
          </a:xfrm>
        </p:spPr>
        <p:txBody>
          <a:bodyPr>
            <a:normAutofit/>
          </a:bodyPr>
          <a:lstStyle/>
          <a:p>
            <a:r>
              <a:rPr lang="en-US" sz="7200" dirty="0"/>
              <a:t>References</a:t>
            </a:r>
          </a:p>
        </p:txBody>
      </p:sp>
      <p:sp>
        <p:nvSpPr>
          <p:cNvPr id="3" name="Text Placeholder 2">
            <a:extLst>
              <a:ext uri="{FF2B5EF4-FFF2-40B4-BE49-F238E27FC236}">
                <a16:creationId xmlns:a16="http://schemas.microsoft.com/office/drawing/2014/main" id="{FE5EEBD2-AFAD-94FD-59DD-12EDCC60FB9A}"/>
              </a:ext>
            </a:extLst>
          </p:cNvPr>
          <p:cNvSpPr>
            <a:spLocks noGrp="1"/>
          </p:cNvSpPr>
          <p:nvPr>
            <p:ph type="body" idx="1"/>
          </p:nvPr>
        </p:nvSpPr>
        <p:spPr>
          <a:xfrm>
            <a:off x="1066800" y="557604"/>
            <a:ext cx="10058400" cy="3566159"/>
          </a:xfrm>
        </p:spPr>
        <p:txBody>
          <a:bodyPr>
            <a:normAutofit fontScale="92500"/>
          </a:bodyPr>
          <a:lstStyle/>
          <a:p>
            <a:pPr marL="342900" indent="-342900">
              <a:buFont typeface="Wingdings" panose="05000000000000000000" pitchFamily="2" charset="2"/>
              <a:buChar char="q"/>
            </a:pPr>
            <a:r>
              <a:rPr lang="en-US" sz="2000" dirty="0"/>
              <a:t>Twin, A. (2023, March 20). Business ethics: Definition, principles, why they're important. </a:t>
            </a:r>
            <a:r>
              <a:rPr lang="en-US" sz="2000" dirty="0" err="1"/>
              <a:t>Investopedia</a:t>
            </a:r>
            <a:r>
              <a:rPr lang="en-US" sz="2000" dirty="0"/>
              <a:t>. Retrieved March 21, 2023, from https://www.investopedia.com/terms/b/business-ethics.asp </a:t>
            </a:r>
            <a:endParaRPr lang="en-US" sz="2000" dirty="0" smtClean="0"/>
          </a:p>
          <a:p>
            <a:pPr marL="342900" indent="-342900">
              <a:buFont typeface="Wingdings" panose="05000000000000000000" pitchFamily="2" charset="2"/>
              <a:buChar char="q"/>
            </a:pPr>
            <a:r>
              <a:rPr lang="en-US" sz="2000" dirty="0"/>
              <a:t>3 reasons why business ethics is important: University of Redlands. Redlands. (2021, October 5). Retrieved March 21, 2023, from https://www.redlands.edu/study/schools-and-centers/business/sbblog/2019/may-2019/3-reasons-why-business-ethics-important/#:~:text=What%20Is%20Business%20Ethics%3F,acceptable%20behaviors%20beyond%20government%20control. </a:t>
            </a:r>
          </a:p>
        </p:txBody>
      </p:sp>
      <p:sp>
        <p:nvSpPr>
          <p:cNvPr id="4" name="Slide Number Placeholder 3"/>
          <p:cNvSpPr>
            <a:spLocks noGrp="1"/>
          </p:cNvSpPr>
          <p:nvPr>
            <p:ph type="sldNum" sz="quarter" idx="12"/>
          </p:nvPr>
        </p:nvSpPr>
        <p:spPr/>
        <p:txBody>
          <a:bodyPr/>
          <a:lstStyle/>
          <a:p>
            <a:fld id="{3A98EE3D-8CD1-4C3F-BD1C-C98C9596463C}" type="slidenum">
              <a:rPr lang="en-US" sz="2000" smtClean="0"/>
              <a:t>12</a:t>
            </a:fld>
            <a:endParaRPr lang="en-US" sz="2000" dirty="0"/>
          </a:p>
        </p:txBody>
      </p:sp>
    </p:spTree>
    <p:extLst>
      <p:ext uri="{BB962C8B-B14F-4D97-AF65-F5344CB8AC3E}">
        <p14:creationId xmlns:p14="http://schemas.microsoft.com/office/powerpoint/2010/main" val="38909459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23D94-91DB-CA72-23BF-9F1AF50ED994}"/>
              </a:ext>
            </a:extLst>
          </p:cNvPr>
          <p:cNvSpPr>
            <a:spLocks noGrp="1"/>
          </p:cNvSpPr>
          <p:nvPr>
            <p:ph type="title"/>
          </p:nvPr>
        </p:nvSpPr>
        <p:spPr>
          <a:xfrm>
            <a:off x="2952973" y="1577787"/>
            <a:ext cx="5966908" cy="1622613"/>
          </a:xfrm>
        </p:spPr>
        <p:txBody>
          <a:bodyPr>
            <a:normAutofit/>
          </a:bodyPr>
          <a:lstStyle/>
          <a:p>
            <a:pPr algn="ctr"/>
            <a:r>
              <a:rPr lang="en-US" sz="9600" dirty="0"/>
              <a:t>THANKS!</a:t>
            </a:r>
          </a:p>
        </p:txBody>
      </p:sp>
      <p:sp>
        <p:nvSpPr>
          <p:cNvPr id="3" name="Slide Number Placeholder 2"/>
          <p:cNvSpPr>
            <a:spLocks noGrp="1"/>
          </p:cNvSpPr>
          <p:nvPr>
            <p:ph type="sldNum" sz="quarter" idx="12"/>
          </p:nvPr>
        </p:nvSpPr>
        <p:spPr>
          <a:xfrm>
            <a:off x="10993582" y="6492875"/>
            <a:ext cx="780010" cy="365125"/>
          </a:xfrm>
        </p:spPr>
        <p:txBody>
          <a:bodyPr/>
          <a:lstStyle/>
          <a:p>
            <a:fld id="{3A98EE3D-8CD1-4C3F-BD1C-C98C9596463C}" type="slidenum">
              <a:rPr lang="en-US" sz="2000" smtClean="0"/>
              <a:t>13</a:t>
            </a:fld>
            <a:endParaRPr lang="en-US" sz="2000" dirty="0"/>
          </a:p>
        </p:txBody>
      </p:sp>
    </p:spTree>
    <p:extLst>
      <p:ext uri="{BB962C8B-B14F-4D97-AF65-F5344CB8AC3E}">
        <p14:creationId xmlns:p14="http://schemas.microsoft.com/office/powerpoint/2010/main" val="4188684937"/>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199B5-3107-F30E-BBBA-364E5F4BD701}"/>
              </a:ext>
            </a:extLst>
          </p:cNvPr>
          <p:cNvSpPr>
            <a:spLocks noGrp="1"/>
          </p:cNvSpPr>
          <p:nvPr>
            <p:ph type="title"/>
          </p:nvPr>
        </p:nvSpPr>
        <p:spPr/>
        <p:txBody>
          <a:bodyPr/>
          <a:lstStyle/>
          <a:p>
            <a:r>
              <a:rPr lang="en-US" dirty="0"/>
              <a:t>Table of contents</a:t>
            </a:r>
          </a:p>
        </p:txBody>
      </p:sp>
      <p:sp>
        <p:nvSpPr>
          <p:cNvPr id="3" name="Content Placeholder 2">
            <a:extLst>
              <a:ext uri="{FF2B5EF4-FFF2-40B4-BE49-F238E27FC236}">
                <a16:creationId xmlns:a16="http://schemas.microsoft.com/office/drawing/2014/main" id="{173FA46A-81F1-AAB5-5D03-FB3950103ADF}"/>
              </a:ext>
            </a:extLst>
          </p:cNvPr>
          <p:cNvSpPr>
            <a:spLocks noGrp="1"/>
          </p:cNvSpPr>
          <p:nvPr>
            <p:ph idx="1"/>
          </p:nvPr>
        </p:nvSpPr>
        <p:spPr/>
        <p:txBody>
          <a:bodyPr>
            <a:normAutofit/>
          </a:bodyPr>
          <a:lstStyle/>
          <a:p>
            <a:pPr>
              <a:buFont typeface="Wingdings" panose="05000000000000000000" pitchFamily="2" charset="2"/>
              <a:buChar char="§"/>
            </a:pPr>
            <a:r>
              <a:rPr lang="en-US" dirty="0" smtClean="0"/>
              <a:t>Introduction</a:t>
            </a:r>
          </a:p>
          <a:p>
            <a:pPr>
              <a:buFont typeface="Wingdings" panose="05000000000000000000" pitchFamily="2" charset="2"/>
              <a:buChar char="§"/>
            </a:pPr>
            <a:r>
              <a:rPr lang="en-US" dirty="0"/>
              <a:t>What Is Business Ethics</a:t>
            </a:r>
            <a:r>
              <a:rPr lang="en-US" dirty="0" smtClean="0"/>
              <a:t>?</a:t>
            </a:r>
          </a:p>
          <a:p>
            <a:pPr>
              <a:buFont typeface="Wingdings" panose="05000000000000000000" pitchFamily="2" charset="2"/>
              <a:buChar char="§"/>
            </a:pPr>
            <a:r>
              <a:rPr lang="en-US" dirty="0"/>
              <a:t>Principles of Business Ethics</a:t>
            </a:r>
            <a:endParaRPr lang="en-US" dirty="0" smtClean="0"/>
          </a:p>
          <a:p>
            <a:pPr>
              <a:buFont typeface="Wingdings" panose="05000000000000000000" pitchFamily="2" charset="2"/>
              <a:buChar char="§"/>
            </a:pPr>
            <a:r>
              <a:rPr lang="en-US" dirty="0" smtClean="0"/>
              <a:t>Conclusion </a:t>
            </a:r>
            <a:endParaRPr lang="en-US" dirty="0"/>
          </a:p>
          <a:p>
            <a:pPr>
              <a:buFont typeface="Wingdings" panose="05000000000000000000" pitchFamily="2" charset="2"/>
              <a:buChar char="§"/>
            </a:pPr>
            <a:r>
              <a:rPr lang="en-US" dirty="0"/>
              <a:t>References</a:t>
            </a:r>
          </a:p>
          <a:p>
            <a:pPr>
              <a:buFont typeface="Wingdings" panose="05000000000000000000" pitchFamily="2" charset="2"/>
              <a:buChar char="§"/>
            </a:pPr>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z="2000" smtClean="0"/>
              <a:t>2</a:t>
            </a:fld>
            <a:endParaRPr lang="en-US" sz="2000" dirty="0"/>
          </a:p>
        </p:txBody>
      </p:sp>
    </p:spTree>
    <p:extLst>
      <p:ext uri="{BB962C8B-B14F-4D97-AF65-F5344CB8AC3E}">
        <p14:creationId xmlns:p14="http://schemas.microsoft.com/office/powerpoint/2010/main" val="37574385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90397-C99A-6446-111B-69A07EAF2CEF}"/>
              </a:ext>
            </a:extLst>
          </p:cNvPr>
          <p:cNvSpPr>
            <a:spLocks noGrp="1"/>
          </p:cNvSpPr>
          <p:nvPr>
            <p:ph type="title"/>
          </p:nvPr>
        </p:nvSpPr>
        <p:spPr>
          <a:xfrm>
            <a:off x="589678" y="2382012"/>
            <a:ext cx="3517567" cy="2093975"/>
          </a:xfrm>
        </p:spPr>
        <p:txBody>
          <a:bodyPr/>
          <a:lstStyle/>
          <a:p>
            <a:r>
              <a:rPr lang="en-US" sz="4400" dirty="0"/>
              <a:t>Introduction</a:t>
            </a:r>
            <a:r>
              <a:rPr lang="en-US" dirty="0"/>
              <a:t/>
            </a:r>
            <a:br>
              <a:rPr lang="en-US" dirty="0"/>
            </a:br>
            <a:endParaRPr lang="en-US" dirty="0"/>
          </a:p>
        </p:txBody>
      </p:sp>
      <p:sp>
        <p:nvSpPr>
          <p:cNvPr id="3" name="Content Placeholder 2">
            <a:extLst>
              <a:ext uri="{FF2B5EF4-FFF2-40B4-BE49-F238E27FC236}">
                <a16:creationId xmlns:a16="http://schemas.microsoft.com/office/drawing/2014/main" id="{9FDD1179-43CA-4E24-8646-4FD416AAEF78}"/>
              </a:ext>
            </a:extLst>
          </p:cNvPr>
          <p:cNvSpPr>
            <a:spLocks noGrp="1"/>
          </p:cNvSpPr>
          <p:nvPr>
            <p:ph idx="1"/>
          </p:nvPr>
        </p:nvSpPr>
        <p:spPr>
          <a:xfrm>
            <a:off x="5455242" y="871270"/>
            <a:ext cx="5928344" cy="6152210"/>
          </a:xfrm>
        </p:spPr>
        <p:txBody>
          <a:bodyPr>
            <a:normAutofit/>
          </a:bodyPr>
          <a:lstStyle/>
          <a:p>
            <a:pPr marL="0" indent="0" algn="just">
              <a:buNone/>
            </a:pPr>
            <a:r>
              <a:rPr lang="en-US" sz="2800" dirty="0"/>
              <a:t>The concept of business ethics began in the 1960s as corporations became more aware of a rising consumer-based society that showed concerns regarding the environment, social causes, and corporate responsibility. The increased focus on "social issues" was a hallmark of the decade.</a:t>
            </a:r>
            <a:endParaRPr lang="en-US" sz="2800" dirty="0" smtClean="0"/>
          </a:p>
        </p:txBody>
      </p:sp>
      <p:sp>
        <p:nvSpPr>
          <p:cNvPr id="4" name="Slide Number Placeholder 3"/>
          <p:cNvSpPr>
            <a:spLocks noGrp="1"/>
          </p:cNvSpPr>
          <p:nvPr>
            <p:ph type="sldNum" sz="quarter" idx="12"/>
          </p:nvPr>
        </p:nvSpPr>
        <p:spPr/>
        <p:txBody>
          <a:bodyPr/>
          <a:lstStyle/>
          <a:p>
            <a:r>
              <a:rPr lang="en-US" sz="2000" dirty="0"/>
              <a:t>3</a:t>
            </a:r>
          </a:p>
        </p:txBody>
      </p:sp>
    </p:spTree>
    <p:extLst>
      <p:ext uri="{BB962C8B-B14F-4D97-AF65-F5344CB8AC3E}">
        <p14:creationId xmlns:p14="http://schemas.microsoft.com/office/powerpoint/2010/main" val="403163317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304" y="569344"/>
            <a:ext cx="11240220" cy="1150764"/>
          </a:xfrm>
        </p:spPr>
        <p:txBody>
          <a:bodyPr>
            <a:noAutofit/>
          </a:bodyPr>
          <a:lstStyle/>
          <a:p>
            <a:r>
              <a:rPr lang="en-US" sz="4400" dirty="0">
                <a:solidFill>
                  <a:schemeClr val="accent1">
                    <a:lumMod val="75000"/>
                  </a:schemeClr>
                </a:solidFill>
              </a:rPr>
              <a:t>What Is Business Ethics</a:t>
            </a:r>
            <a:r>
              <a:rPr lang="en-US" sz="4400" dirty="0" smtClean="0">
                <a:solidFill>
                  <a:schemeClr val="accent1">
                    <a:lumMod val="75000"/>
                  </a:schemeClr>
                </a:solidFill>
              </a:rPr>
              <a:t>?</a:t>
            </a:r>
            <a:endParaRPr lang="en-US" sz="4400" dirty="0">
              <a:solidFill>
                <a:schemeClr val="accent1">
                  <a:lumMod val="75000"/>
                </a:schemeClr>
              </a:solidFill>
            </a:endParaRPr>
          </a:p>
        </p:txBody>
      </p:sp>
      <p:sp>
        <p:nvSpPr>
          <p:cNvPr id="9" name="Content Placeholder 8"/>
          <p:cNvSpPr>
            <a:spLocks noGrp="1"/>
          </p:cNvSpPr>
          <p:nvPr>
            <p:ph idx="1"/>
          </p:nvPr>
        </p:nvSpPr>
        <p:spPr>
          <a:xfrm>
            <a:off x="1028269" y="2108201"/>
            <a:ext cx="10058400" cy="3760891"/>
          </a:xfrm>
        </p:spPr>
        <p:txBody>
          <a:bodyPr>
            <a:normAutofit/>
          </a:bodyPr>
          <a:lstStyle/>
          <a:p>
            <a:r>
              <a:rPr lang="en-US" sz="2800" dirty="0"/>
              <a:t>By definition, business ethics refers to the standards for morally right and wrong conduct in </a:t>
            </a:r>
            <a:r>
              <a:rPr lang="en-US" sz="2800" dirty="0" smtClean="0"/>
              <a:t>business</a:t>
            </a:r>
            <a:r>
              <a:rPr lang="en-US" sz="2800" dirty="0"/>
              <a:t>, Law partially defines the conduct, but “legal” and “ethical” aren’t necessarily the same.</a:t>
            </a:r>
          </a:p>
        </p:txBody>
      </p:sp>
      <p:sp>
        <p:nvSpPr>
          <p:cNvPr id="4" name="Slide Number Placeholder 3"/>
          <p:cNvSpPr>
            <a:spLocks noGrp="1"/>
          </p:cNvSpPr>
          <p:nvPr>
            <p:ph type="sldNum" sz="quarter" idx="12"/>
          </p:nvPr>
        </p:nvSpPr>
        <p:spPr/>
        <p:txBody>
          <a:bodyPr/>
          <a:lstStyle/>
          <a:p>
            <a:r>
              <a:rPr lang="en-US" sz="2000" dirty="0"/>
              <a:t>4</a:t>
            </a:r>
          </a:p>
        </p:txBody>
      </p:sp>
      <p:pic>
        <p:nvPicPr>
          <p:cNvPr id="12" name="Picture 11"/>
          <p:cNvPicPr>
            <a:picLocks noChangeAspect="1"/>
          </p:cNvPicPr>
          <p:nvPr/>
        </p:nvPicPr>
        <p:blipFill>
          <a:blip r:embed="rId3"/>
          <a:stretch>
            <a:fillRect/>
          </a:stretch>
        </p:blipFill>
        <p:spPr>
          <a:xfrm>
            <a:off x="6057469" y="3833434"/>
            <a:ext cx="3486797" cy="23245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970483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accent1">
                    <a:lumMod val="75000"/>
                  </a:schemeClr>
                </a:solidFill>
              </a:rPr>
              <a:t>Principles of Business </a:t>
            </a:r>
            <a:r>
              <a:rPr lang="en-US" dirty="0" smtClean="0">
                <a:solidFill>
                  <a:schemeClr val="accent1">
                    <a:lumMod val="75000"/>
                  </a:schemeClr>
                </a:solidFill>
              </a:rPr>
              <a:t>Ethics</a:t>
            </a:r>
            <a:endParaRPr lang="en-US" dirty="0">
              <a:solidFill>
                <a:schemeClr val="accent1">
                  <a:lumMod val="75000"/>
                </a:schemeClr>
              </a:solidFill>
            </a:endParaRPr>
          </a:p>
        </p:txBody>
      </p:sp>
      <p:sp>
        <p:nvSpPr>
          <p:cNvPr id="3" name="Content Placeholder 2"/>
          <p:cNvSpPr>
            <a:spLocks noGrp="1"/>
          </p:cNvSpPr>
          <p:nvPr>
            <p:ph idx="1"/>
          </p:nvPr>
        </p:nvSpPr>
        <p:spPr>
          <a:xfrm>
            <a:off x="1097280" y="2082322"/>
            <a:ext cx="10058400" cy="3760891"/>
          </a:xfrm>
        </p:spPr>
        <p:txBody>
          <a:bodyPr>
            <a:normAutofit/>
          </a:bodyPr>
          <a:lstStyle/>
          <a:p>
            <a:r>
              <a:rPr lang="en-US" sz="2400" dirty="0"/>
              <a:t>It's essential to understand the underlying principles that drive desired ethical behavior and how a lack of these moral principles contributes to the downfall of many otherwise intelligent, talented people and the businesses they </a:t>
            </a:r>
            <a:r>
              <a:rPr lang="en-US" sz="2400" dirty="0" smtClean="0"/>
              <a:t>represent.</a:t>
            </a:r>
            <a:endParaRPr lang="en-US" sz="2400" dirty="0"/>
          </a:p>
        </p:txBody>
      </p:sp>
      <p:sp>
        <p:nvSpPr>
          <p:cNvPr id="4" name="Slide Number Placeholder 3"/>
          <p:cNvSpPr>
            <a:spLocks noGrp="1"/>
          </p:cNvSpPr>
          <p:nvPr>
            <p:ph type="sldNum" sz="quarter" idx="12"/>
          </p:nvPr>
        </p:nvSpPr>
        <p:spPr/>
        <p:txBody>
          <a:bodyPr/>
          <a:lstStyle/>
          <a:p>
            <a:fld id="{3A98EE3D-8CD1-4C3F-BD1C-C98C9596463C}" type="slidenum">
              <a:rPr lang="en-US" smtClean="0"/>
              <a:t>5</a:t>
            </a:fld>
            <a:endParaRPr lang="en-US" dirty="0"/>
          </a:p>
        </p:txBody>
      </p:sp>
      <p:pic>
        <p:nvPicPr>
          <p:cNvPr id="5" name="Picture 4"/>
          <p:cNvPicPr>
            <a:picLocks noChangeAspect="1"/>
          </p:cNvPicPr>
          <p:nvPr/>
        </p:nvPicPr>
        <p:blipFill>
          <a:blip r:embed="rId2"/>
          <a:stretch>
            <a:fillRect/>
          </a:stretch>
        </p:blipFill>
        <p:spPr>
          <a:xfrm>
            <a:off x="4425351" y="3223805"/>
            <a:ext cx="3957368" cy="2722669"/>
          </a:xfrm>
          <a:prstGeom prst="rect">
            <a:avLst/>
          </a:prstGeom>
        </p:spPr>
      </p:pic>
    </p:spTree>
    <p:extLst>
      <p:ext uri="{BB962C8B-B14F-4D97-AF65-F5344CB8AC3E}">
        <p14:creationId xmlns:p14="http://schemas.microsoft.com/office/powerpoint/2010/main" val="15534443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690" y="368571"/>
            <a:ext cx="11005580" cy="1450757"/>
          </a:xfrm>
        </p:spPr>
        <p:txBody>
          <a:bodyPr>
            <a:normAutofit/>
          </a:bodyPr>
          <a:lstStyle/>
          <a:p>
            <a:r>
              <a:rPr lang="en-US" sz="4800" dirty="0" smtClean="0">
                <a:solidFill>
                  <a:schemeClr val="accent2">
                    <a:lumMod val="75000"/>
                  </a:schemeClr>
                </a:solidFill>
              </a:rPr>
              <a:t>The 12 Principles </a:t>
            </a:r>
            <a:r>
              <a:rPr lang="en-US" sz="4800" dirty="0">
                <a:solidFill>
                  <a:schemeClr val="accent2">
                    <a:lumMod val="75000"/>
                  </a:schemeClr>
                </a:solidFill>
              </a:rPr>
              <a:t>of Business Ethics</a:t>
            </a:r>
          </a:p>
        </p:txBody>
      </p:sp>
      <p:sp>
        <p:nvSpPr>
          <p:cNvPr id="3" name="Content Placeholder 2"/>
          <p:cNvSpPr>
            <a:spLocks noGrp="1"/>
          </p:cNvSpPr>
          <p:nvPr>
            <p:ph idx="1"/>
          </p:nvPr>
        </p:nvSpPr>
        <p:spPr/>
        <p:txBody>
          <a:bodyPr/>
          <a:lstStyle/>
          <a:p>
            <a:r>
              <a:rPr lang="en-US" sz="2800" dirty="0">
                <a:solidFill>
                  <a:schemeClr val="accent6">
                    <a:lumMod val="75000"/>
                  </a:schemeClr>
                </a:solidFill>
              </a:rPr>
              <a:t>Leadership: </a:t>
            </a:r>
            <a:r>
              <a:rPr lang="en-US" dirty="0"/>
              <a:t>The conscious effort to adopt, integrate, and emulate the other 11 principles to guide decisions and behavior in all aspects of professional and personal life.</a:t>
            </a:r>
          </a:p>
          <a:p>
            <a:r>
              <a:rPr lang="en-US" sz="2800" dirty="0">
                <a:solidFill>
                  <a:schemeClr val="accent6">
                    <a:lumMod val="75000"/>
                  </a:schemeClr>
                </a:solidFill>
              </a:rPr>
              <a:t>Accountability: </a:t>
            </a:r>
            <a:r>
              <a:rPr lang="en-US" dirty="0"/>
              <a:t>Holding yourself and others responsible for their actions. Commitment to following ethical practices and ensuring others follow ethics guidelines.</a:t>
            </a:r>
          </a:p>
          <a:p>
            <a:r>
              <a:rPr lang="en-US" sz="2800" dirty="0">
                <a:solidFill>
                  <a:schemeClr val="accent6">
                    <a:lumMod val="75000"/>
                  </a:schemeClr>
                </a:solidFill>
              </a:rPr>
              <a:t>Integrity: </a:t>
            </a:r>
            <a:r>
              <a:rPr lang="en-US" dirty="0"/>
              <a:t>Incorporates other principles—honesty, trustworthiness, and reliability. Someone with integrity consistently does the right thing and strives to hold themselves to a higher standard.</a:t>
            </a:r>
          </a:p>
        </p:txBody>
      </p:sp>
      <p:sp>
        <p:nvSpPr>
          <p:cNvPr id="4" name="Slide Number Placeholder 3"/>
          <p:cNvSpPr>
            <a:spLocks noGrp="1"/>
          </p:cNvSpPr>
          <p:nvPr>
            <p:ph type="sldNum" sz="quarter" idx="12"/>
          </p:nvPr>
        </p:nvSpPr>
        <p:spPr/>
        <p:txBody>
          <a:bodyPr/>
          <a:lstStyle/>
          <a:p>
            <a:fld id="{3A98EE3D-8CD1-4C3F-BD1C-C98C9596463C}" type="slidenum">
              <a:rPr lang="en-US" smtClean="0"/>
              <a:t>6</a:t>
            </a:fld>
            <a:endParaRPr lang="en-US" dirty="0"/>
          </a:p>
        </p:txBody>
      </p:sp>
    </p:spTree>
    <p:extLst>
      <p:ext uri="{BB962C8B-B14F-4D97-AF65-F5344CB8AC3E}">
        <p14:creationId xmlns:p14="http://schemas.microsoft.com/office/powerpoint/2010/main" val="2254049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2">
                    <a:lumMod val="75000"/>
                  </a:schemeClr>
                </a:solidFill>
              </a:rPr>
              <a:t>Supplement…</a:t>
            </a:r>
            <a:endParaRPr lang="en-US" sz="5400" dirty="0">
              <a:solidFill>
                <a:schemeClr val="accent2">
                  <a:lumMod val="75000"/>
                </a:schemeClr>
              </a:solidFill>
            </a:endParaRPr>
          </a:p>
        </p:txBody>
      </p:sp>
      <p:sp>
        <p:nvSpPr>
          <p:cNvPr id="3" name="Content Placeholder 2"/>
          <p:cNvSpPr>
            <a:spLocks noGrp="1"/>
          </p:cNvSpPr>
          <p:nvPr>
            <p:ph idx="1"/>
          </p:nvPr>
        </p:nvSpPr>
        <p:spPr/>
        <p:txBody>
          <a:bodyPr/>
          <a:lstStyle/>
          <a:p>
            <a:r>
              <a:rPr lang="en-US" sz="2800" dirty="0">
                <a:solidFill>
                  <a:schemeClr val="accent6">
                    <a:lumMod val="75000"/>
                  </a:schemeClr>
                </a:solidFill>
              </a:rPr>
              <a:t>Respect for others: </a:t>
            </a:r>
            <a:r>
              <a:rPr lang="en-US" dirty="0"/>
              <a:t>To foster ethical behavior and environments in the workplace, respecting others is a critical component</a:t>
            </a:r>
            <a:r>
              <a:rPr lang="en-US" dirty="0" smtClean="0"/>
              <a:t>.</a:t>
            </a:r>
          </a:p>
          <a:p>
            <a:r>
              <a:rPr lang="en-US" sz="2800" dirty="0">
                <a:solidFill>
                  <a:schemeClr val="accent6">
                    <a:lumMod val="75000"/>
                  </a:schemeClr>
                </a:solidFill>
              </a:rPr>
              <a:t>Honesty: </a:t>
            </a:r>
            <a:r>
              <a:rPr lang="en-US" dirty="0"/>
              <a:t>Truth in all matters is key to fostering an ethical climate. Partial truths, omissions, and under or overstating don't help a business improve its </a:t>
            </a:r>
            <a:r>
              <a:rPr lang="en-US" dirty="0" smtClean="0"/>
              <a:t>performance</a:t>
            </a:r>
          </a:p>
          <a:p>
            <a:r>
              <a:rPr lang="en-US" sz="2800" dirty="0">
                <a:solidFill>
                  <a:schemeClr val="accent6">
                    <a:lumMod val="75000"/>
                  </a:schemeClr>
                </a:solidFill>
              </a:rPr>
              <a:t>Respect for laws: </a:t>
            </a:r>
            <a:r>
              <a:rPr lang="en-US" dirty="0"/>
              <a:t>Ethical leadership should include enforcing all local, state, and federal laws. </a:t>
            </a:r>
          </a:p>
        </p:txBody>
      </p:sp>
      <p:sp>
        <p:nvSpPr>
          <p:cNvPr id="4" name="Slide Number Placeholder 3"/>
          <p:cNvSpPr>
            <a:spLocks noGrp="1"/>
          </p:cNvSpPr>
          <p:nvPr>
            <p:ph type="sldNum" sz="quarter" idx="12"/>
          </p:nvPr>
        </p:nvSpPr>
        <p:spPr/>
        <p:txBody>
          <a:bodyPr/>
          <a:lstStyle/>
          <a:p>
            <a:fld id="{3A98EE3D-8CD1-4C3F-BD1C-C98C9596463C}" type="slidenum">
              <a:rPr lang="en-US" smtClean="0"/>
              <a:t>7</a:t>
            </a:fld>
            <a:endParaRPr lang="en-US" dirty="0"/>
          </a:p>
        </p:txBody>
      </p:sp>
    </p:spTree>
    <p:extLst>
      <p:ext uri="{BB962C8B-B14F-4D97-AF65-F5344CB8AC3E}">
        <p14:creationId xmlns:p14="http://schemas.microsoft.com/office/powerpoint/2010/main" val="4050246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2">
                    <a:lumMod val="75000"/>
                  </a:schemeClr>
                </a:solidFill>
              </a:rPr>
              <a:t>Supplement…</a:t>
            </a:r>
            <a:endParaRPr lang="en-US" sz="5400" dirty="0">
              <a:solidFill>
                <a:schemeClr val="accent2">
                  <a:lumMod val="75000"/>
                </a:schemeClr>
              </a:solidFill>
            </a:endParaRPr>
          </a:p>
        </p:txBody>
      </p:sp>
      <p:sp>
        <p:nvSpPr>
          <p:cNvPr id="3" name="Content Placeholder 2"/>
          <p:cNvSpPr>
            <a:spLocks noGrp="1"/>
          </p:cNvSpPr>
          <p:nvPr>
            <p:ph idx="1"/>
          </p:nvPr>
        </p:nvSpPr>
        <p:spPr/>
        <p:txBody>
          <a:bodyPr/>
          <a:lstStyle/>
          <a:p>
            <a:r>
              <a:rPr lang="en-US" sz="2800" dirty="0">
                <a:solidFill>
                  <a:schemeClr val="accent6">
                    <a:lumMod val="75000"/>
                  </a:schemeClr>
                </a:solidFill>
              </a:rPr>
              <a:t>Responsibility: </a:t>
            </a:r>
            <a:r>
              <a:rPr lang="en-US" dirty="0"/>
              <a:t>Promote ownership within an organization, allow employees to be responsible for their work, and be accountable for </a:t>
            </a:r>
            <a:r>
              <a:rPr lang="en-US" dirty="0" smtClean="0"/>
              <a:t>yours.</a:t>
            </a:r>
          </a:p>
          <a:p>
            <a:r>
              <a:rPr lang="en-US" sz="2800" dirty="0">
                <a:solidFill>
                  <a:schemeClr val="accent6">
                    <a:lumMod val="75000"/>
                  </a:schemeClr>
                </a:solidFill>
              </a:rPr>
              <a:t>Transparency: </a:t>
            </a:r>
            <a:r>
              <a:rPr lang="en-US" dirty="0"/>
              <a:t>Stakeholders are people with an interest in a business, such as shareholders, </a:t>
            </a:r>
            <a:r>
              <a:rPr lang="en-US" dirty="0" err="1" smtClean="0"/>
              <a:t>employees,the</a:t>
            </a:r>
            <a:r>
              <a:rPr lang="en-US" dirty="0" smtClean="0"/>
              <a:t> </a:t>
            </a:r>
            <a:r>
              <a:rPr lang="en-US" dirty="0"/>
              <a:t>community a firm operates in. Without divulging trade secrets, companies should ensure information about their </a:t>
            </a:r>
            <a:r>
              <a:rPr lang="en-US" dirty="0" smtClean="0"/>
              <a:t>financials.</a:t>
            </a:r>
          </a:p>
          <a:p>
            <a:r>
              <a:rPr lang="en-US" sz="2800" dirty="0">
                <a:solidFill>
                  <a:schemeClr val="accent6">
                    <a:lumMod val="75000"/>
                  </a:schemeClr>
                </a:solidFill>
              </a:rPr>
              <a:t>Compassion: </a:t>
            </a:r>
            <a:r>
              <a:rPr lang="en-US" dirty="0"/>
              <a:t>Employees, the community surrounding a business, business partners, and customers should all be treated with concern for their </a:t>
            </a:r>
            <a:r>
              <a:rPr lang="en-US" dirty="0" smtClean="0"/>
              <a:t>well-being.</a:t>
            </a:r>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8</a:t>
            </a:fld>
            <a:endParaRPr lang="en-US" dirty="0"/>
          </a:p>
        </p:txBody>
      </p:sp>
    </p:spTree>
    <p:extLst>
      <p:ext uri="{BB962C8B-B14F-4D97-AF65-F5344CB8AC3E}">
        <p14:creationId xmlns:p14="http://schemas.microsoft.com/office/powerpoint/2010/main" val="541757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2">
                    <a:lumMod val="75000"/>
                  </a:schemeClr>
                </a:solidFill>
              </a:rPr>
              <a:t>Supplement..</a:t>
            </a:r>
            <a:endParaRPr lang="en-US" sz="5400" dirty="0">
              <a:solidFill>
                <a:schemeClr val="accent2">
                  <a:lumMod val="75000"/>
                </a:schemeClr>
              </a:solidFill>
            </a:endParaRPr>
          </a:p>
        </p:txBody>
      </p:sp>
      <p:sp>
        <p:nvSpPr>
          <p:cNvPr id="3" name="Content Placeholder 2"/>
          <p:cNvSpPr>
            <a:spLocks noGrp="1"/>
          </p:cNvSpPr>
          <p:nvPr>
            <p:ph idx="1"/>
          </p:nvPr>
        </p:nvSpPr>
        <p:spPr/>
        <p:txBody>
          <a:bodyPr/>
          <a:lstStyle/>
          <a:p>
            <a:r>
              <a:rPr lang="en-US" sz="2800" dirty="0">
                <a:solidFill>
                  <a:schemeClr val="accent6">
                    <a:lumMod val="75000"/>
                  </a:schemeClr>
                </a:solidFill>
              </a:rPr>
              <a:t>Fairness: </a:t>
            </a:r>
            <a:r>
              <a:rPr lang="en-US" dirty="0"/>
              <a:t>Everyone should have the same opportunities and be treated the same</a:t>
            </a:r>
            <a:r>
              <a:rPr lang="en-US" dirty="0" smtClean="0"/>
              <a:t>.</a:t>
            </a:r>
          </a:p>
          <a:p>
            <a:r>
              <a:rPr lang="en-US" sz="2800" dirty="0">
                <a:solidFill>
                  <a:schemeClr val="accent6">
                    <a:lumMod val="75000"/>
                  </a:schemeClr>
                </a:solidFill>
              </a:rPr>
              <a:t>Loyalty: </a:t>
            </a:r>
            <a:r>
              <a:rPr lang="en-US" dirty="0"/>
              <a:t>Leadership should demonstrate confidentially and commitment to their employees and the company. Inspiring loyalty in employees and management ensures that they are committed to best practices</a:t>
            </a:r>
            <a:r>
              <a:rPr lang="en-US" dirty="0" smtClean="0"/>
              <a:t>.</a:t>
            </a:r>
          </a:p>
          <a:p>
            <a:r>
              <a:rPr lang="en-US" sz="2800" dirty="0">
                <a:solidFill>
                  <a:schemeClr val="accent6">
                    <a:lumMod val="75000"/>
                  </a:schemeClr>
                </a:solidFill>
              </a:rPr>
              <a:t>Environmental concern: </a:t>
            </a:r>
            <a:r>
              <a:rPr lang="en-US" dirty="0"/>
              <a:t>In a world where resources are limited, ecosystems have been damaged by past practices, and the climate is changing, it is of utmost importance to be aware of and concerned about the environmental impacts a business has.</a:t>
            </a:r>
          </a:p>
        </p:txBody>
      </p:sp>
      <p:sp>
        <p:nvSpPr>
          <p:cNvPr id="4" name="Slide Number Placeholder 3"/>
          <p:cNvSpPr>
            <a:spLocks noGrp="1"/>
          </p:cNvSpPr>
          <p:nvPr>
            <p:ph type="sldNum" sz="quarter" idx="12"/>
          </p:nvPr>
        </p:nvSpPr>
        <p:spPr/>
        <p:txBody>
          <a:bodyPr/>
          <a:lstStyle/>
          <a:p>
            <a:fld id="{3A98EE3D-8CD1-4C3F-BD1C-C98C9596463C}" type="slidenum">
              <a:rPr lang="en-US" smtClean="0"/>
              <a:t>9</a:t>
            </a:fld>
            <a:endParaRPr lang="en-US" dirty="0"/>
          </a:p>
        </p:txBody>
      </p:sp>
    </p:spTree>
    <p:extLst>
      <p:ext uri="{BB962C8B-B14F-4D97-AF65-F5344CB8AC3E}">
        <p14:creationId xmlns:p14="http://schemas.microsoft.com/office/powerpoint/2010/main" val="1263276272"/>
      </p:ext>
    </p:extLst>
  </p:cSld>
  <p:clrMapOvr>
    <a:masterClrMapping/>
  </p:clrMapOvr>
</p:sld>
</file>

<file path=ppt/theme/theme1.xml><?xml version="1.0" encoding="utf-8"?>
<a:theme xmlns:a="http://schemas.openxmlformats.org/drawingml/2006/main" name="1_RetrospectVTI">
  <a:themeElements>
    <a:clrScheme name="Custom 34">
      <a:dk1>
        <a:sysClr val="windowText" lastClr="000000"/>
      </a:dk1>
      <a:lt1>
        <a:sysClr val="window" lastClr="FFFFFF"/>
      </a:lt1>
      <a:dk2>
        <a:srgbClr val="39302A"/>
      </a:dk2>
      <a:lt2>
        <a:srgbClr val="E5DEDB"/>
      </a:lt2>
      <a:accent1>
        <a:srgbClr val="EC7016"/>
      </a:accent1>
      <a:accent2>
        <a:srgbClr val="F8931D"/>
      </a:accent2>
      <a:accent3>
        <a:srgbClr val="CE8D3E"/>
      </a:accent3>
      <a:accent4>
        <a:srgbClr val="E64823"/>
      </a:accent4>
      <a:accent5>
        <a:srgbClr val="FFCA08"/>
      </a:accent5>
      <a:accent6>
        <a:srgbClr val="9C6A6A"/>
      </a:accent6>
      <a:hlink>
        <a:srgbClr val="2998E3"/>
      </a:hlink>
      <a:folHlink>
        <a:srgbClr val="7F723D"/>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747A963-53E0-44AF-AF13-963FE676C6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F5B1FD9-3BB6-4DA9-A089-3B68C2323D4F}">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638A3B04-B0F3-4C12-A722-52B5CF6D972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5202</TotalTime>
  <Words>633</Words>
  <Application>Microsoft Office PowerPoint</Application>
  <PresentationFormat>Widescreen</PresentationFormat>
  <Paragraphs>56</Paragraphs>
  <Slides>13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Algerian</vt:lpstr>
      <vt:lpstr>Bookman Old Style</vt:lpstr>
      <vt:lpstr>Calibri</vt:lpstr>
      <vt:lpstr>Franklin Gothic Book</vt:lpstr>
      <vt:lpstr>Wingdings</vt:lpstr>
      <vt:lpstr>1_RetrospectVTI</vt:lpstr>
      <vt:lpstr>Business Ethics</vt:lpstr>
      <vt:lpstr>Table of contents</vt:lpstr>
      <vt:lpstr>Introduction </vt:lpstr>
      <vt:lpstr>What Is Business Ethics?</vt:lpstr>
      <vt:lpstr>Principles of Business Ethics</vt:lpstr>
      <vt:lpstr>The 12 Principles of Business Ethics</vt:lpstr>
      <vt:lpstr>Supplement…</vt:lpstr>
      <vt:lpstr>Supplement…</vt:lpstr>
      <vt:lpstr>Supplement..</vt:lpstr>
      <vt:lpstr>Conclusion  </vt:lpstr>
      <vt:lpstr>Reflection</vt:lpstr>
      <vt:lpstr>References</vt:lpstr>
      <vt:lpstr>THANKS!</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dc:title>
  <dc:creator>pixel libya</dc:creator>
  <cp:lastModifiedBy>Maher Fattouh</cp:lastModifiedBy>
  <cp:revision>62</cp:revision>
  <dcterms:created xsi:type="dcterms:W3CDTF">2022-05-23T17:07:51Z</dcterms:created>
  <dcterms:modified xsi:type="dcterms:W3CDTF">2023-05-06T07:23:08Z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