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media/image4.jpg" ContentType="image/pn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13"/>
  </p:notesMasterIdLst>
  <p:sldIdLst>
    <p:sldId id="256" r:id="rId2"/>
    <p:sldId id="257" r:id="rId3"/>
    <p:sldId id="261" r:id="rId4"/>
    <p:sldId id="287" r:id="rId5"/>
    <p:sldId id="263" r:id="rId6"/>
    <p:sldId id="286" r:id="rId7"/>
    <p:sldId id="288" r:id="rId8"/>
    <p:sldId id="264" r:id="rId9"/>
    <p:sldId id="280" r:id="rId10"/>
    <p:sldId id="279" r:id="rId11"/>
    <p:sldId id="278" r:id="rId12"/>
  </p:sldIdLst>
  <p:sldSz cx="9144000" cy="5143500" type="screen16x9"/>
  <p:notesSz cx="6858000" cy="9144000"/>
  <p:embeddedFontLst>
    <p:embeddedFont>
      <p:font typeface="Arvo" panose="020B0604020202020204" charset="0"/>
      <p:regular r:id="rId14"/>
      <p:bold r:id="rId15"/>
      <p:italic r:id="rId16"/>
      <p:boldItalic r:id="rId17"/>
    </p:embeddedFont>
    <p:embeddedFont>
      <p:font typeface="Roboto Condensed" panose="020B0604020202020204" charset="0"/>
      <p:regular r:id="rId18"/>
      <p:bold r:id="rId19"/>
      <p:italic r:id="rId20"/>
      <p:boldItalic r:id="rId21"/>
    </p:embeddedFont>
    <p:embeddedFont>
      <p:font typeface="Roboto Condensed Light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27665BA-8202-44FC-AD62-C9F0E3EA811A}">
  <a:tblStyle styleId="{E27665BA-8202-44FC-AD62-C9F0E3EA811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15DE48A-E3B5-44D0-98CB-AE0B3FDC037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 snapToGrid="0">
      <p:cViewPr varScale="1">
        <p:scale>
          <a:sx n="86" d="100"/>
          <a:sy n="86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6765A8-658C-4C5E-9BE7-725EA32B032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BD5ED0-FD81-48FE-9BC2-A1C9B72EE08A}">
      <dgm:prSet phldrT="[Text]" custT="1"/>
      <dgm:spPr/>
      <dgm:t>
        <a:bodyPr/>
        <a:lstStyle/>
        <a:p>
          <a:r>
            <a:rPr lang="en-US" sz="1600" dirty="0" smtClean="0">
              <a:latin typeface="Roboto Condensed" panose="020B0604020202020204" charset="0"/>
              <a:ea typeface="Roboto Condensed" panose="020B0604020202020204" charset="0"/>
            </a:rPr>
            <a:t>Identify existing knowledge</a:t>
          </a:r>
          <a:endParaRPr lang="en-US" sz="1600" dirty="0">
            <a:latin typeface="Roboto Condensed" panose="020B0604020202020204" charset="0"/>
            <a:ea typeface="Roboto Condensed" panose="020B0604020202020204" charset="0"/>
          </a:endParaRPr>
        </a:p>
      </dgm:t>
    </dgm:pt>
    <dgm:pt modelId="{6E2435CB-5499-4438-9659-F3DA8A1A3E4D}" type="parTrans" cxnId="{D6F487FB-B89B-4407-A52B-187E934F5E38}">
      <dgm:prSet/>
      <dgm:spPr/>
      <dgm:t>
        <a:bodyPr/>
        <a:lstStyle/>
        <a:p>
          <a:endParaRPr lang="en-US"/>
        </a:p>
      </dgm:t>
    </dgm:pt>
    <dgm:pt modelId="{E73623E9-F62C-474B-B957-8013A09367D1}" type="sibTrans" cxnId="{D6F487FB-B89B-4407-A52B-187E934F5E38}">
      <dgm:prSet/>
      <dgm:spPr/>
      <dgm:t>
        <a:bodyPr/>
        <a:lstStyle/>
        <a:p>
          <a:endParaRPr lang="en-US"/>
        </a:p>
      </dgm:t>
    </dgm:pt>
    <dgm:pt modelId="{D008B8D3-7864-4AAC-AFBC-C23672660A57}">
      <dgm:prSet phldrT="[Text]" custT="1"/>
      <dgm:spPr/>
      <dgm:t>
        <a:bodyPr/>
        <a:lstStyle/>
        <a:p>
          <a:r>
            <a:rPr lang="en-US" sz="1600" dirty="0" smtClean="0">
              <a:latin typeface="Roboto Condensed" panose="020B0604020202020204" charset="0"/>
              <a:ea typeface="Roboto Condensed" panose="020B0604020202020204" charset="0"/>
            </a:rPr>
            <a:t> Distribute the knowledge where needed</a:t>
          </a:r>
          <a:endParaRPr lang="en-US" sz="1600" dirty="0">
            <a:latin typeface="Roboto Condensed" panose="020B0604020202020204" charset="0"/>
            <a:ea typeface="Roboto Condensed" panose="020B0604020202020204" charset="0"/>
          </a:endParaRPr>
        </a:p>
      </dgm:t>
    </dgm:pt>
    <dgm:pt modelId="{40B931C5-B789-4E61-9E6B-08E58E01DCE0}" type="parTrans" cxnId="{9ACD49A3-36CC-49B8-B158-82E09481D9FE}">
      <dgm:prSet/>
      <dgm:spPr/>
      <dgm:t>
        <a:bodyPr/>
        <a:lstStyle/>
        <a:p>
          <a:endParaRPr lang="en-US"/>
        </a:p>
      </dgm:t>
    </dgm:pt>
    <dgm:pt modelId="{5F4B8318-7B2E-43B6-BFC8-A7DE14A943C5}" type="sibTrans" cxnId="{9ACD49A3-36CC-49B8-B158-82E09481D9FE}">
      <dgm:prSet/>
      <dgm:spPr/>
      <dgm:t>
        <a:bodyPr/>
        <a:lstStyle/>
        <a:p>
          <a:endParaRPr lang="en-US"/>
        </a:p>
      </dgm:t>
    </dgm:pt>
    <dgm:pt modelId="{B1761D11-FCF3-4A3A-976A-C8FC69B94067}">
      <dgm:prSet phldrT="[Text]" custT="1"/>
      <dgm:spPr/>
      <dgm:t>
        <a:bodyPr/>
        <a:lstStyle/>
        <a:p>
          <a:r>
            <a:rPr lang="en-US" sz="1600" dirty="0" smtClean="0">
              <a:latin typeface="Roboto Condensed" panose="020B0604020202020204" charset="0"/>
              <a:ea typeface="Roboto Condensed" panose="020B0604020202020204" charset="0"/>
            </a:rPr>
            <a:t>Control or maintain the quality of knowledge</a:t>
          </a:r>
          <a:endParaRPr lang="en-US" sz="1600" dirty="0">
            <a:latin typeface="Roboto Condensed" panose="020B0604020202020204" charset="0"/>
            <a:ea typeface="Roboto Condensed" panose="020B0604020202020204" charset="0"/>
          </a:endParaRPr>
        </a:p>
      </dgm:t>
    </dgm:pt>
    <dgm:pt modelId="{ABFE152B-97FE-4BBE-B9CB-D330892B5F72}" type="parTrans" cxnId="{1CCDDB46-3BAA-48E4-B87E-FF014A42FFB8}">
      <dgm:prSet/>
      <dgm:spPr/>
      <dgm:t>
        <a:bodyPr/>
        <a:lstStyle/>
        <a:p>
          <a:endParaRPr lang="en-US"/>
        </a:p>
      </dgm:t>
    </dgm:pt>
    <dgm:pt modelId="{7DF9E26D-F6BA-43DB-BDF7-7C6A17B69C0A}" type="sibTrans" cxnId="{1CCDDB46-3BAA-48E4-B87E-FF014A42FFB8}">
      <dgm:prSet/>
      <dgm:spPr/>
      <dgm:t>
        <a:bodyPr/>
        <a:lstStyle/>
        <a:p>
          <a:endParaRPr lang="en-US"/>
        </a:p>
      </dgm:t>
    </dgm:pt>
    <dgm:pt modelId="{302CDEB9-B558-49E1-B924-0AE5DC385824}">
      <dgm:prSet phldrT="[Text]" custT="1"/>
      <dgm:spPr/>
      <dgm:t>
        <a:bodyPr/>
        <a:lstStyle/>
        <a:p>
          <a:r>
            <a:rPr lang="en-US" sz="1600" dirty="0" smtClean="0">
              <a:latin typeface="Roboto Condensed" panose="020B0604020202020204" charset="0"/>
              <a:ea typeface="Roboto Condensed" panose="020B0604020202020204" charset="0"/>
            </a:rPr>
            <a:t>Dispose of knowledge if it is no longer needed </a:t>
          </a:r>
          <a:endParaRPr lang="en-US" sz="1600" dirty="0">
            <a:latin typeface="Roboto Condensed" panose="020B0604020202020204" charset="0"/>
            <a:ea typeface="Roboto Condensed" panose="020B0604020202020204" charset="0"/>
          </a:endParaRPr>
        </a:p>
      </dgm:t>
    </dgm:pt>
    <dgm:pt modelId="{3A4FC1E8-3048-4B0B-9FD9-CFFCD6F85D2F}" type="parTrans" cxnId="{B45B83A6-FFBA-4749-9059-AC6123899233}">
      <dgm:prSet/>
      <dgm:spPr/>
      <dgm:t>
        <a:bodyPr/>
        <a:lstStyle/>
        <a:p>
          <a:endParaRPr lang="en-US"/>
        </a:p>
      </dgm:t>
    </dgm:pt>
    <dgm:pt modelId="{59D14CF9-8E9D-4C84-BDFD-7F06B34B14D3}" type="sibTrans" cxnId="{B45B83A6-FFBA-4749-9059-AC6123899233}">
      <dgm:prSet/>
      <dgm:spPr/>
      <dgm:t>
        <a:bodyPr/>
        <a:lstStyle/>
        <a:p>
          <a:endParaRPr lang="en-US"/>
        </a:p>
      </dgm:t>
    </dgm:pt>
    <dgm:pt modelId="{ECF23A19-EBAD-4170-BAB1-44556DCDA6B4}">
      <dgm:prSet phldrT="[Text]" custT="1"/>
      <dgm:spPr/>
      <dgm:t>
        <a:bodyPr/>
        <a:lstStyle/>
        <a:p>
          <a:r>
            <a:rPr lang="en-US" sz="1600" dirty="0" smtClean="0">
              <a:latin typeface="Roboto Condensed" panose="020B0604020202020204" charset="0"/>
              <a:ea typeface="Roboto Condensed" panose="020B0604020202020204" charset="0"/>
            </a:rPr>
            <a:t> Plans what knowledge can be required and acquired</a:t>
          </a:r>
          <a:endParaRPr lang="en-US" sz="1600" dirty="0">
            <a:latin typeface="Roboto Condensed" panose="020B0604020202020204" charset="0"/>
            <a:ea typeface="Roboto Condensed" panose="020B0604020202020204" charset="0"/>
          </a:endParaRPr>
        </a:p>
      </dgm:t>
    </dgm:pt>
    <dgm:pt modelId="{AF384D44-D22F-4BE7-9FD2-035963D29C2E}" type="parTrans" cxnId="{8CCC4CC1-F409-4438-8734-2560D1BE3C0A}">
      <dgm:prSet/>
      <dgm:spPr/>
      <dgm:t>
        <a:bodyPr/>
        <a:lstStyle/>
        <a:p>
          <a:endParaRPr lang="en-US"/>
        </a:p>
      </dgm:t>
    </dgm:pt>
    <dgm:pt modelId="{1B77591A-9514-4214-B820-8045CA6C1640}" type="sibTrans" cxnId="{8CCC4CC1-F409-4438-8734-2560D1BE3C0A}">
      <dgm:prSet/>
      <dgm:spPr/>
      <dgm:t>
        <a:bodyPr/>
        <a:lstStyle/>
        <a:p>
          <a:endParaRPr lang="en-US"/>
        </a:p>
      </dgm:t>
    </dgm:pt>
    <dgm:pt modelId="{5239304E-6289-4C18-BAD3-1B7183A203A7}" type="pres">
      <dgm:prSet presAssocID="{166765A8-658C-4C5E-9BE7-725EA32B032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F65033-F4B3-4201-AF42-B32B4AA3C5DF}" type="pres">
      <dgm:prSet presAssocID="{DABD5ED0-FD81-48FE-9BC2-A1C9B72EE08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55BD5-3F14-4AED-AAEA-FAEAF56373B8}" type="pres">
      <dgm:prSet presAssocID="{E73623E9-F62C-474B-B957-8013A09367D1}" presName="sibTrans" presStyleCnt="0"/>
      <dgm:spPr/>
    </dgm:pt>
    <dgm:pt modelId="{4A67E74F-9784-4B6A-AFED-1B540B5F1784}" type="pres">
      <dgm:prSet presAssocID="{ECF23A19-EBAD-4170-BAB1-44556DCDA6B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A69763-D0BE-4C26-ADF8-0F5C8D5CDE19}" type="pres">
      <dgm:prSet presAssocID="{1B77591A-9514-4214-B820-8045CA6C1640}" presName="sibTrans" presStyleCnt="0"/>
      <dgm:spPr/>
    </dgm:pt>
    <dgm:pt modelId="{EAB5F9E9-9634-409F-A7CB-D5B2E9026A41}" type="pres">
      <dgm:prSet presAssocID="{D008B8D3-7864-4AAC-AFBC-C23672660A5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C2863E-6576-4E56-AB7E-281F26E5A9DE}" type="pres">
      <dgm:prSet presAssocID="{5F4B8318-7B2E-43B6-BFC8-A7DE14A943C5}" presName="sibTrans" presStyleCnt="0"/>
      <dgm:spPr/>
    </dgm:pt>
    <dgm:pt modelId="{BFD1DF1C-AED7-4E4A-8728-0D827A0FF148}" type="pres">
      <dgm:prSet presAssocID="{B1761D11-FCF3-4A3A-976A-C8FC69B9406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CC59CE-4B89-4469-AEB1-19F552C7C036}" type="pres">
      <dgm:prSet presAssocID="{7DF9E26D-F6BA-43DB-BDF7-7C6A17B69C0A}" presName="sibTrans" presStyleCnt="0"/>
      <dgm:spPr/>
    </dgm:pt>
    <dgm:pt modelId="{D5FAE744-4694-48AD-A0CF-AB56E61CF132}" type="pres">
      <dgm:prSet presAssocID="{302CDEB9-B558-49E1-B924-0AE5DC38582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C943B1-6C9D-4B91-B4F8-23A2F5F9BAA7}" type="presOf" srcId="{B1761D11-FCF3-4A3A-976A-C8FC69B94067}" destId="{BFD1DF1C-AED7-4E4A-8728-0D827A0FF148}" srcOrd="0" destOrd="0" presId="urn:microsoft.com/office/officeart/2005/8/layout/default"/>
    <dgm:cxn modelId="{D6F487FB-B89B-4407-A52B-187E934F5E38}" srcId="{166765A8-658C-4C5E-9BE7-725EA32B032C}" destId="{DABD5ED0-FD81-48FE-9BC2-A1C9B72EE08A}" srcOrd="0" destOrd="0" parTransId="{6E2435CB-5499-4438-9659-F3DA8A1A3E4D}" sibTransId="{E73623E9-F62C-474B-B957-8013A09367D1}"/>
    <dgm:cxn modelId="{3C795769-B91B-4214-A843-7F21D931BD2F}" type="presOf" srcId="{D008B8D3-7864-4AAC-AFBC-C23672660A57}" destId="{EAB5F9E9-9634-409F-A7CB-D5B2E9026A41}" srcOrd="0" destOrd="0" presId="urn:microsoft.com/office/officeart/2005/8/layout/default"/>
    <dgm:cxn modelId="{6087C518-9365-42A4-9FED-1108E272BD14}" type="presOf" srcId="{DABD5ED0-FD81-48FE-9BC2-A1C9B72EE08A}" destId="{21F65033-F4B3-4201-AF42-B32B4AA3C5DF}" srcOrd="0" destOrd="0" presId="urn:microsoft.com/office/officeart/2005/8/layout/default"/>
    <dgm:cxn modelId="{225497FE-FA74-48D8-9E71-2CFB8B3E5291}" type="presOf" srcId="{ECF23A19-EBAD-4170-BAB1-44556DCDA6B4}" destId="{4A67E74F-9784-4B6A-AFED-1B540B5F1784}" srcOrd="0" destOrd="0" presId="urn:microsoft.com/office/officeart/2005/8/layout/default"/>
    <dgm:cxn modelId="{1CCDDB46-3BAA-48E4-B87E-FF014A42FFB8}" srcId="{166765A8-658C-4C5E-9BE7-725EA32B032C}" destId="{B1761D11-FCF3-4A3A-976A-C8FC69B94067}" srcOrd="3" destOrd="0" parTransId="{ABFE152B-97FE-4BBE-B9CB-D330892B5F72}" sibTransId="{7DF9E26D-F6BA-43DB-BDF7-7C6A17B69C0A}"/>
    <dgm:cxn modelId="{27CDECA8-BCD0-4DB3-9E7C-69B9E84327AF}" type="presOf" srcId="{302CDEB9-B558-49E1-B924-0AE5DC385824}" destId="{D5FAE744-4694-48AD-A0CF-AB56E61CF132}" srcOrd="0" destOrd="0" presId="urn:microsoft.com/office/officeart/2005/8/layout/default"/>
    <dgm:cxn modelId="{B45B83A6-FFBA-4749-9059-AC6123899233}" srcId="{166765A8-658C-4C5E-9BE7-725EA32B032C}" destId="{302CDEB9-B558-49E1-B924-0AE5DC385824}" srcOrd="4" destOrd="0" parTransId="{3A4FC1E8-3048-4B0B-9FD9-CFFCD6F85D2F}" sibTransId="{59D14CF9-8E9D-4C84-BDFD-7F06B34B14D3}"/>
    <dgm:cxn modelId="{8E004844-0C8D-47F1-9E6D-29D1D18E21B4}" type="presOf" srcId="{166765A8-658C-4C5E-9BE7-725EA32B032C}" destId="{5239304E-6289-4C18-BAD3-1B7183A203A7}" srcOrd="0" destOrd="0" presId="urn:microsoft.com/office/officeart/2005/8/layout/default"/>
    <dgm:cxn modelId="{8CCC4CC1-F409-4438-8734-2560D1BE3C0A}" srcId="{166765A8-658C-4C5E-9BE7-725EA32B032C}" destId="{ECF23A19-EBAD-4170-BAB1-44556DCDA6B4}" srcOrd="1" destOrd="0" parTransId="{AF384D44-D22F-4BE7-9FD2-035963D29C2E}" sibTransId="{1B77591A-9514-4214-B820-8045CA6C1640}"/>
    <dgm:cxn modelId="{9ACD49A3-36CC-49B8-B158-82E09481D9FE}" srcId="{166765A8-658C-4C5E-9BE7-725EA32B032C}" destId="{D008B8D3-7864-4AAC-AFBC-C23672660A57}" srcOrd="2" destOrd="0" parTransId="{40B931C5-B789-4E61-9E6B-08E58E01DCE0}" sibTransId="{5F4B8318-7B2E-43B6-BFC8-A7DE14A943C5}"/>
    <dgm:cxn modelId="{0BD52F7F-37E8-4B70-A5F6-EDB7ED5C4CC3}" type="presParOf" srcId="{5239304E-6289-4C18-BAD3-1B7183A203A7}" destId="{21F65033-F4B3-4201-AF42-B32B4AA3C5DF}" srcOrd="0" destOrd="0" presId="urn:microsoft.com/office/officeart/2005/8/layout/default"/>
    <dgm:cxn modelId="{7E9E409C-6005-460F-A661-0A779690054D}" type="presParOf" srcId="{5239304E-6289-4C18-BAD3-1B7183A203A7}" destId="{DB255BD5-3F14-4AED-AAEA-FAEAF56373B8}" srcOrd="1" destOrd="0" presId="urn:microsoft.com/office/officeart/2005/8/layout/default"/>
    <dgm:cxn modelId="{E9231391-53E5-4A32-B078-24E20CED068D}" type="presParOf" srcId="{5239304E-6289-4C18-BAD3-1B7183A203A7}" destId="{4A67E74F-9784-4B6A-AFED-1B540B5F1784}" srcOrd="2" destOrd="0" presId="urn:microsoft.com/office/officeart/2005/8/layout/default"/>
    <dgm:cxn modelId="{566FEAA1-580A-4130-B758-95987F29E443}" type="presParOf" srcId="{5239304E-6289-4C18-BAD3-1B7183A203A7}" destId="{BCA69763-D0BE-4C26-ADF8-0F5C8D5CDE19}" srcOrd="3" destOrd="0" presId="urn:microsoft.com/office/officeart/2005/8/layout/default"/>
    <dgm:cxn modelId="{4092F397-A59E-48BC-A698-8FD9ECBB3F5A}" type="presParOf" srcId="{5239304E-6289-4C18-BAD3-1B7183A203A7}" destId="{EAB5F9E9-9634-409F-A7CB-D5B2E9026A41}" srcOrd="4" destOrd="0" presId="urn:microsoft.com/office/officeart/2005/8/layout/default"/>
    <dgm:cxn modelId="{A97558DC-19D5-4551-8AFF-49F6D22C677C}" type="presParOf" srcId="{5239304E-6289-4C18-BAD3-1B7183A203A7}" destId="{0EC2863E-6576-4E56-AB7E-281F26E5A9DE}" srcOrd="5" destOrd="0" presId="urn:microsoft.com/office/officeart/2005/8/layout/default"/>
    <dgm:cxn modelId="{0EC88B47-C618-4675-8275-2BF419567416}" type="presParOf" srcId="{5239304E-6289-4C18-BAD3-1B7183A203A7}" destId="{BFD1DF1C-AED7-4E4A-8728-0D827A0FF148}" srcOrd="6" destOrd="0" presId="urn:microsoft.com/office/officeart/2005/8/layout/default"/>
    <dgm:cxn modelId="{81502B93-7F31-4478-9240-5CE4776128FB}" type="presParOf" srcId="{5239304E-6289-4C18-BAD3-1B7183A203A7}" destId="{9ACC59CE-4B89-4469-AEB1-19F552C7C036}" srcOrd="7" destOrd="0" presId="urn:microsoft.com/office/officeart/2005/8/layout/default"/>
    <dgm:cxn modelId="{80F7031B-3359-4128-A9CC-4885FAF91448}" type="presParOf" srcId="{5239304E-6289-4C18-BAD3-1B7183A203A7}" destId="{D5FAE744-4694-48AD-A0CF-AB56E61CF13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F65033-F4B3-4201-AF42-B32B4AA3C5DF}">
      <dsp:nvSpPr>
        <dsp:cNvPr id="0" name=""/>
        <dsp:cNvSpPr/>
      </dsp:nvSpPr>
      <dsp:spPr>
        <a:xfrm>
          <a:off x="0" y="19679"/>
          <a:ext cx="2178566" cy="13071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Roboto Condensed" panose="020B0604020202020204" charset="0"/>
              <a:ea typeface="Roboto Condensed" panose="020B0604020202020204" charset="0"/>
            </a:rPr>
            <a:t>Identify existing knowledge</a:t>
          </a:r>
          <a:endParaRPr lang="en-US" sz="1600" kern="1200" dirty="0">
            <a:latin typeface="Roboto Condensed" panose="020B0604020202020204" charset="0"/>
            <a:ea typeface="Roboto Condensed" panose="020B0604020202020204" charset="0"/>
          </a:endParaRPr>
        </a:p>
      </dsp:txBody>
      <dsp:txXfrm>
        <a:off x="0" y="19679"/>
        <a:ext cx="2178566" cy="1307140"/>
      </dsp:txXfrm>
    </dsp:sp>
    <dsp:sp modelId="{4A67E74F-9784-4B6A-AFED-1B540B5F1784}">
      <dsp:nvSpPr>
        <dsp:cNvPr id="0" name=""/>
        <dsp:cNvSpPr/>
      </dsp:nvSpPr>
      <dsp:spPr>
        <a:xfrm>
          <a:off x="2396423" y="19679"/>
          <a:ext cx="2178566" cy="13071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Roboto Condensed" panose="020B0604020202020204" charset="0"/>
              <a:ea typeface="Roboto Condensed" panose="020B0604020202020204" charset="0"/>
            </a:rPr>
            <a:t> Plans what knowledge can be required and acquired</a:t>
          </a:r>
          <a:endParaRPr lang="en-US" sz="1600" kern="1200" dirty="0">
            <a:latin typeface="Roboto Condensed" panose="020B0604020202020204" charset="0"/>
            <a:ea typeface="Roboto Condensed" panose="020B0604020202020204" charset="0"/>
          </a:endParaRPr>
        </a:p>
      </dsp:txBody>
      <dsp:txXfrm>
        <a:off x="2396423" y="19679"/>
        <a:ext cx="2178566" cy="1307140"/>
      </dsp:txXfrm>
    </dsp:sp>
    <dsp:sp modelId="{EAB5F9E9-9634-409F-A7CB-D5B2E9026A41}">
      <dsp:nvSpPr>
        <dsp:cNvPr id="0" name=""/>
        <dsp:cNvSpPr/>
      </dsp:nvSpPr>
      <dsp:spPr>
        <a:xfrm>
          <a:off x="4792847" y="19679"/>
          <a:ext cx="2178566" cy="13071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Roboto Condensed" panose="020B0604020202020204" charset="0"/>
              <a:ea typeface="Roboto Condensed" panose="020B0604020202020204" charset="0"/>
            </a:rPr>
            <a:t> Distribute the knowledge where needed</a:t>
          </a:r>
          <a:endParaRPr lang="en-US" sz="1600" kern="1200" dirty="0">
            <a:latin typeface="Roboto Condensed" panose="020B0604020202020204" charset="0"/>
            <a:ea typeface="Roboto Condensed" panose="020B0604020202020204" charset="0"/>
          </a:endParaRPr>
        </a:p>
      </dsp:txBody>
      <dsp:txXfrm>
        <a:off x="4792847" y="19679"/>
        <a:ext cx="2178566" cy="1307140"/>
      </dsp:txXfrm>
    </dsp:sp>
    <dsp:sp modelId="{BFD1DF1C-AED7-4E4A-8728-0D827A0FF148}">
      <dsp:nvSpPr>
        <dsp:cNvPr id="0" name=""/>
        <dsp:cNvSpPr/>
      </dsp:nvSpPr>
      <dsp:spPr>
        <a:xfrm>
          <a:off x="1198211" y="1544675"/>
          <a:ext cx="2178566" cy="13071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Roboto Condensed" panose="020B0604020202020204" charset="0"/>
              <a:ea typeface="Roboto Condensed" panose="020B0604020202020204" charset="0"/>
            </a:rPr>
            <a:t>Control or maintain the quality of knowledge</a:t>
          </a:r>
          <a:endParaRPr lang="en-US" sz="1600" kern="1200" dirty="0">
            <a:latin typeface="Roboto Condensed" panose="020B0604020202020204" charset="0"/>
            <a:ea typeface="Roboto Condensed" panose="020B0604020202020204" charset="0"/>
          </a:endParaRPr>
        </a:p>
      </dsp:txBody>
      <dsp:txXfrm>
        <a:off x="1198211" y="1544675"/>
        <a:ext cx="2178566" cy="1307140"/>
      </dsp:txXfrm>
    </dsp:sp>
    <dsp:sp modelId="{D5FAE744-4694-48AD-A0CF-AB56E61CF132}">
      <dsp:nvSpPr>
        <dsp:cNvPr id="0" name=""/>
        <dsp:cNvSpPr/>
      </dsp:nvSpPr>
      <dsp:spPr>
        <a:xfrm>
          <a:off x="3594635" y="1544675"/>
          <a:ext cx="2178566" cy="13071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Roboto Condensed" panose="020B0604020202020204" charset="0"/>
              <a:ea typeface="Roboto Condensed" panose="020B0604020202020204" charset="0"/>
            </a:rPr>
            <a:t>Dispose of knowledge if it is no longer needed </a:t>
          </a:r>
          <a:endParaRPr lang="en-US" sz="1600" kern="1200" dirty="0">
            <a:latin typeface="Roboto Condensed" panose="020B0604020202020204" charset="0"/>
            <a:ea typeface="Roboto Condensed" panose="020B0604020202020204" charset="0"/>
          </a:endParaRPr>
        </a:p>
      </dsp:txBody>
      <dsp:txXfrm>
        <a:off x="3594635" y="1544675"/>
        <a:ext cx="2178566" cy="1307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63" name="Google Shape;63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" name="Google Shape;64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71" name="Google Shape;71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2" name="Google Shape;72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1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64" name="Google Shape;164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5" name="Google Shape;165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6" name="Google Shape;166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8" name="Google Shape;168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9" name="Google Shape;169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1" name="Google Shape;171;p1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72" name="Google Shape;172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3" name="Google Shape;173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4" name="Google Shape;174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6" name="Google Shape;176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7" name="Google Shape;177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6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>
            <a:spLocks noGrp="1"/>
          </p:cNvSpPr>
          <p:nvPr>
            <p:ph type="ctrTitle"/>
          </p:nvPr>
        </p:nvSpPr>
        <p:spPr>
          <a:xfrm>
            <a:off x="289933" y="1090750"/>
            <a:ext cx="7318938" cy="25073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/>
              <a:t>McElroy Knowledge Management Cycle</a:t>
            </a:r>
            <a:endParaRPr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2700670" y="301215"/>
            <a:ext cx="3678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Libyan International </a:t>
            </a:r>
            <a:r>
              <a:rPr lang="en-US" dirty="0"/>
              <a:t>M</a:t>
            </a:r>
            <a:r>
              <a:rPr lang="en-US" dirty="0" smtClean="0"/>
              <a:t>edical </a:t>
            </a:r>
            <a:r>
              <a:rPr lang="en-US" dirty="0"/>
              <a:t>U</a:t>
            </a:r>
            <a:r>
              <a:rPr lang="en-US" dirty="0" smtClean="0"/>
              <a:t>niversity</a:t>
            </a:r>
          </a:p>
          <a:p>
            <a:pPr algn="ctr"/>
            <a:r>
              <a:rPr lang="en-US" dirty="0" smtClean="0"/>
              <a:t>Faculty of Business </a:t>
            </a:r>
            <a:r>
              <a:rPr lang="en-US" dirty="0"/>
              <a:t>A</a:t>
            </a:r>
            <a:r>
              <a:rPr lang="en-US" dirty="0" smtClean="0"/>
              <a:t>dministration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5153" cy="10951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870" y="0"/>
            <a:ext cx="1535130" cy="1090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620180"/>
            <a:ext cx="1924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Khuloud Alshaibani</a:t>
            </a:r>
          </a:p>
          <a:p>
            <a:r>
              <a:rPr lang="en-US" dirty="0" smtClean="0"/>
              <a:t>2423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34"/>
          <p:cNvSpPr txBox="1">
            <a:spLocks noGrp="1"/>
          </p:cNvSpPr>
          <p:nvPr>
            <p:ph type="title"/>
          </p:nvPr>
        </p:nvSpPr>
        <p:spPr>
          <a:xfrm>
            <a:off x="814275" y="561150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References</a:t>
            </a:r>
            <a:br>
              <a:rPr lang="en-US" dirty="0" smtClean="0"/>
            </a:br>
            <a:endParaRPr dirty="0"/>
          </a:p>
        </p:txBody>
      </p:sp>
      <p:sp>
        <p:nvSpPr>
          <p:cNvPr id="534" name="Google Shape;534;p34"/>
          <p:cNvSpPr txBox="1">
            <a:spLocks noGrp="1"/>
          </p:cNvSpPr>
          <p:nvPr>
            <p:ph type="body" idx="1"/>
          </p:nvPr>
        </p:nvSpPr>
        <p:spPr>
          <a:xfrm>
            <a:off x="174075" y="1817937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>
                    <a:lumMod val="50000"/>
                  </a:schemeClr>
                </a:solidFill>
              </a:rPr>
              <a:t>Anggraini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, A. (2017, May 10). </a:t>
            </a:r>
            <a:r>
              <a:rPr lang="en-US" sz="1800" i="1" dirty="0">
                <a:solidFill>
                  <a:schemeClr val="tx1">
                    <a:lumMod val="50000"/>
                  </a:schemeClr>
                </a:solidFill>
              </a:rPr>
              <a:t>Approaches to knowledge management cycle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. School of Information Systems. Retrieved March 30, 2022, from https://sis.binus.ac.id/2017/05/10/approaches-to-knowledge-management-cycle/ </a:t>
            </a:r>
            <a:endParaRPr lang="en-US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Models of KM cycle. (</a:t>
            </a:r>
            <a:r>
              <a:rPr lang="en-US" sz="1800" dirty="0" err="1">
                <a:solidFill>
                  <a:schemeClr val="tx1">
                    <a:lumMod val="50000"/>
                  </a:schemeClr>
                </a:solidFill>
              </a:rPr>
              <a:t>n.d.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). Retrieved April 1, 2022, from https://www.tutorialspoint.com/knowledge_management/models_of_km_cycle.htm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>
                    <a:lumMod val="50000"/>
                  </a:schemeClr>
                </a:solidFill>
              </a:rPr>
              <a:t>An analysis of knowledge management lifecycle frameworks ...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en-US" sz="1800" dirty="0" err="1">
                <a:solidFill>
                  <a:schemeClr val="tx1">
                    <a:lumMod val="50000"/>
                  </a:schemeClr>
                </a:solidFill>
              </a:rPr>
              <a:t>n.d.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). Retrieved April 1, 2022, from https://academic-publishing.org/index.php/ejkm/article/download/1081/1044/1077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35" name="Google Shape;535;p3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3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524" name="Google Shape;524;p33"/>
          <p:cNvSpPr txBox="1">
            <a:spLocks noGrp="1"/>
          </p:cNvSpPr>
          <p:nvPr>
            <p:ph type="ctrTitle" idx="4294967295"/>
          </p:nvPr>
        </p:nvSpPr>
        <p:spPr>
          <a:xfrm>
            <a:off x="1275150" y="236440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5"/>
                </a:solidFill>
              </a:rPr>
              <a:t>THANKS!</a:t>
            </a:r>
            <a:endParaRPr sz="6000">
              <a:solidFill>
                <a:schemeClr val="accent5"/>
              </a:solidFill>
            </a:endParaRPr>
          </a:p>
        </p:txBody>
      </p:sp>
      <p:sp>
        <p:nvSpPr>
          <p:cNvPr id="525" name="Google Shape;525;p33"/>
          <p:cNvSpPr txBox="1">
            <a:spLocks noGrp="1"/>
          </p:cNvSpPr>
          <p:nvPr>
            <p:ph type="subTitle" idx="4294967295"/>
          </p:nvPr>
        </p:nvSpPr>
        <p:spPr>
          <a:xfrm>
            <a:off x="1275150" y="3230000"/>
            <a:ext cx="6593700" cy="13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Any questions</a:t>
            </a:r>
            <a:r>
              <a:rPr lang="en" sz="2000" b="1" dirty="0" smtClean="0"/>
              <a:t>?</a:t>
            </a:r>
            <a:endParaRPr sz="2000" b="1" dirty="0"/>
          </a:p>
        </p:txBody>
      </p:sp>
      <p:grpSp>
        <p:nvGrpSpPr>
          <p:cNvPr id="526" name="Google Shape;526;p33"/>
          <p:cNvGrpSpPr/>
          <p:nvPr/>
        </p:nvGrpSpPr>
        <p:grpSpPr>
          <a:xfrm>
            <a:off x="3996210" y="966817"/>
            <a:ext cx="1197664" cy="1126777"/>
            <a:chOff x="5972700" y="2330200"/>
            <a:chExt cx="411625" cy="387275"/>
          </a:xfrm>
        </p:grpSpPr>
        <p:sp>
          <p:nvSpPr>
            <p:cNvPr id="527" name="Google Shape;527;p33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3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Content </a:t>
            </a:r>
            <a:endParaRPr dirty="0"/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  <p:sp>
        <p:nvSpPr>
          <p:cNvPr id="193" name="Google Shape;193;p12"/>
          <p:cNvSpPr txBox="1">
            <a:spLocks noGrp="1"/>
          </p:cNvSpPr>
          <p:nvPr>
            <p:ph type="body" idx="1"/>
          </p:nvPr>
        </p:nvSpPr>
        <p:spPr>
          <a:xfrm>
            <a:off x="187358" y="1329754"/>
            <a:ext cx="4682354" cy="20726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dirty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Introduction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McElroy cycle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 McElroy cycle advantages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Conclusion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Reference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 </a:t>
            </a:r>
            <a:endParaRPr dirty="0"/>
          </a:p>
        </p:txBody>
      </p:sp>
      <p:sp>
        <p:nvSpPr>
          <p:cNvPr id="237" name="Google Shape;237;p16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7620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dirty="0" smtClean="0"/>
              <a:t> </a:t>
            </a:r>
            <a:endParaRPr dirty="0"/>
          </a:p>
        </p:txBody>
      </p:sp>
      <p:sp>
        <p:nvSpPr>
          <p:cNvPr id="238" name="Google Shape;238;p1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 dirty="0"/>
          </a:p>
        </p:txBody>
      </p:sp>
      <p:grpSp>
        <p:nvGrpSpPr>
          <p:cNvPr id="239" name="Google Shape;239;p16"/>
          <p:cNvGrpSpPr/>
          <p:nvPr/>
        </p:nvGrpSpPr>
        <p:grpSpPr>
          <a:xfrm>
            <a:off x="282216" y="590918"/>
            <a:ext cx="369505" cy="369505"/>
            <a:chOff x="2594050" y="1631825"/>
            <a:chExt cx="439625" cy="439625"/>
          </a:xfrm>
        </p:grpSpPr>
        <p:sp>
          <p:nvSpPr>
            <p:cNvPr id="240" name="Google Shape;240;p16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2098" y="1540165"/>
            <a:ext cx="677675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Roboto Condensed Light" panose="020B0604020202020204" charset="0"/>
                <a:ea typeface="Roboto Condensed Light" panose="020B0604020202020204" charset="0"/>
              </a:rPr>
              <a:t>Knowledge management cycle : is a process of transforming information into knowledge within an </a:t>
            </a:r>
            <a:r>
              <a:rPr lang="en-US" sz="1800" dirty="0" smtClean="0">
                <a:latin typeface="Roboto Condensed Light" panose="020B0604020202020204" charset="0"/>
                <a:ea typeface="Roboto Condensed Light" panose="020B0604020202020204" charset="0"/>
              </a:rPr>
              <a:t>organization, </a:t>
            </a:r>
            <a:r>
              <a:rPr lang="en-US" sz="1800" dirty="0">
                <a:latin typeface="Roboto Condensed Light" panose="020B0604020202020204" charset="0"/>
                <a:ea typeface="Roboto Condensed Light" panose="020B0604020202020204" charset="0"/>
              </a:rPr>
              <a:t>which explains how knowledge is captured, processed, and distributed in an organization</a:t>
            </a:r>
            <a:r>
              <a:rPr lang="en-US" sz="1800" dirty="0" smtClean="0">
                <a:latin typeface="Roboto Condensed Light" panose="020B0604020202020204" charset="0"/>
                <a:ea typeface="Roboto Condensed Light" panose="020B0604020202020204" charset="0"/>
              </a:rPr>
              <a:t>.</a:t>
            </a:r>
            <a:endParaRPr lang="en-US" sz="1800" dirty="0">
              <a:latin typeface="Roboto Condensed Light" panose="020B0604020202020204" charset="0"/>
              <a:ea typeface="Roboto Condensed Light" panose="020B0604020202020204" charset="0"/>
            </a:endParaRP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FF0000"/>
              </a:solidFill>
              <a:latin typeface="Roboto Condensed Light" panose="020B0604020202020204" charset="0"/>
              <a:ea typeface="Roboto Condensed Light" panose="020B0604020202020204" charset="0"/>
            </a:endParaRP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Roboto Condensed Light" panose="020B0604020202020204" charset="0"/>
                <a:ea typeface="Roboto Condensed Light" panose="020B0604020202020204" charset="0"/>
              </a:rPr>
              <a:t>There are four major KM cycle, Meyer and Zack (1996), </a:t>
            </a:r>
            <a:r>
              <a:rPr lang="en-US" sz="1800" dirty="0" err="1">
                <a:latin typeface="Roboto Condensed Light" panose="020B0604020202020204" charset="0"/>
                <a:ea typeface="Roboto Condensed Light" panose="020B0604020202020204" charset="0"/>
              </a:rPr>
              <a:t>Bukowitz</a:t>
            </a:r>
            <a:r>
              <a:rPr lang="en-US" sz="1800" dirty="0">
                <a:latin typeface="Roboto Condensed Light" panose="020B0604020202020204" charset="0"/>
                <a:ea typeface="Roboto Condensed Light" panose="020B0604020202020204" charset="0"/>
              </a:rPr>
              <a:t> and Williams (2000), McElroy (1999, 2003), and </a:t>
            </a:r>
            <a:r>
              <a:rPr lang="en-US" sz="1800" dirty="0" err="1">
                <a:latin typeface="Roboto Condensed Light" panose="020B0604020202020204" charset="0"/>
                <a:ea typeface="Roboto Condensed Light" panose="020B0604020202020204" charset="0"/>
              </a:rPr>
              <a:t>Wiig</a:t>
            </a:r>
            <a:r>
              <a:rPr lang="en-US" sz="1800" dirty="0">
                <a:latin typeface="Roboto Condensed Light" panose="020B0604020202020204" charset="0"/>
                <a:ea typeface="Roboto Condensed Light" panose="020B0604020202020204" charset="0"/>
              </a:rPr>
              <a:t> (1993</a:t>
            </a:r>
            <a:r>
              <a:rPr lang="en-US" sz="1800" dirty="0" smtClean="0">
                <a:latin typeface="Roboto Condensed Light" panose="020B0604020202020204" charset="0"/>
                <a:ea typeface="Roboto Condensed Light" panose="020B0604020202020204" charset="0"/>
              </a:rPr>
              <a:t>).</a:t>
            </a:r>
            <a:endParaRPr lang="en-US" sz="1800" dirty="0">
              <a:latin typeface="Roboto Condensed Light" panose="020B0604020202020204" charset="0"/>
              <a:ea typeface="Roboto Condensed Ligh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(KMC)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25176149"/>
              </p:ext>
            </p:extLst>
          </p:nvPr>
        </p:nvGraphicFramePr>
        <p:xfrm>
          <a:off x="944298" y="1765005"/>
          <a:ext cx="6971414" cy="2871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42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McElroy KM Cycle</a:t>
            </a:r>
            <a:endParaRPr dirty="0"/>
          </a:p>
        </p:txBody>
      </p:sp>
      <p:sp>
        <p:nvSpPr>
          <p:cNvPr id="270" name="Google Shape;270;p1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-147230" y="1499016"/>
            <a:ext cx="7181409" cy="2805628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McElroy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outlines a knowledge life cycle that consists of the processes of knowledge production and knowledge integration, with a series of feedback loops to organizational memory, beliefs, and claims and the business-processing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environment.</a:t>
            </a:r>
            <a:endParaRPr lang="en-US" sz="18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sz="1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McElroy KM 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89" y="1371197"/>
            <a:ext cx="6330804" cy="368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1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McElroy Cycle (knowledge production 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99" y="1541721"/>
            <a:ext cx="7310501" cy="30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8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McElroy cycle advantages</a:t>
            </a:r>
            <a:endParaRPr dirty="0"/>
          </a:p>
        </p:txBody>
      </p:sp>
      <p:sp>
        <p:nvSpPr>
          <p:cNvPr id="284" name="Google Shape;284;p19"/>
          <p:cNvSpPr txBox="1">
            <a:spLocks noGrp="1"/>
          </p:cNvSpPr>
          <p:nvPr>
            <p:ph type="body" idx="1"/>
          </p:nvPr>
        </p:nvSpPr>
        <p:spPr>
          <a:xfrm>
            <a:off x="104905" y="1470648"/>
            <a:ext cx="7513095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McElroy cycle is the clear description of how knowledge is evaluated and a conscious decision is made 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With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knowledge production and integration, an organization is able to determine which knowledge holds value and which no longer does and present it in a variety of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way.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McElroy KMC is substantial for organizations seeking to organize current knowledge present and ensure all knowledge integrated is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useful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87" name="Google Shape;287;p1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 </a:t>
            </a:r>
            <a:endParaRPr dirty="0"/>
          </a:p>
        </p:txBody>
      </p:sp>
      <p:sp>
        <p:nvSpPr>
          <p:cNvPr id="544" name="Google Shape;544;p3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0" y="1403498"/>
            <a:ext cx="6217183" cy="1984831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Knowledge management cycle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 explains how knowledge is captured, processed, and distributed in an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organization.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he McElroy km cycle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aims at processes to identify knowledge content that is of value to the organization and its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</a:rPr>
              <a:t>employees.</a:t>
            </a:r>
            <a:endParaRPr lang="en-US" sz="1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263248"/>
      </a:dk1>
      <a:lt1>
        <a:srgbClr val="FFFFFF"/>
      </a:lt1>
      <a:dk2>
        <a:srgbClr val="434343"/>
      </a:dk2>
      <a:lt2>
        <a:srgbClr val="E0E4E9"/>
      </a:lt2>
      <a:accent1>
        <a:srgbClr val="3F5378"/>
      </a:accent1>
      <a:accent2>
        <a:srgbClr val="263248"/>
      </a:accent2>
      <a:accent3>
        <a:srgbClr val="92A8C8"/>
      </a:accent3>
      <a:accent4>
        <a:srgbClr val="C7D3E6"/>
      </a:accent4>
      <a:accent5>
        <a:srgbClr val="FF9800"/>
      </a:accent5>
      <a:accent6>
        <a:srgbClr val="D26F00"/>
      </a:accent6>
      <a:hlink>
        <a:srgbClr val="3F537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373</Words>
  <Application>Microsoft Office PowerPoint</Application>
  <PresentationFormat>On-screen Show (16:9)</PresentationFormat>
  <Paragraphs>50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Arvo</vt:lpstr>
      <vt:lpstr>Roboto Condensed</vt:lpstr>
      <vt:lpstr>Roboto Condensed Light</vt:lpstr>
      <vt:lpstr>Arial</vt:lpstr>
      <vt:lpstr>Salerio template</vt:lpstr>
      <vt:lpstr>McElroy Knowledge Management Cycle</vt:lpstr>
      <vt:lpstr>Content </vt:lpstr>
      <vt:lpstr>Introduction </vt:lpstr>
      <vt:lpstr>Introduction (KMC)</vt:lpstr>
      <vt:lpstr>McElroy KM Cycle</vt:lpstr>
      <vt:lpstr>McElroy KM Cycle</vt:lpstr>
      <vt:lpstr>McElroy Cycle (knowledge production )</vt:lpstr>
      <vt:lpstr>McElroy cycle advantages</vt:lpstr>
      <vt:lpstr>Conclusion 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Technology</dc:creator>
  <cp:lastModifiedBy>Maher Fattouh</cp:lastModifiedBy>
  <cp:revision>49</cp:revision>
  <dcterms:modified xsi:type="dcterms:W3CDTF">2022-07-14T09:06:42Z</dcterms:modified>
</cp:coreProperties>
</file>