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14"/>
    </p:embeddedFont>
    <p:embeddedFont>
      <p:font typeface="Roboto" panose="020B0604020202020204" charset="0"/>
      <p:regular r:id="rId15"/>
      <p:bold r:id="rId16"/>
      <p:italic r:id="rId17"/>
      <p:boldItalic r:id="rId18"/>
    </p:embeddedFont>
    <p:embeddedFont>
      <p:font typeface="Aref Ruqaa" panose="020B0604020202020204" charset="-78"/>
      <p:regular r:id="rId19"/>
      <p:bold r:id="rId20"/>
    </p:embeddedFont>
    <p:embeddedFont>
      <p:font typeface="Georgia" panose="02040502050405020303" pitchFamily="18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0d110e9a1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0d110e9a1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0d110eb4f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0d110eb4f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089f3300b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2089f3300b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089f3300b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089f3300b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089f3300b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2089f3300b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089f3300b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2089f3300b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0d110e9a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0d110e9a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089f3300b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089f3300b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089f3300b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2089f3300b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0d110e9a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0d110e9a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_3298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98100" y="115460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502" b="1" i="1">
                <a:latin typeface="Georgia"/>
                <a:ea typeface="Georgia"/>
                <a:cs typeface="Georgia"/>
                <a:sym typeface="Georgia"/>
              </a:rPr>
              <a:t>Libyan International Medical University</a:t>
            </a:r>
            <a:endParaRPr sz="2502" b="1" i="1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168" b="1">
                <a:latin typeface="Georgia"/>
                <a:ea typeface="Georgia"/>
                <a:cs typeface="Georgia"/>
                <a:sym typeface="Georgia"/>
              </a:rPr>
              <a:t>Faculty of Business Administration</a:t>
            </a: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2548500" y="3454600"/>
            <a:ext cx="4047000" cy="20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42">
                <a:latin typeface="Aref Ruqaa"/>
                <a:ea typeface="Aref Ruqaa"/>
                <a:cs typeface="Aref Ruqaa"/>
                <a:sym typeface="Aref Ruqaa"/>
              </a:rPr>
              <a:t>Name : Shahed Wail Alwerfalli </a:t>
            </a:r>
            <a:endParaRPr sz="2042"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42">
                <a:latin typeface="Aref Ruqaa"/>
                <a:ea typeface="Aref Ruqaa"/>
                <a:cs typeface="Aref Ruqaa"/>
                <a:sym typeface="Aref Ruqaa"/>
              </a:rPr>
              <a:t> ID :   3298 </a:t>
            </a:r>
            <a:endParaRPr sz="2042"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42">
                <a:latin typeface="Aref Ruqaa"/>
                <a:ea typeface="Aref Ruqaa"/>
                <a:cs typeface="Aref Ruqaa"/>
                <a:sym typeface="Aref Ruqaa"/>
              </a:rPr>
              <a:t>Email : shahd</a:t>
            </a:r>
            <a:r>
              <a:rPr lang="ar" sz="2042">
                <a:uFill>
                  <a:noFill/>
                </a:uFill>
                <a:latin typeface="Aref Ruqaa"/>
                <a:ea typeface="Aref Ruqaa"/>
                <a:cs typeface="Aref Ruqaa"/>
                <a:sym typeface="Aref Ruqaa"/>
                <a:hlinkClick r:id="rId3"/>
              </a:rPr>
              <a:t>_</a:t>
            </a:r>
            <a:r>
              <a:rPr lang="ar" sz="2042">
                <a:latin typeface="Aref Ruqaa"/>
                <a:ea typeface="Aref Ruqaa"/>
                <a:cs typeface="Aref Ruqaa"/>
                <a:sym typeface="Aref Ruqaa"/>
              </a:rPr>
              <a:t>ــــــــــــ</a:t>
            </a:r>
            <a:r>
              <a:rPr lang="ar" sz="2042">
                <a:uFill>
                  <a:noFill/>
                </a:uFill>
                <a:latin typeface="Aref Ruqaa"/>
                <a:ea typeface="Aref Ruqaa"/>
                <a:cs typeface="Aref Ruqaa"/>
                <a:sym typeface="Aref Ruqaa"/>
                <a:hlinkClick r:id="rId3"/>
              </a:rPr>
              <a:t>3298@</a:t>
            </a:r>
            <a:r>
              <a:rPr lang="ar" sz="2042">
                <a:latin typeface="Aref Ruqaa"/>
                <a:ea typeface="Aref Ruqaa"/>
                <a:cs typeface="Aref Ruqaa"/>
                <a:sym typeface="Aref Ruqaa"/>
              </a:rPr>
              <a:t>limu.edu.ly</a:t>
            </a:r>
            <a:endParaRPr sz="2042"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Aref Ruqaa"/>
                <a:ea typeface="Aref Ruqaa"/>
                <a:cs typeface="Aref Ruqaa"/>
                <a:sym typeface="Aref Ruqaa"/>
              </a:rPr>
              <a:t>    </a:t>
            </a:r>
            <a:endParaRPr sz="2000">
              <a:latin typeface="Aref Ruqaa"/>
              <a:ea typeface="Aref Ruqaa"/>
              <a:cs typeface="Aref Ruqaa"/>
              <a:sym typeface="Aref Ruq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39850" y="0"/>
            <a:ext cx="1304151" cy="124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557975" cy="116837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257239" y="1958130"/>
            <a:ext cx="873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 b="1" dirty="0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The Major Components of an Organization’s General Environment</a:t>
            </a:r>
            <a:r>
              <a:rPr lang="ar" sz="2000" dirty="0">
                <a:latin typeface="Roboto"/>
                <a:ea typeface="Roboto"/>
                <a:cs typeface="Roboto"/>
                <a:sym typeface="Roboto"/>
              </a:rPr>
              <a:t> 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7292225" y="4485450"/>
            <a:ext cx="2565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 b="1">
                <a:solidFill>
                  <a:schemeClr val="lt1"/>
                </a:solidFill>
                <a:latin typeface="Aref Ruqaa"/>
                <a:ea typeface="Aref Ruqaa"/>
                <a:cs typeface="Aref Ruqaa"/>
                <a:sym typeface="Aref Ruqaa"/>
              </a:rPr>
              <a:t>30/March/2022</a:t>
            </a:r>
            <a:endParaRPr sz="1600" b="1">
              <a:solidFill>
                <a:schemeClr val="lt1"/>
              </a:solidFill>
              <a:latin typeface="Aref Ruqaa"/>
              <a:ea typeface="Aref Ruqaa"/>
              <a:cs typeface="Aref Ruqaa"/>
              <a:sym typeface="Aref Ruqa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3333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Reference</a:t>
            </a:r>
            <a:r>
              <a:rPr lang="ar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228300" y="1017800"/>
            <a:ext cx="8604000" cy="38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400" b="1" i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Components of Business Environment</a:t>
            </a:r>
            <a:r>
              <a:rPr lang="ar" sz="14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. Economics Discussion. (2019, September 10). Retrieved March 30, 2022, from https://www.economicsdiscussion.net/business-environment/components-of-business-environment/31805 </a:t>
            </a:r>
            <a:endParaRPr sz="14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4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Ketchen, D., Short, J., Try, D., &amp; Edwards, J. (2014, September 12). </a:t>
            </a:r>
            <a:r>
              <a:rPr lang="ar" sz="1400" b="1" i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Evaluating the general environment</a:t>
            </a:r>
            <a:r>
              <a:rPr lang="ar" sz="14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. Mastering Strategic Management 1st Canadian Edition. Retrieved March 30, 2022, from https://opentextbc.ca/strategicmanagement/chapter/evaluating-the-general-environment/  </a:t>
            </a:r>
            <a:endParaRPr sz="14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4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Flynn, A. (2020, September 25). </a:t>
            </a:r>
            <a:r>
              <a:rPr lang="ar" sz="1400" b="1" i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What is the conclusion of business environment?</a:t>
            </a:r>
            <a:r>
              <a:rPr lang="ar" sz="14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Greedhead.net. Retrieved March 30, 2022, from https://greedhead.net/what-is-the-conclusion-of-business-environment/ </a:t>
            </a:r>
            <a:endParaRPr sz="14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556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58" name="Google Shape;158;p22"/>
          <p:cNvSpPr txBox="1"/>
          <p:nvPr/>
        </p:nvSpPr>
        <p:spPr>
          <a:xfrm>
            <a:off x="8138275" y="4069150"/>
            <a:ext cx="1235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Impact"/>
                <a:ea typeface="Impact"/>
                <a:cs typeface="Impact"/>
                <a:sym typeface="Impact"/>
              </a:rPr>
              <a:t>9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96969"/>
            </a:gs>
            <a:gs pos="100000">
              <a:srgbClr val="1D1D1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2376975" y="1897050"/>
            <a:ext cx="4821300" cy="134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585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Thank You</a:t>
            </a:r>
            <a:r>
              <a:rPr lang="ar" sz="445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 !!</a:t>
            </a:r>
            <a:endParaRPr sz="465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7762250" y="3894550"/>
            <a:ext cx="170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28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Table of Content </a:t>
            </a:r>
            <a:endParaRPr sz="28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Components of General Environment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150">
                <a:solidFill>
                  <a:srgbClr val="000000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Internal Environment and External Environment Factors </a:t>
            </a:r>
            <a:endParaRPr sz="2150">
              <a:solidFill>
                <a:srgbClr val="000000"/>
              </a:solidFill>
              <a:highlight>
                <a:schemeClr val="lt1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5125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50"/>
              <a:buFont typeface="Georgia"/>
              <a:buChar char="●"/>
            </a:pPr>
            <a:r>
              <a:rPr lang="ar" sz="2150">
                <a:solidFill>
                  <a:srgbClr val="000000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Conclusion </a:t>
            </a:r>
            <a:endParaRPr sz="2150">
              <a:solidFill>
                <a:srgbClr val="000000"/>
              </a:solidFill>
              <a:highlight>
                <a:schemeClr val="lt1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 lang="ar" sz="2150">
                <a:solidFill>
                  <a:srgbClr val="000000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Reference </a:t>
            </a:r>
            <a:r>
              <a:rPr lang="ar" sz="2050">
                <a:solidFill>
                  <a:srgbClr val="000000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 </a:t>
            </a:r>
            <a:endParaRPr sz="2050">
              <a:solidFill>
                <a:srgbClr val="000000"/>
              </a:solidFill>
              <a:highlight>
                <a:schemeClr val="lt1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97" name="Google Shape;97;p14"/>
          <p:cNvSpPr txBox="1"/>
          <p:nvPr/>
        </p:nvSpPr>
        <p:spPr>
          <a:xfrm>
            <a:off x="8069700" y="4472025"/>
            <a:ext cx="1074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 b="1">
                <a:latin typeface="Impact"/>
                <a:ea typeface="Impact"/>
                <a:cs typeface="Impact"/>
                <a:sym typeface="Impact"/>
              </a:rPr>
              <a:t>1</a:t>
            </a:r>
            <a:endParaRPr sz="2000" b="1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Objectives</a:t>
            </a:r>
            <a:r>
              <a:rPr lang="ar" b="1"/>
              <a:t> </a:t>
            </a:r>
            <a:endParaRPr b="1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82550" lvl="0" indent="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None/>
            </a:pPr>
            <a:r>
              <a:rPr lang="en-US" sz="23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By the end of this presentation you will be able to :</a:t>
            </a: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endParaRPr lang="en-US" sz="23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Understanding the Major Elements of </a:t>
            </a:r>
            <a:r>
              <a:rPr lang="en-US" sz="23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the </a:t>
            </a:r>
            <a:r>
              <a:rPr lang="ar" sz="23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General Environment  </a:t>
            </a:r>
            <a:endParaRPr sz="23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Understanding the Differences between Internal and External Environment     </a:t>
            </a:r>
            <a:endParaRPr sz="2300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ar" dirty="0"/>
              <a:t> </a:t>
            </a:r>
            <a:endParaRPr dirty="0"/>
          </a:p>
        </p:txBody>
      </p:sp>
      <p:sp>
        <p:nvSpPr>
          <p:cNvPr id="104" name="Google Shape;104;p15"/>
          <p:cNvSpPr txBox="1"/>
          <p:nvPr/>
        </p:nvSpPr>
        <p:spPr>
          <a:xfrm>
            <a:off x="8124850" y="4351150"/>
            <a:ext cx="1839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 b="1">
                <a:latin typeface="Impact"/>
                <a:ea typeface="Impact"/>
                <a:cs typeface="Impact"/>
                <a:sym typeface="Impact"/>
              </a:rPr>
              <a:t>2</a:t>
            </a:r>
            <a:endParaRPr sz="2000" b="1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311700" y="5274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22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Components of an Organization’s General Environment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406375" y="1135200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Economic</a:t>
            </a:r>
            <a:endParaRPr sz="22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Social</a:t>
            </a:r>
            <a:endParaRPr sz="22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Technological </a:t>
            </a:r>
            <a:endParaRPr sz="22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Political  and Legal </a:t>
            </a:r>
            <a:endParaRPr sz="21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>
            <a:off x="3888275" y="2130825"/>
            <a:ext cx="3053875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 txBox="1"/>
          <p:nvPr/>
        </p:nvSpPr>
        <p:spPr>
          <a:xfrm>
            <a:off x="8138300" y="4243750"/>
            <a:ext cx="1235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Impact"/>
                <a:ea typeface="Impact"/>
                <a:cs typeface="Impact"/>
                <a:sym typeface="Impact"/>
              </a:rPr>
              <a:t>3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/>
          <p:nvPr/>
        </p:nvSpPr>
        <p:spPr>
          <a:xfrm>
            <a:off x="537175" y="322325"/>
            <a:ext cx="7722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800" b="1">
                <a:latin typeface="Georgia"/>
                <a:ea typeface="Georgia"/>
                <a:cs typeface="Georgia"/>
                <a:sym typeface="Georgia"/>
              </a:rPr>
              <a:t>Internal Environment</a:t>
            </a:r>
            <a:endParaRPr sz="28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416325" y="1195225"/>
            <a:ext cx="7842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700"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It refers to all the factors within an organization  . </a:t>
            </a:r>
            <a:endParaRPr sz="3200"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4512325" y="3780425"/>
            <a:ext cx="5492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b="1"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650" y="2571750"/>
            <a:ext cx="3713125" cy="2276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8138275" y="4226825"/>
            <a:ext cx="2054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Impact"/>
                <a:ea typeface="Impact"/>
                <a:cs typeface="Impact"/>
                <a:sym typeface="Impact"/>
              </a:rPr>
              <a:t>4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28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Factors of Internal Environment </a:t>
            </a:r>
            <a:endParaRPr sz="28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Financial Capability </a:t>
            </a:r>
            <a:endParaRPr sz="2200">
              <a:solidFill>
                <a:srgbClr val="000000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Marketing Capability </a:t>
            </a:r>
            <a:endParaRPr sz="2200">
              <a:solidFill>
                <a:srgbClr val="000000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Operations Capability</a:t>
            </a:r>
            <a:endParaRPr sz="2200">
              <a:solidFill>
                <a:srgbClr val="000000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Personnel Capability</a:t>
            </a:r>
            <a:endParaRPr sz="2200">
              <a:solidFill>
                <a:srgbClr val="000000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Georgia"/>
              <a:buChar char="●"/>
            </a:pPr>
            <a:r>
              <a:rPr lang="ar" sz="220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General Management Capability</a:t>
            </a:r>
            <a:endParaRPr sz="2300"/>
          </a:p>
        </p:txBody>
      </p:sp>
      <p:sp>
        <p:nvSpPr>
          <p:cNvPr id="128" name="Google Shape;128;p18"/>
          <p:cNvSpPr txBox="1"/>
          <p:nvPr/>
        </p:nvSpPr>
        <p:spPr>
          <a:xfrm>
            <a:off x="7990550" y="3921425"/>
            <a:ext cx="1153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7547375" y="3129075"/>
            <a:ext cx="2283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7990550" y="4319925"/>
            <a:ext cx="2350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100">
                <a:latin typeface="Impact"/>
                <a:ea typeface="Impact"/>
                <a:cs typeface="Impact"/>
                <a:sym typeface="Impact"/>
              </a:rPr>
              <a:t>5</a:t>
            </a:r>
            <a:endParaRPr sz="21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457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28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External Environment   </a:t>
            </a:r>
            <a:endParaRPr sz="28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The external environment consists of all the factors which provide opportunities of an organization  . 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8097975" y="4190025"/>
            <a:ext cx="1786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Impact"/>
                <a:ea typeface="Impact"/>
                <a:cs typeface="Impact"/>
                <a:sym typeface="Impact"/>
              </a:rPr>
              <a:t>6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28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Factors of External Environment </a:t>
            </a:r>
            <a:endParaRPr sz="28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International, National and Local Economy.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Social Changes 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Political System 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Technology 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Attitude Towards Business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Energy Sources 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Georgia"/>
              <a:buChar char="●"/>
            </a:pPr>
            <a:r>
              <a:rPr lang="ar" sz="23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Raw Materials</a:t>
            </a:r>
            <a:endParaRPr sz="23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8165150" y="4284000"/>
            <a:ext cx="1141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Impact"/>
                <a:ea typeface="Impact"/>
                <a:cs typeface="Impact"/>
                <a:sym typeface="Impact"/>
              </a:rPr>
              <a:t>7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ar" sz="2800" b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Conclusion </a:t>
            </a:r>
            <a:endParaRPr sz="2800" b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30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Business environment involve internal and external environment. Business environment is important for an organization to identify the weaknesses and threats .</a:t>
            </a:r>
            <a:endParaRPr sz="29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8071125" y="4096000"/>
            <a:ext cx="1450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" sz="2000">
                <a:latin typeface="Impact"/>
                <a:ea typeface="Impact"/>
                <a:cs typeface="Impact"/>
                <a:sym typeface="Impact"/>
              </a:rPr>
              <a:t>8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291</Words>
  <Application>Microsoft Office PowerPoint</Application>
  <PresentationFormat>On-screen Show (16:9)</PresentationFormat>
  <Paragraphs>59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Impact</vt:lpstr>
      <vt:lpstr>Arial</vt:lpstr>
      <vt:lpstr>Roboto</vt:lpstr>
      <vt:lpstr>Aref Ruqaa</vt:lpstr>
      <vt:lpstr>Georgia</vt:lpstr>
      <vt:lpstr>Geometric</vt:lpstr>
      <vt:lpstr>Libyan International Medical University Faculty of Business Administration</vt:lpstr>
      <vt:lpstr>Table of Content </vt:lpstr>
      <vt:lpstr>Objectives </vt:lpstr>
      <vt:lpstr>Components of an Organization’s General Environment</vt:lpstr>
      <vt:lpstr>PowerPoint Presentation</vt:lpstr>
      <vt:lpstr>Factors of Internal Environment </vt:lpstr>
      <vt:lpstr>External Environment    </vt:lpstr>
      <vt:lpstr>Factors of External Environment </vt:lpstr>
      <vt:lpstr>Conclusion </vt:lpstr>
      <vt:lpstr>Reference </vt:lpstr>
      <vt:lpstr>Thank You  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cp:lastModifiedBy>Maher Fattouh</cp:lastModifiedBy>
  <cp:revision>2</cp:revision>
  <dcterms:modified xsi:type="dcterms:W3CDTF">2022-04-18T08:42:37Z</dcterms:modified>
</cp:coreProperties>
</file>