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6576000" cy="27432000"/>
  <p:notesSz cx="32918400" cy="5120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1pPr>
    <a:lvl2pPr marL="34779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2pPr>
    <a:lvl3pPr marL="69558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3pPr>
    <a:lvl4pPr marL="1043371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4pPr>
    <a:lvl5pPr marL="1391161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5pPr>
    <a:lvl6pPr marL="1738953" algn="l" defTabSz="695580" rtl="0" eaLnBrk="1" latinLnBrk="0" hangingPunct="1"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6pPr>
    <a:lvl7pPr marL="2086743" algn="l" defTabSz="695580" rtl="0" eaLnBrk="1" latinLnBrk="0" hangingPunct="1"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7pPr>
    <a:lvl8pPr marL="2434533" algn="l" defTabSz="695580" rtl="0" eaLnBrk="1" latinLnBrk="0" hangingPunct="1"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8pPr>
    <a:lvl9pPr marL="2782324" algn="l" defTabSz="695580" rtl="0" eaLnBrk="1" latinLnBrk="0" hangingPunct="1">
      <a:defRPr sz="2500" kern="1200">
        <a:solidFill>
          <a:schemeClr val="tx1"/>
        </a:solidFill>
        <a:latin typeface="Helvetic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8">
          <p15:clr>
            <a:srgbClr val="A4A3A4"/>
          </p15:clr>
        </p15:guide>
        <p15:guide id="2" orient="horz" pos="16360">
          <p15:clr>
            <a:srgbClr val="A4A3A4"/>
          </p15:clr>
        </p15:guide>
        <p15:guide id="3" orient="horz" pos="3107">
          <p15:clr>
            <a:srgbClr val="A4A3A4"/>
          </p15:clr>
        </p15:guide>
        <p15:guide id="4" orient="horz" pos="1774">
          <p15:clr>
            <a:srgbClr val="A4A3A4"/>
          </p15:clr>
        </p15:guide>
        <p15:guide id="5" pos="5313">
          <p15:clr>
            <a:srgbClr val="A4A3A4"/>
          </p15:clr>
        </p15:guide>
        <p15:guide id="6" pos="6009">
          <p15:clr>
            <a:srgbClr val="A4A3A4"/>
          </p15:clr>
        </p15:guide>
        <p15:guide id="7" pos="10937">
          <p15:clr>
            <a:srgbClr val="A4A3A4"/>
          </p15:clr>
        </p15:guide>
        <p15:guide id="8" pos="17526">
          <p15:clr>
            <a:srgbClr val="A4A3A4"/>
          </p15:clr>
        </p15:guide>
        <p15:guide id="9" pos="821">
          <p15:clr>
            <a:srgbClr val="A4A3A4"/>
          </p15:clr>
        </p15:guide>
        <p15:guide id="10" pos="11664">
          <p15:clr>
            <a:srgbClr val="A4A3A4"/>
          </p15:clr>
        </p15:guide>
        <p15:guide id="11" pos="16831">
          <p15:clr>
            <a:srgbClr val="A4A3A4"/>
          </p15:clr>
        </p15:guide>
        <p15:guide id="12" pos="220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4080"/>
    <a:srgbClr val="C5E4ED"/>
    <a:srgbClr val="3BA6C3"/>
    <a:srgbClr val="71DAFF"/>
    <a:srgbClr val="EBF6F9"/>
    <a:srgbClr val="FFFFE1"/>
    <a:srgbClr val="800040"/>
    <a:srgbClr val="FFF3F3"/>
    <a:srgbClr val="FF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8934" autoAdjust="0"/>
  </p:normalViewPr>
  <p:slideViewPr>
    <p:cSldViewPr snapToGrid="0">
      <p:cViewPr>
        <p:scale>
          <a:sx n="32" d="100"/>
          <a:sy n="32" d="100"/>
        </p:scale>
        <p:origin x="-1326" y="48"/>
      </p:cViewPr>
      <p:guideLst>
        <p:guide orient="horz" pos="598"/>
        <p:guide orient="horz" pos="16360"/>
        <p:guide orient="horz" pos="3107"/>
        <p:guide orient="horz" pos="1774"/>
        <p:guide pos="5313"/>
        <p:guide pos="6009"/>
        <p:guide pos="10937"/>
        <p:guide pos="17526"/>
        <p:guide pos="821"/>
        <p:guide pos="11664"/>
        <p:guide pos="16831"/>
        <p:guide pos="220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265275" cy="2560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8646775" y="0"/>
            <a:ext cx="14263688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-111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fld id="{C3ACEB49-3CE9-4EBE-96FF-4FE98288F8E8}" type="datetime1">
              <a:rPr lang="en-US"/>
              <a:pPr>
                <a:defRPr/>
              </a:pPr>
              <a:t>1/21/2019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57600" y="3840163"/>
            <a:ext cx="25603200" cy="19202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292475" y="24323675"/>
            <a:ext cx="26333450" cy="2304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637825"/>
            <a:ext cx="14265275" cy="2559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8646775" y="48637825"/>
            <a:ext cx="14263688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-111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fld id="{ACE8360B-5843-46C1-8BB9-EC3AA2EC4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341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47790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347790" algn="l" defTabSz="347790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695580" algn="l" defTabSz="347790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043371" algn="l" defTabSz="347790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391161" algn="l" defTabSz="347790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1738953" algn="l" defTabSz="347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086743" algn="l" defTabSz="347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434533" algn="l" defTabSz="347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782324" algn="l" defTabSz="347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57600" y="3840163"/>
            <a:ext cx="25603200" cy="19202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DCAF4CA-46FC-4272-89E7-5DE880B73E6B}" type="slidenum">
              <a:rPr lang="en-US" smtClean="0">
                <a:latin typeface="Helvetica" pitchFamily="34" charset="0"/>
                <a:ea typeface="ＭＳ Ｐゴシック" pitchFamily="34" charset="-128"/>
              </a:rPr>
              <a:pPr/>
              <a:t>1</a:t>
            </a:fld>
            <a:endParaRPr lang="en-US" smtClean="0">
              <a:latin typeface="Helvetica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638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2974" y="8522230"/>
            <a:ext cx="31090053" cy="58790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5947" y="15544272"/>
            <a:ext cx="25604107" cy="7011459"/>
          </a:xfrm>
        </p:spPr>
        <p:txBody>
          <a:bodyPr/>
          <a:lstStyle>
            <a:lvl1pPr marL="0" indent="0" algn="ctr">
              <a:buNone/>
              <a:defRPr/>
            </a:lvl1pPr>
            <a:lvl2pPr marL="347790" indent="0" algn="ctr">
              <a:buNone/>
              <a:defRPr/>
            </a:lvl2pPr>
            <a:lvl3pPr marL="695580" indent="0" algn="ctr">
              <a:buNone/>
              <a:defRPr/>
            </a:lvl3pPr>
            <a:lvl4pPr marL="1043371" indent="0" algn="ctr">
              <a:buNone/>
              <a:defRPr/>
            </a:lvl4pPr>
            <a:lvl5pPr marL="1391161" indent="0" algn="ctr">
              <a:buNone/>
              <a:defRPr/>
            </a:lvl5pPr>
            <a:lvl6pPr marL="1738953" indent="0" algn="ctr">
              <a:buNone/>
              <a:defRPr/>
            </a:lvl6pPr>
            <a:lvl7pPr marL="2086743" indent="0" algn="ctr">
              <a:buNone/>
              <a:defRPr/>
            </a:lvl7pPr>
            <a:lvl8pPr marL="2434533" indent="0" algn="ctr">
              <a:buNone/>
              <a:defRPr/>
            </a:lvl8pPr>
            <a:lvl9pPr marL="278232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BF22E-0CC0-4F66-BBF7-4495B4A956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ED30B-68AC-4CF9-8272-409FB07A7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061081" y="2438137"/>
            <a:ext cx="7771947" cy="219458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2974" y="2438137"/>
            <a:ext cx="23209250" cy="219458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2711-BE35-4B16-9744-CE4D6C0EF6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4FBB5-C602-4452-BD8B-EB4AA66CA5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0" y="17627866"/>
            <a:ext cx="31090053" cy="5447771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0" y="11627115"/>
            <a:ext cx="31090053" cy="600075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7790" indent="0">
              <a:buNone/>
              <a:defRPr sz="1400"/>
            </a:lvl2pPr>
            <a:lvl3pPr marL="695580" indent="0">
              <a:buNone/>
              <a:defRPr sz="1200"/>
            </a:lvl3pPr>
            <a:lvl4pPr marL="1043371" indent="0">
              <a:buNone/>
              <a:defRPr sz="1000"/>
            </a:lvl4pPr>
            <a:lvl5pPr marL="1391161" indent="0">
              <a:buNone/>
              <a:defRPr sz="1000"/>
            </a:lvl5pPr>
            <a:lvl6pPr marL="1738953" indent="0">
              <a:buNone/>
              <a:defRPr sz="1000"/>
            </a:lvl6pPr>
            <a:lvl7pPr marL="2086743" indent="0">
              <a:buNone/>
              <a:defRPr sz="1000"/>
            </a:lvl7pPr>
            <a:lvl8pPr marL="2434533" indent="0">
              <a:buNone/>
              <a:defRPr sz="1000"/>
            </a:lvl8pPr>
            <a:lvl9pPr marL="27823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C3585-8204-4C4F-BC91-DA330337D4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2975" y="7925594"/>
            <a:ext cx="15490598" cy="164584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42430" y="7925594"/>
            <a:ext cx="15490599" cy="164584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E2FF0-1BC6-4B18-B6D0-D986359772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27" y="1098021"/>
            <a:ext cx="32917947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9028" y="6140980"/>
            <a:ext cx="16160750" cy="25585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7790" indent="0">
              <a:buNone/>
              <a:defRPr sz="1500" b="1"/>
            </a:lvl2pPr>
            <a:lvl3pPr marL="695580" indent="0">
              <a:buNone/>
              <a:defRPr sz="1400" b="1"/>
            </a:lvl3pPr>
            <a:lvl4pPr marL="1043371" indent="0">
              <a:buNone/>
              <a:defRPr sz="1200" b="1"/>
            </a:lvl4pPr>
            <a:lvl5pPr marL="1391161" indent="0">
              <a:buNone/>
              <a:defRPr sz="1200" b="1"/>
            </a:lvl5pPr>
            <a:lvl6pPr marL="1738953" indent="0">
              <a:buNone/>
              <a:defRPr sz="1200" b="1"/>
            </a:lvl6pPr>
            <a:lvl7pPr marL="2086743" indent="0">
              <a:buNone/>
              <a:defRPr sz="1200" b="1"/>
            </a:lvl7pPr>
            <a:lvl8pPr marL="2434533" indent="0">
              <a:buNone/>
              <a:defRPr sz="1200" b="1"/>
            </a:lvl8pPr>
            <a:lvl9pPr marL="278232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9028" y="8699500"/>
            <a:ext cx="16160750" cy="158048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553" y="6140980"/>
            <a:ext cx="16166420" cy="25585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7790" indent="0">
              <a:buNone/>
              <a:defRPr sz="1500" b="1"/>
            </a:lvl2pPr>
            <a:lvl3pPr marL="695580" indent="0">
              <a:buNone/>
              <a:defRPr sz="1400" b="1"/>
            </a:lvl3pPr>
            <a:lvl4pPr marL="1043371" indent="0">
              <a:buNone/>
              <a:defRPr sz="1200" b="1"/>
            </a:lvl4pPr>
            <a:lvl5pPr marL="1391161" indent="0">
              <a:buNone/>
              <a:defRPr sz="1200" b="1"/>
            </a:lvl5pPr>
            <a:lvl6pPr marL="1738953" indent="0">
              <a:buNone/>
              <a:defRPr sz="1200" b="1"/>
            </a:lvl6pPr>
            <a:lvl7pPr marL="2086743" indent="0">
              <a:buNone/>
              <a:defRPr sz="1200" b="1"/>
            </a:lvl7pPr>
            <a:lvl8pPr marL="2434533" indent="0">
              <a:buNone/>
              <a:defRPr sz="1200" b="1"/>
            </a:lvl8pPr>
            <a:lvl9pPr marL="278232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553" y="8699500"/>
            <a:ext cx="16166420" cy="158048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4453F-A99E-4645-A18C-BA3B5503F1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E1FED-4ABE-4C36-9477-1EE518CB52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7A5D3-2B42-4E39-83E1-6C9F2C6A3D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28" y="1092729"/>
            <a:ext cx="12033250" cy="464740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9973" y="1092730"/>
            <a:ext cx="20447000" cy="2341165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9028" y="5740136"/>
            <a:ext cx="12033250" cy="18764250"/>
          </a:xfrm>
        </p:spPr>
        <p:txBody>
          <a:bodyPr/>
          <a:lstStyle>
            <a:lvl1pPr marL="0" indent="0">
              <a:buNone/>
              <a:defRPr sz="1000"/>
            </a:lvl1pPr>
            <a:lvl2pPr marL="347790" indent="0">
              <a:buNone/>
              <a:defRPr sz="1000"/>
            </a:lvl2pPr>
            <a:lvl3pPr marL="695580" indent="0">
              <a:buNone/>
              <a:defRPr sz="800"/>
            </a:lvl3pPr>
            <a:lvl4pPr marL="1043371" indent="0">
              <a:buNone/>
              <a:defRPr sz="700"/>
            </a:lvl4pPr>
            <a:lvl5pPr marL="1391161" indent="0">
              <a:buNone/>
              <a:defRPr sz="700"/>
            </a:lvl5pPr>
            <a:lvl6pPr marL="1738953" indent="0">
              <a:buNone/>
              <a:defRPr sz="700"/>
            </a:lvl6pPr>
            <a:lvl7pPr marL="2086743" indent="0">
              <a:buNone/>
              <a:defRPr sz="700"/>
            </a:lvl7pPr>
            <a:lvl8pPr marL="2434533" indent="0">
              <a:buNone/>
              <a:defRPr sz="700"/>
            </a:lvl8pPr>
            <a:lvl9pPr marL="2782324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9B4C8-E059-4B80-A35F-F83882CD93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8697" y="19202137"/>
            <a:ext cx="21946053" cy="226747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8697" y="2451365"/>
            <a:ext cx="21946053" cy="16458407"/>
          </a:xfrm>
        </p:spPr>
        <p:txBody>
          <a:bodyPr/>
          <a:lstStyle>
            <a:lvl1pPr marL="0" indent="0">
              <a:buNone/>
              <a:defRPr sz="2500"/>
            </a:lvl1pPr>
            <a:lvl2pPr marL="347790" indent="0">
              <a:buNone/>
              <a:defRPr sz="2100"/>
            </a:lvl2pPr>
            <a:lvl3pPr marL="695580" indent="0">
              <a:buNone/>
              <a:defRPr sz="1800"/>
            </a:lvl3pPr>
            <a:lvl4pPr marL="1043371" indent="0">
              <a:buNone/>
              <a:defRPr sz="1500"/>
            </a:lvl4pPr>
            <a:lvl5pPr marL="1391161" indent="0">
              <a:buNone/>
              <a:defRPr sz="1500"/>
            </a:lvl5pPr>
            <a:lvl6pPr marL="1738953" indent="0">
              <a:buNone/>
              <a:defRPr sz="1500"/>
            </a:lvl6pPr>
            <a:lvl7pPr marL="2086743" indent="0">
              <a:buNone/>
              <a:defRPr sz="1500"/>
            </a:lvl7pPr>
            <a:lvl8pPr marL="2434533" indent="0">
              <a:buNone/>
              <a:defRPr sz="1500"/>
            </a:lvl8pPr>
            <a:lvl9pPr marL="2782324" indent="0">
              <a:buNone/>
              <a:defRPr sz="15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8697" y="21469615"/>
            <a:ext cx="21946053" cy="3218657"/>
          </a:xfrm>
        </p:spPr>
        <p:txBody>
          <a:bodyPr/>
          <a:lstStyle>
            <a:lvl1pPr marL="0" indent="0">
              <a:buNone/>
              <a:defRPr sz="1000"/>
            </a:lvl1pPr>
            <a:lvl2pPr marL="347790" indent="0">
              <a:buNone/>
              <a:defRPr sz="1000"/>
            </a:lvl2pPr>
            <a:lvl3pPr marL="695580" indent="0">
              <a:buNone/>
              <a:defRPr sz="800"/>
            </a:lvl3pPr>
            <a:lvl4pPr marL="1043371" indent="0">
              <a:buNone/>
              <a:defRPr sz="700"/>
            </a:lvl4pPr>
            <a:lvl5pPr marL="1391161" indent="0">
              <a:buNone/>
              <a:defRPr sz="700"/>
            </a:lvl5pPr>
            <a:lvl6pPr marL="1738953" indent="0">
              <a:buNone/>
              <a:defRPr sz="700"/>
            </a:lvl6pPr>
            <a:lvl7pPr marL="2086743" indent="0">
              <a:buNone/>
              <a:defRPr sz="700"/>
            </a:lvl7pPr>
            <a:lvl8pPr marL="2434533" indent="0">
              <a:buNone/>
              <a:defRPr sz="700"/>
            </a:lvl8pPr>
            <a:lvl9pPr marL="2782324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4EAC4-95DF-4D46-BAB1-006B8DCC33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2974" y="2438136"/>
            <a:ext cx="310900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10027" tIns="155014" rIns="310027" bIns="1550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2974" y="7925594"/>
            <a:ext cx="31090053" cy="1645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10027" tIns="155014" rIns="310027" bIns="1550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42973" y="24993866"/>
            <a:ext cx="7620000" cy="182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0027" tIns="155014" rIns="310027" bIns="155014" numCol="1" anchor="t" anchorCtr="0" compatLnSpc="1">
            <a:prstTxWarp prst="textNoShape">
              <a:avLst/>
            </a:prstTxWarp>
          </a:bodyPr>
          <a:lstStyle>
            <a:lvl1pPr>
              <a:defRPr sz="4700">
                <a:latin typeface="Times New Roman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497027" y="24993866"/>
            <a:ext cx="11581947" cy="182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0027" tIns="155014" rIns="310027" bIns="155014" numCol="1" anchor="t" anchorCtr="0" compatLnSpc="1">
            <a:prstTxWarp prst="textNoShape">
              <a:avLst/>
            </a:prstTxWarp>
          </a:bodyPr>
          <a:lstStyle>
            <a:lvl1pPr algn="ctr">
              <a:defRPr sz="4700">
                <a:latin typeface="Times New Roman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13027" y="24993866"/>
            <a:ext cx="7620000" cy="182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0027" tIns="155014" rIns="310027" bIns="155014" numCol="1" anchor="t" anchorCtr="0" compatLnSpc="1">
            <a:prstTxWarp prst="textNoShape">
              <a:avLst/>
            </a:prstTxWarp>
          </a:bodyPr>
          <a:lstStyle>
            <a:lvl1pPr algn="r">
              <a:defRPr sz="4700">
                <a:latin typeface="Times New Roman" pitchFamily="-111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fld id="{77150FA0-95A1-4C6B-8DC8-08950CE21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9924" rtl="0" eaLnBrk="0" fontAlgn="base" hangingPunct="0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099924" rtl="0" eaLnBrk="0" fontAlgn="base" hangingPunct="0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099924" rtl="0" eaLnBrk="0" fontAlgn="base" hangingPunct="0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099924" rtl="0" eaLnBrk="0" fontAlgn="base" hangingPunct="0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099924" rtl="0" eaLnBrk="0" fontAlgn="base" hangingPunct="0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347790" algn="ctr" defTabSz="3099924" rtl="0" fontAlgn="base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</a:defRPr>
      </a:lvl6pPr>
      <a:lvl7pPr marL="695580" algn="ctr" defTabSz="3099924" rtl="0" fontAlgn="base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</a:defRPr>
      </a:lvl7pPr>
      <a:lvl8pPr marL="1043371" algn="ctr" defTabSz="3099924" rtl="0" fontAlgn="base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</a:defRPr>
      </a:lvl8pPr>
      <a:lvl9pPr marL="1391161" algn="ctr" defTabSz="3099924" rtl="0" fontAlgn="base">
        <a:spcBef>
          <a:spcPct val="0"/>
        </a:spcBef>
        <a:spcAft>
          <a:spcPct val="0"/>
        </a:spcAft>
        <a:defRPr sz="15000">
          <a:solidFill>
            <a:schemeClr val="tx2"/>
          </a:solidFill>
          <a:latin typeface="Times New Roman" pitchFamily="-65" charset="0"/>
        </a:defRPr>
      </a:lvl9pPr>
    </p:titleStyle>
    <p:bodyStyle>
      <a:lvl1pPr marL="1162924" indent="-1162924" algn="l" defTabSz="3099924" rtl="0" eaLnBrk="0" fontAlgn="base" hangingPunct="0">
        <a:spcBef>
          <a:spcPct val="20000"/>
        </a:spcBef>
        <a:spcAft>
          <a:spcPct val="0"/>
        </a:spcAft>
        <a:buChar char="•"/>
        <a:defRPr sz="108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519065" indent="-968500" algn="l" defTabSz="3099924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3875207" indent="-775283" algn="l" defTabSz="3099924" rtl="0" eaLnBrk="0" fontAlgn="base" hangingPunct="0">
        <a:spcBef>
          <a:spcPct val="20000"/>
        </a:spcBef>
        <a:spcAft>
          <a:spcPct val="0"/>
        </a:spcAft>
        <a:buChar char="•"/>
        <a:defRPr sz="8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5425773" indent="-775283" algn="l" defTabSz="3099924" rtl="0" eaLnBrk="0" fontAlgn="base" hangingPunct="0">
        <a:spcBef>
          <a:spcPct val="20000"/>
        </a:spcBef>
        <a:spcAft>
          <a:spcPct val="0"/>
        </a:spcAft>
        <a:buChar char="–"/>
        <a:defRPr sz="68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6975131" indent="-774075" algn="l" defTabSz="3099924" rtl="0" eaLnBrk="0" fontAlgn="base" hangingPunct="0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7322922" indent="-774075" algn="l" defTabSz="3099924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  <a:ea typeface="ＭＳ Ｐゴシック" pitchFamily="-65" charset="-128"/>
        </a:defRPr>
      </a:lvl6pPr>
      <a:lvl7pPr marL="7670712" indent="-774075" algn="l" defTabSz="3099924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  <a:ea typeface="ＭＳ Ｐゴシック" pitchFamily="-65" charset="-128"/>
        </a:defRPr>
      </a:lvl7pPr>
      <a:lvl8pPr marL="8018503" indent="-774075" algn="l" defTabSz="3099924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  <a:ea typeface="ＭＳ Ｐゴシック" pitchFamily="-65" charset="-128"/>
        </a:defRPr>
      </a:lvl8pPr>
      <a:lvl9pPr marL="8366293" indent="-774075" algn="l" defTabSz="3099924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7790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5580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3371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1161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8953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86743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34533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82324" algn="l" defTabSz="3477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chemeClr val="bg1">
                <a:lumMod val="95000"/>
              </a:schemeClr>
            </a:gs>
            <a:gs pos="0">
              <a:schemeClr val="accent3">
                <a:lumMod val="95000"/>
              </a:schemeClr>
            </a:gs>
            <a:gs pos="11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-50131"/>
            <a:ext cx="36576000" cy="45720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20" name="مستطيل 19"/>
          <p:cNvSpPr/>
          <p:nvPr/>
        </p:nvSpPr>
        <p:spPr>
          <a:xfrm>
            <a:off x="0" y="26504217"/>
            <a:ext cx="36576000" cy="859604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/>
          </a:p>
        </p:txBody>
      </p:sp>
      <p:cxnSp>
        <p:nvCxnSpPr>
          <p:cNvPr id="8" name="رابط مستقيم 7"/>
          <p:cNvCxnSpPr/>
          <p:nvPr/>
        </p:nvCxnSpPr>
        <p:spPr>
          <a:xfrm>
            <a:off x="3272589" y="20769790"/>
            <a:ext cx="380197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مستطيل مستدير الزوايا 8"/>
          <p:cNvSpPr/>
          <p:nvPr/>
        </p:nvSpPr>
        <p:spPr>
          <a:xfrm>
            <a:off x="483999" y="6008936"/>
            <a:ext cx="9607308" cy="6893196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408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dirty="0" smtClean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dirty="0" smtClean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    </a:t>
            </a: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lvl="1" algn="ctr"/>
            <a:endParaRPr lang="en-US" dirty="0" smtClean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dirty="0" smtClean="0">
              <a:solidFill>
                <a:schemeClr val="tx2"/>
              </a:solidFill>
            </a:endParaRPr>
          </a:p>
          <a:p>
            <a:pPr algn="ctr"/>
            <a:r>
              <a:rPr lang="en-US" dirty="0" smtClean="0"/>
              <a:t>j</a:t>
            </a:r>
            <a:endParaRPr lang="ar-LY" dirty="0"/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607777" y="15015502"/>
            <a:ext cx="9533403" cy="10839355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ar-LY" dirty="0"/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28178731" y="6025449"/>
            <a:ext cx="8002536" cy="6305745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ar-LY" dirty="0">
              <a:solidFill>
                <a:schemeClr val="tx2"/>
              </a:solidFill>
            </a:endParaRPr>
          </a:p>
        </p:txBody>
      </p:sp>
      <p:sp>
        <p:nvSpPr>
          <p:cNvPr id="28" name="مستطيل مستدير الزوايا 27"/>
          <p:cNvSpPr/>
          <p:nvPr/>
        </p:nvSpPr>
        <p:spPr>
          <a:xfrm>
            <a:off x="28218902" y="19647383"/>
            <a:ext cx="8002536" cy="6005607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/>
          </a:p>
        </p:txBody>
      </p:sp>
      <p:sp>
        <p:nvSpPr>
          <p:cNvPr id="29" name="مستطيل مستدير الزوايا 28"/>
          <p:cNvSpPr/>
          <p:nvPr/>
        </p:nvSpPr>
        <p:spPr>
          <a:xfrm>
            <a:off x="28178731" y="13343723"/>
            <a:ext cx="8002536" cy="5254334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219200" y="6868128"/>
            <a:ext cx="8600101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atin typeface="+mn-lt"/>
              </a:rPr>
              <a:t>Growth hormone</a:t>
            </a:r>
            <a:r>
              <a:rPr lang="en-US" sz="3600" dirty="0">
                <a:latin typeface="+mn-lt"/>
              </a:rPr>
              <a:t> (</a:t>
            </a:r>
            <a:r>
              <a:rPr lang="en-US" sz="3600" b="1" dirty="0">
                <a:latin typeface="+mn-lt"/>
              </a:rPr>
              <a:t>GH</a:t>
            </a:r>
            <a:r>
              <a:rPr lang="en-US" sz="3600" dirty="0">
                <a:latin typeface="+mn-lt"/>
              </a:rPr>
              <a:t>), also known as </a:t>
            </a:r>
            <a:r>
              <a:rPr lang="en-US" sz="3600" b="1" dirty="0">
                <a:latin typeface="+mn-lt"/>
              </a:rPr>
              <a:t>somatotropin</a:t>
            </a:r>
            <a:r>
              <a:rPr lang="en-US" sz="3600" dirty="0">
                <a:latin typeface="+mn-lt"/>
              </a:rPr>
              <a:t> </a:t>
            </a:r>
            <a:r>
              <a:rPr lang="en-US" sz="3600" dirty="0" smtClean="0">
                <a:latin typeface="+mn-lt"/>
              </a:rPr>
              <a:t>or </a:t>
            </a:r>
            <a:r>
              <a:rPr lang="en-US" sz="3600" dirty="0">
                <a:latin typeface="+mn-lt"/>
              </a:rPr>
              <a:t>as </a:t>
            </a:r>
            <a:r>
              <a:rPr lang="en-US" sz="3600" b="1" dirty="0">
                <a:latin typeface="+mn-lt"/>
              </a:rPr>
              <a:t>human growth hormone</a:t>
            </a:r>
            <a:r>
              <a:rPr lang="en-US" sz="3600" dirty="0">
                <a:latin typeface="+mn-lt"/>
              </a:rPr>
              <a:t> </a:t>
            </a:r>
            <a:r>
              <a:rPr lang="en-US" sz="3600" dirty="0" smtClean="0">
                <a:latin typeface="+mn-lt"/>
              </a:rPr>
              <a:t>, </a:t>
            </a:r>
            <a:r>
              <a:rPr lang="en-US" sz="3600" dirty="0">
                <a:latin typeface="+mn-lt"/>
              </a:rPr>
              <a:t>is a peptide hormone that stimulates growth, cell reproduction, and cell regeneration in humans </a:t>
            </a:r>
            <a:r>
              <a:rPr lang="en-US" sz="3600" dirty="0" smtClean="0">
                <a:latin typeface="+mn-lt"/>
              </a:rPr>
              <a:t>.</a:t>
            </a:r>
          </a:p>
          <a:p>
            <a:r>
              <a:rPr lang="en-US" sz="3600" dirty="0" smtClean="0">
                <a:latin typeface="+mn-lt"/>
              </a:rPr>
              <a:t>Any disturbance may occur in GH balance , lead to </a:t>
            </a:r>
            <a:r>
              <a:rPr lang="en-US" sz="3600" dirty="0" smtClean="0">
                <a:latin typeface="+mn-lt"/>
              </a:rPr>
              <a:t>imbalance </a:t>
            </a:r>
            <a:r>
              <a:rPr lang="en-US" sz="3600" dirty="0" smtClean="0">
                <a:latin typeface="+mn-lt"/>
              </a:rPr>
              <a:t>of metabolism and growth of the body . [2] </a:t>
            </a:r>
          </a:p>
        </p:txBody>
      </p:sp>
      <p:sp>
        <p:nvSpPr>
          <p:cNvPr id="2" name="مستطيل مستدير الزوايا 1"/>
          <p:cNvSpPr/>
          <p:nvPr/>
        </p:nvSpPr>
        <p:spPr>
          <a:xfrm>
            <a:off x="10911880" y="6002713"/>
            <a:ext cx="16444441" cy="8913733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30849" y="15593175"/>
            <a:ext cx="9254153" cy="59400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ctr"/>
            <a:r>
              <a:rPr lang="en-US" sz="4400" dirty="0" smtClean="0"/>
              <a:t>Deficiency </a:t>
            </a:r>
            <a:r>
              <a:rPr lang="en-US" sz="4400" dirty="0"/>
              <a:t>of GH </a:t>
            </a:r>
            <a:endParaRPr lang="en-US" sz="4400" dirty="0" smtClean="0">
              <a:latin typeface="+mj-lt"/>
            </a:endParaRPr>
          </a:p>
          <a:p>
            <a:pPr lvl="1" algn="ctr"/>
            <a:r>
              <a:rPr lang="en-US" sz="3200" dirty="0" smtClean="0">
                <a:latin typeface="+mj-lt"/>
              </a:rPr>
              <a:t>(lead to dwarfism)</a:t>
            </a:r>
          </a:p>
          <a:p>
            <a:pPr lvl="1" algn="ctr"/>
            <a:endParaRPr lang="en-US" sz="4400" dirty="0" smtClean="0"/>
          </a:p>
          <a:p>
            <a:pPr marL="919290" lvl="1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n-lt"/>
              </a:rPr>
              <a:t>Hypopituitarism   </a:t>
            </a:r>
            <a:r>
              <a:rPr lang="en-US" sz="3600" dirty="0" smtClean="0">
                <a:latin typeface="+mn-lt"/>
              </a:rPr>
              <a:t>, may be congenital cause</a:t>
            </a:r>
          </a:p>
          <a:p>
            <a:pPr marL="919290" lvl="1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n-lt"/>
              </a:rPr>
              <a:t>Traumatic brain injury lead to pituitary </a:t>
            </a:r>
            <a:r>
              <a:rPr lang="en-US" sz="3600" dirty="0" smtClean="0">
                <a:latin typeface="+mn-lt"/>
              </a:rPr>
              <a:t>hypofunction</a:t>
            </a:r>
            <a:endParaRPr lang="en-US" sz="3600" dirty="0" smtClean="0">
              <a:latin typeface="+mn-lt"/>
            </a:endParaRPr>
          </a:p>
          <a:p>
            <a:pPr marL="919290" lvl="1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n-lt"/>
              </a:rPr>
              <a:t>Iatrogenic , brain </a:t>
            </a:r>
            <a:r>
              <a:rPr lang="en-US" sz="3600" dirty="0" smtClean="0">
                <a:latin typeface="+mn-lt"/>
              </a:rPr>
              <a:t>surgery </a:t>
            </a:r>
            <a:r>
              <a:rPr lang="en-US" sz="3600" dirty="0" smtClean="0">
                <a:latin typeface="+mn-lt"/>
              </a:rPr>
              <a:t>and removal of normal cells </a:t>
            </a:r>
          </a:p>
          <a:p>
            <a:pPr marL="919290" lvl="1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n-lt"/>
              </a:rPr>
              <a:t>Pituitary radiation [2]</a:t>
            </a:r>
          </a:p>
          <a:p>
            <a:pPr marL="919290" lvl="1" indent="-571500">
              <a:buFont typeface="Arial" panose="020B0604020202020204" pitchFamily="34" charset="0"/>
              <a:buChar char="•"/>
            </a:pPr>
            <a:endParaRPr lang="ar-LY" sz="4400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2415687" y="21076139"/>
            <a:ext cx="649833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892174" y="21390377"/>
            <a:ext cx="940323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Excessive secretion of GH</a:t>
            </a:r>
          </a:p>
          <a:p>
            <a:pPr algn="ctr"/>
            <a:r>
              <a:rPr lang="en-US" sz="3200" dirty="0" smtClean="0">
                <a:latin typeface="+mj-lt"/>
              </a:rPr>
              <a:t> (which lead to acromegaly or gigantism)</a:t>
            </a:r>
          </a:p>
          <a:p>
            <a:pPr algn="ctr"/>
            <a:endParaRPr lang="en-US" sz="3200" dirty="0" smtClean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n-lt"/>
              </a:rPr>
              <a:t>Pituitary </a:t>
            </a:r>
            <a:r>
              <a:rPr lang="en-US" sz="3600" dirty="0" smtClean="0">
                <a:latin typeface="+mn-lt"/>
              </a:rPr>
              <a:t>adenoma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 </a:t>
            </a:r>
            <a:r>
              <a:rPr lang="en-US" sz="3600" dirty="0" smtClean="0">
                <a:latin typeface="+mn-lt"/>
              </a:rPr>
              <a:t>exogenous intake of GH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n-lt"/>
              </a:rPr>
              <a:t>Another tumors in different parts of the body [2] </a:t>
            </a:r>
            <a:endParaRPr lang="ar-LY" sz="3200" dirty="0">
              <a:latin typeface="+mn-lt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3012128" y="6451600"/>
            <a:ext cx="12902352" cy="10949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LY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12901707" y="8998947"/>
            <a:ext cx="13209493" cy="54601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LY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28715735" y="20133405"/>
            <a:ext cx="7008870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AutoNum type="arabicPeriod"/>
            </a:pPr>
            <a:r>
              <a:rPr lang="en-US" sz="3600" dirty="0" smtClean="0">
                <a:latin typeface="+mn-lt"/>
              </a:rPr>
              <a:t>Chanson </a:t>
            </a:r>
            <a:r>
              <a:rPr lang="en-US" sz="3600" dirty="0">
                <a:latin typeface="+mn-lt"/>
              </a:rPr>
              <a:t>P, </a:t>
            </a:r>
            <a:r>
              <a:rPr lang="en-US" sz="3600" dirty="0" smtClean="0">
                <a:latin typeface="+mn-lt"/>
              </a:rPr>
              <a:t>Salena</a:t>
            </a:r>
            <a:r>
              <a:rPr lang="en-US" sz="3600" dirty="0">
                <a:latin typeface="+mn-lt"/>
              </a:rPr>
              <a:t>Acromegaly</a:t>
            </a:r>
            <a:r>
              <a:rPr lang="en-US" sz="3600" dirty="0">
                <a:latin typeface="+mn-lt"/>
              </a:rPr>
              <a:t>. </a:t>
            </a:r>
            <a:r>
              <a:rPr lang="en-US" sz="3600" dirty="0">
                <a:latin typeface="+mn-lt"/>
              </a:rPr>
              <a:t>Orphanet</a:t>
            </a:r>
            <a:r>
              <a:rPr lang="en-US" sz="3600" dirty="0">
                <a:latin typeface="+mn-lt"/>
              </a:rPr>
              <a:t> J Rare Dis 3, 1-17. </a:t>
            </a:r>
            <a:endParaRPr lang="en-US" sz="3600" dirty="0" smtClean="0">
              <a:latin typeface="+mn-lt"/>
            </a:endParaRPr>
          </a:p>
          <a:p>
            <a:pPr marL="457200" indent="-457200">
              <a:buAutoNum type="arabicPeriod"/>
            </a:pPr>
            <a:r>
              <a:rPr lang="en-US" sz="3600" dirty="0" smtClean="0">
                <a:latin typeface="+mn-lt"/>
              </a:rPr>
              <a:t>Cordero </a:t>
            </a:r>
            <a:r>
              <a:rPr lang="en-US" sz="3600" dirty="0">
                <a:latin typeface="+mn-lt"/>
              </a:rPr>
              <a:t>RA, </a:t>
            </a:r>
            <a:r>
              <a:rPr lang="en-US" sz="3600" dirty="0">
                <a:latin typeface="+mn-lt"/>
              </a:rPr>
              <a:t>Barkan</a:t>
            </a:r>
            <a:r>
              <a:rPr lang="en-US" sz="3600" dirty="0">
                <a:latin typeface="+mn-lt"/>
              </a:rPr>
              <a:t> AL (2008) Current diagnosis of acromegaly. Rev </a:t>
            </a:r>
            <a:r>
              <a:rPr lang="en-US" sz="3600" dirty="0">
                <a:latin typeface="+mn-lt"/>
              </a:rPr>
              <a:t>Endocr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Metab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Disord</a:t>
            </a:r>
            <a:r>
              <a:rPr lang="en-US" sz="3600" dirty="0">
                <a:latin typeface="+mn-lt"/>
              </a:rPr>
              <a:t> 9, 13-19</a:t>
            </a:r>
            <a:r>
              <a:rPr lang="en-US" sz="3600" dirty="0" smtClean="0">
                <a:latin typeface="+mn-lt"/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3600" dirty="0">
                <a:latin typeface="+mn-lt"/>
              </a:rPr>
              <a:t>. Scully C, </a:t>
            </a:r>
            <a:r>
              <a:rPr lang="en-US" sz="3600" dirty="0">
                <a:latin typeface="+mn-lt"/>
              </a:rPr>
              <a:t>Cawson</a:t>
            </a:r>
            <a:r>
              <a:rPr lang="en-US" sz="3600" dirty="0">
                <a:latin typeface="+mn-lt"/>
              </a:rPr>
              <a:t> RA (2005) Medical problems in dentistry. 5th </a:t>
            </a:r>
            <a:r>
              <a:rPr lang="en-US" sz="3600" dirty="0">
                <a:latin typeface="+mn-lt"/>
              </a:rPr>
              <a:t>ed</a:t>
            </a:r>
            <a:r>
              <a:rPr lang="en-US" sz="3600" dirty="0">
                <a:latin typeface="+mn-lt"/>
              </a:rPr>
              <a:t>, Elsevier, St Louis, 95-96. </a:t>
            </a:r>
            <a:endParaRPr lang="ar-LY" sz="3600" dirty="0">
              <a:latin typeface="+mn-lt"/>
            </a:endParaRPr>
          </a:p>
        </p:txBody>
      </p:sp>
      <p:cxnSp>
        <p:nvCxnSpPr>
          <p:cNvPr id="10" name="رابط مستقيم 9"/>
          <p:cNvCxnSpPr/>
          <p:nvPr/>
        </p:nvCxnSpPr>
        <p:spPr>
          <a:xfrm>
            <a:off x="3159476" y="5682159"/>
            <a:ext cx="4810997" cy="1254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رابط مستقيم 30"/>
          <p:cNvCxnSpPr/>
          <p:nvPr/>
        </p:nvCxnSpPr>
        <p:spPr>
          <a:xfrm flipV="1">
            <a:off x="2653698" y="14781778"/>
            <a:ext cx="5608983" cy="8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رابط مستقيم 31"/>
          <p:cNvCxnSpPr/>
          <p:nvPr/>
        </p:nvCxnSpPr>
        <p:spPr>
          <a:xfrm>
            <a:off x="29834104" y="5788158"/>
            <a:ext cx="5030916" cy="1011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رابط مستقيم 32"/>
          <p:cNvCxnSpPr/>
          <p:nvPr/>
        </p:nvCxnSpPr>
        <p:spPr>
          <a:xfrm flipV="1">
            <a:off x="30106287" y="13150716"/>
            <a:ext cx="4227766" cy="1414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 flipV="1">
            <a:off x="30293177" y="19433739"/>
            <a:ext cx="4220984" cy="2124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مربع نص 37"/>
          <p:cNvSpPr txBox="1"/>
          <p:nvPr/>
        </p:nvSpPr>
        <p:spPr>
          <a:xfrm>
            <a:off x="16258858" y="6451600"/>
            <a:ext cx="5889942" cy="4770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   </a:t>
            </a:r>
            <a:endParaRPr lang="ar-LY" dirty="0"/>
          </a:p>
        </p:txBody>
      </p:sp>
      <p:cxnSp>
        <p:nvCxnSpPr>
          <p:cNvPr id="41" name="رابط مستقيم 40"/>
          <p:cNvCxnSpPr/>
          <p:nvPr/>
        </p:nvCxnSpPr>
        <p:spPr>
          <a:xfrm>
            <a:off x="14149229" y="5682159"/>
            <a:ext cx="101092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مربع نص 41"/>
          <p:cNvSpPr txBox="1"/>
          <p:nvPr/>
        </p:nvSpPr>
        <p:spPr>
          <a:xfrm>
            <a:off x="15031296" y="4569490"/>
            <a:ext cx="11740751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latin typeface="+mn-lt"/>
              </a:rPr>
              <a:t>Acromegaly </a:t>
            </a:r>
            <a:r>
              <a:rPr lang="en-US" sz="4400" b="1" dirty="0">
                <a:latin typeface="+mn-lt"/>
              </a:rPr>
              <a:t>and </a:t>
            </a:r>
            <a:r>
              <a:rPr lang="en-US" sz="4400" b="1" dirty="0" smtClean="0">
                <a:latin typeface="+mn-lt"/>
              </a:rPr>
              <a:t>Oral </a:t>
            </a:r>
            <a:r>
              <a:rPr lang="en-US" sz="4400" b="1" dirty="0">
                <a:latin typeface="+mn-lt"/>
              </a:rPr>
              <a:t>manifestations</a:t>
            </a:r>
          </a:p>
          <a:p>
            <a:endParaRPr lang="ar-LY" sz="4800" b="1" dirty="0">
              <a:latin typeface="+mj-lt"/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3712070" y="5223631"/>
            <a:ext cx="455061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    </a:t>
            </a:r>
            <a:endParaRPr lang="ar-LY" sz="4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2653698" y="4975333"/>
            <a:ext cx="5039759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latin typeface="+mj-lt"/>
              </a:rPr>
              <a:t> </a:t>
            </a:r>
            <a:r>
              <a:rPr lang="en-US" sz="4000" dirty="0" smtClean="0">
                <a:latin typeface="+mj-lt"/>
              </a:rPr>
              <a:t>        </a:t>
            </a:r>
            <a:r>
              <a:rPr lang="en-US" sz="4400" dirty="0" smtClean="0">
                <a:latin typeface="+mj-lt"/>
              </a:rPr>
              <a:t> </a:t>
            </a:r>
            <a:r>
              <a:rPr lang="en-US" sz="4400" b="1" dirty="0">
                <a:latin typeface="+mj-lt"/>
              </a:rPr>
              <a:t>Introduction</a:t>
            </a:r>
            <a:endParaRPr lang="ar-LY" sz="4000" b="1" dirty="0">
              <a:latin typeface="+mj-lt"/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3132529" y="14014515"/>
            <a:ext cx="520195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latin typeface="+mj-lt"/>
              </a:rPr>
              <a:t>Causes and Effects</a:t>
            </a:r>
            <a:endParaRPr lang="ar-LY" sz="4400" b="1" dirty="0">
              <a:latin typeface="+mj-lt"/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11573029" y="6690127"/>
            <a:ext cx="15282962" cy="79714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Acromegaly is characterized by an acquired progressive somatic disfigurement, mainly involving the face and extremities, but also many other organs, that are associated with systemic </a:t>
            </a:r>
            <a:r>
              <a:rPr lang="en-US" sz="4000" dirty="0" smtClean="0">
                <a:latin typeface="+mn-lt"/>
              </a:rPr>
              <a:t>manifestations</a:t>
            </a:r>
            <a:r>
              <a:rPr lang="en-US" sz="4000" dirty="0">
                <a:latin typeface="+mn-lt"/>
              </a:rPr>
              <a:t> </a:t>
            </a:r>
            <a:r>
              <a:rPr lang="en-US" sz="4000" dirty="0" smtClean="0">
                <a:latin typeface="+mn-lt"/>
              </a:rPr>
              <a:t> </a:t>
            </a:r>
            <a:r>
              <a:rPr lang="en-US" sz="4000" dirty="0">
                <a:latin typeface="+mn-lt"/>
              </a:rPr>
              <a:t>The most typical clinical signs are the coarse facial features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3600" dirty="0" smtClean="0">
                <a:latin typeface="+mn-lt"/>
              </a:rPr>
              <a:t>[1] [2]</a:t>
            </a:r>
            <a:endParaRPr lang="en-US" sz="32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</a:rPr>
              <a:t>The most characteristic </a:t>
            </a:r>
            <a:r>
              <a:rPr lang="en-US" sz="4000" dirty="0">
                <a:latin typeface="+mn-lt"/>
              </a:rPr>
              <a:t>craniofacial skeletal </a:t>
            </a:r>
            <a:r>
              <a:rPr lang="en-US" sz="4000" dirty="0" smtClean="0">
                <a:latin typeface="+mn-lt"/>
              </a:rPr>
              <a:t>differences are </a:t>
            </a:r>
            <a:r>
              <a:rPr lang="en-US" sz="3600" dirty="0">
                <a:latin typeface="+mn-lt"/>
              </a:rPr>
              <a:t> potentially </a:t>
            </a:r>
            <a:r>
              <a:rPr lang="en-US" sz="3600" dirty="0" smtClean="0">
                <a:latin typeface="+mn-lt"/>
              </a:rPr>
              <a:t>disfiguring disorder </a:t>
            </a:r>
            <a:r>
              <a:rPr lang="en-US" sz="3600" dirty="0">
                <a:latin typeface="+mn-lt"/>
              </a:rPr>
              <a:t>where the lower </a:t>
            </a:r>
            <a:r>
              <a:rPr lang="en-US" sz="3600" dirty="0" smtClean="0">
                <a:latin typeface="+mn-lt"/>
              </a:rPr>
              <a:t>jaw</a:t>
            </a:r>
            <a:r>
              <a:rPr lang="en-US" sz="3600" dirty="0">
                <a:latin typeface="+mn-lt"/>
              </a:rPr>
              <a:t> </a:t>
            </a:r>
            <a:r>
              <a:rPr lang="en-US" sz="3600" dirty="0" smtClean="0">
                <a:latin typeface="+mn-lt"/>
              </a:rPr>
              <a:t>outgrows to the anterior </a:t>
            </a:r>
            <a:r>
              <a:rPr lang="en-US" sz="3600" b="1" dirty="0" smtClean="0">
                <a:latin typeface="+mn-lt"/>
              </a:rPr>
              <a:t>mandibular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b="1" dirty="0" smtClean="0">
                <a:latin typeface="+mn-lt"/>
              </a:rPr>
              <a:t>prognathism</a:t>
            </a:r>
            <a:r>
              <a:rPr lang="en-US" sz="3600" dirty="0">
                <a:latin typeface="+mn-lt"/>
              </a:rPr>
              <a:t> </a:t>
            </a:r>
            <a:r>
              <a:rPr lang="en-US" sz="3600" dirty="0" smtClean="0">
                <a:latin typeface="+mn-lt"/>
              </a:rPr>
              <a:t>as in ‘’fig’’ 1. [1] [3]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</a:rPr>
              <a:t>and also has the affect in intraoral changes that are characterized by spacing in the teeth as showing in ‘’fig’’ </a:t>
            </a:r>
            <a:r>
              <a:rPr lang="en-US" sz="3600" dirty="0" smtClean="0">
                <a:latin typeface="+mn-lt"/>
              </a:rPr>
              <a:t>2. and </a:t>
            </a:r>
            <a:r>
              <a:rPr lang="en-US" sz="3600" dirty="0">
                <a:latin typeface="+mn-lt"/>
              </a:rPr>
              <a:t>abnormal enlargement of the tongue in proportion to other structures in the </a:t>
            </a:r>
            <a:r>
              <a:rPr lang="en-US" sz="3600" dirty="0" smtClean="0">
                <a:latin typeface="+mn-lt"/>
              </a:rPr>
              <a:t>mouth </a:t>
            </a:r>
            <a:r>
              <a:rPr lang="en-US" sz="3600" b="1" dirty="0" smtClean="0">
                <a:latin typeface="+mn-lt"/>
              </a:rPr>
              <a:t>macroglossia</a:t>
            </a:r>
            <a:r>
              <a:rPr lang="en-US" sz="3600" dirty="0" smtClean="0">
                <a:latin typeface="+mn-lt"/>
              </a:rPr>
              <a:t> as in ‘’fig’’ 3. and causes </a:t>
            </a:r>
            <a:r>
              <a:rPr lang="en-US" sz="3600" dirty="0">
                <a:latin typeface="+mn-lt"/>
              </a:rPr>
              <a:t>excessive </a:t>
            </a:r>
            <a:r>
              <a:rPr lang="en-US" sz="3600" dirty="0" smtClean="0">
                <a:latin typeface="+mn-lt"/>
              </a:rPr>
              <a:t>build-up  </a:t>
            </a:r>
            <a:r>
              <a:rPr lang="en-US" sz="3600" dirty="0">
                <a:latin typeface="+mn-lt"/>
              </a:rPr>
              <a:t>of normal </a:t>
            </a:r>
            <a:r>
              <a:rPr lang="en-US" sz="3600" dirty="0">
                <a:latin typeface="+mn-lt"/>
              </a:rPr>
              <a:t>cementum</a:t>
            </a:r>
            <a:r>
              <a:rPr lang="en-US" sz="3600" dirty="0">
                <a:latin typeface="+mn-lt"/>
              </a:rPr>
              <a:t> (calcified tissue) on the roots of one or more </a:t>
            </a:r>
            <a:r>
              <a:rPr lang="en-US" sz="3600" dirty="0" smtClean="0">
                <a:latin typeface="+mn-lt"/>
              </a:rPr>
              <a:t>teeth  </a:t>
            </a:r>
            <a:r>
              <a:rPr lang="en-US" sz="3600" b="1" dirty="0" smtClean="0">
                <a:latin typeface="+mn-lt"/>
              </a:rPr>
              <a:t>hypercementosis</a:t>
            </a:r>
            <a:r>
              <a:rPr lang="en-US" sz="3600" dirty="0" smtClean="0">
                <a:latin typeface="+mn-lt"/>
              </a:rPr>
              <a:t>  as in ‘’fig’’ 4. [3]</a:t>
            </a:r>
            <a:endParaRPr lang="en-US" sz="36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 smtClean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</p:txBody>
      </p:sp>
      <p:cxnSp>
        <p:nvCxnSpPr>
          <p:cNvPr id="50" name="رابط مستقيم 49"/>
          <p:cNvCxnSpPr/>
          <p:nvPr/>
        </p:nvCxnSpPr>
        <p:spPr>
          <a:xfrm>
            <a:off x="16967200" y="18210649"/>
            <a:ext cx="91440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مربع نص 50"/>
          <p:cNvSpPr txBox="1"/>
          <p:nvPr/>
        </p:nvSpPr>
        <p:spPr>
          <a:xfrm>
            <a:off x="30890517" y="18624697"/>
            <a:ext cx="413847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latin typeface="+mn-lt"/>
              </a:rPr>
              <a:t>Reference</a:t>
            </a:r>
            <a:r>
              <a:rPr lang="en-US" sz="4400" b="1" dirty="0">
                <a:latin typeface="+mn-lt"/>
              </a:rPr>
              <a:t>s</a:t>
            </a:r>
            <a:endParaRPr lang="ar-LY" sz="4400" b="1" dirty="0">
              <a:latin typeface="+mn-lt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30293177" y="5018717"/>
            <a:ext cx="910317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latin typeface="+mj-lt"/>
              </a:rPr>
              <a:t>Treatment </a:t>
            </a:r>
            <a:r>
              <a:rPr lang="en-US" sz="4400" b="1" dirty="0" smtClean="0">
                <a:latin typeface="+mj-lt"/>
              </a:rPr>
              <a:t>plan </a:t>
            </a:r>
            <a:endParaRPr lang="ar-LY" sz="4800" b="1" dirty="0">
              <a:latin typeface="+mj-lt"/>
            </a:endParaRPr>
          </a:p>
        </p:txBody>
      </p:sp>
      <p:pic>
        <p:nvPicPr>
          <p:cNvPr id="63" name="صورة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928" y="15608664"/>
            <a:ext cx="7538957" cy="41285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7" name="صورة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1082" y="21076138"/>
            <a:ext cx="7455803" cy="4203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8" name="صورة 6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9790" y="15565806"/>
            <a:ext cx="7339572" cy="4171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9" name="صورة 6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9790" y="21076139"/>
            <a:ext cx="7339572" cy="4203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" name="مربع نص 70"/>
          <p:cNvSpPr txBox="1"/>
          <p:nvPr/>
        </p:nvSpPr>
        <p:spPr>
          <a:xfrm>
            <a:off x="28715735" y="6609140"/>
            <a:ext cx="6996897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 </a:t>
            </a:r>
            <a:r>
              <a:rPr lang="en-US" sz="3600" dirty="0">
                <a:latin typeface="+mn-lt"/>
              </a:rPr>
              <a:t>The mouth is frequently involved in conditions that affect the skin or other </a:t>
            </a:r>
            <a:r>
              <a:rPr lang="en-US" sz="3600" dirty="0" err="1">
                <a:latin typeface="+mn-lt"/>
              </a:rPr>
              <a:t>multiorgan</a:t>
            </a:r>
            <a:r>
              <a:rPr lang="en-US" sz="3600" dirty="0">
                <a:latin typeface="+mn-lt"/>
              </a:rPr>
              <a:t> diseases. So it is very important for </a:t>
            </a:r>
            <a:r>
              <a:rPr lang="en-US" sz="3600" dirty="0" smtClean="0"/>
              <a:t>endocrinologist, </a:t>
            </a:r>
            <a:r>
              <a:rPr lang="en-US" sz="3600" dirty="0" smtClean="0">
                <a:latin typeface="+mn-lt"/>
              </a:rPr>
              <a:t>Orthodontic </a:t>
            </a:r>
            <a:r>
              <a:rPr lang="en-US" sz="3600" dirty="0">
                <a:latin typeface="+mn-lt"/>
              </a:rPr>
              <a:t>and maxillofacial surgeons dealing with corrective </a:t>
            </a:r>
            <a:r>
              <a:rPr lang="en-US" sz="3600" dirty="0" err="1">
                <a:latin typeface="+mn-lt"/>
              </a:rPr>
              <a:t>orthognathic</a:t>
            </a:r>
            <a:r>
              <a:rPr lang="en-US" sz="3600" dirty="0">
                <a:latin typeface="+mn-lt"/>
              </a:rPr>
              <a:t> surgery should </a:t>
            </a:r>
            <a:r>
              <a:rPr lang="en-US" sz="3600" dirty="0" smtClean="0">
                <a:latin typeface="+mn-lt"/>
              </a:rPr>
              <a:t>be carefully </a:t>
            </a:r>
            <a:r>
              <a:rPr lang="en-US" sz="3600" dirty="0">
                <a:latin typeface="+mn-lt"/>
              </a:rPr>
              <a:t>aware of the complications of this </a:t>
            </a:r>
            <a:r>
              <a:rPr lang="en-US" sz="3600" dirty="0" smtClean="0">
                <a:latin typeface="+mn-lt"/>
              </a:rPr>
              <a:t>diseases. [1]</a:t>
            </a:r>
            <a:endParaRPr lang="ar-LY" sz="3600" dirty="0">
              <a:latin typeface="+mn-lt"/>
            </a:endParaRPr>
          </a:p>
        </p:txBody>
      </p:sp>
      <p:sp>
        <p:nvSpPr>
          <p:cNvPr id="72" name="مربع نص 71"/>
          <p:cNvSpPr txBox="1"/>
          <p:nvPr/>
        </p:nvSpPr>
        <p:spPr>
          <a:xfrm>
            <a:off x="13885259" y="19858504"/>
            <a:ext cx="208429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+mn-lt"/>
              </a:rPr>
              <a:t>‘’fig’’ 1</a:t>
            </a:r>
            <a:endParaRPr lang="ar-LY" sz="3600" dirty="0">
              <a:latin typeface="+mn-lt"/>
            </a:endParaRPr>
          </a:p>
        </p:txBody>
      </p:sp>
      <p:sp>
        <p:nvSpPr>
          <p:cNvPr id="74" name="مربع نص 73"/>
          <p:cNvSpPr txBox="1"/>
          <p:nvPr/>
        </p:nvSpPr>
        <p:spPr>
          <a:xfrm>
            <a:off x="22529053" y="19877674"/>
            <a:ext cx="2032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+mn-lt"/>
              </a:rPr>
              <a:t>‘’fig’’ 2</a:t>
            </a:r>
            <a:endParaRPr lang="ar-LY" sz="3200" dirty="0">
              <a:latin typeface="+mn-lt"/>
            </a:endParaRPr>
          </a:p>
        </p:txBody>
      </p:sp>
      <p:sp>
        <p:nvSpPr>
          <p:cNvPr id="75" name="مربع نص 74"/>
          <p:cNvSpPr txBox="1"/>
          <p:nvPr/>
        </p:nvSpPr>
        <p:spPr>
          <a:xfrm>
            <a:off x="13817442" y="25375912"/>
            <a:ext cx="15501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‘</a:t>
            </a:r>
            <a:r>
              <a:rPr lang="en-US" sz="3600" dirty="0" smtClean="0">
                <a:latin typeface="+mn-lt"/>
              </a:rPr>
              <a:t>’fig’’ 3</a:t>
            </a:r>
            <a:endParaRPr lang="ar-LY" sz="3600" dirty="0">
              <a:latin typeface="+mn-lt"/>
            </a:endParaRPr>
          </a:p>
        </p:txBody>
      </p:sp>
      <p:sp>
        <p:nvSpPr>
          <p:cNvPr id="76" name="مربع نص 75"/>
          <p:cNvSpPr txBox="1"/>
          <p:nvPr/>
        </p:nvSpPr>
        <p:spPr>
          <a:xfrm>
            <a:off x="22529053" y="25468045"/>
            <a:ext cx="297105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‘</a:t>
            </a:r>
            <a:r>
              <a:rPr lang="en-US" sz="3600" dirty="0" smtClean="0">
                <a:latin typeface="+mn-lt"/>
              </a:rPr>
              <a:t>’fig’’ 4</a:t>
            </a:r>
            <a:endParaRPr lang="ar-LY" sz="3600" dirty="0">
              <a:latin typeface="+mn-lt"/>
            </a:endParaRPr>
          </a:p>
        </p:txBody>
      </p:sp>
      <p:sp>
        <p:nvSpPr>
          <p:cNvPr id="77" name="مربع نص 76"/>
          <p:cNvSpPr txBox="1"/>
          <p:nvPr/>
        </p:nvSpPr>
        <p:spPr>
          <a:xfrm>
            <a:off x="28577775" y="13573371"/>
            <a:ext cx="740866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+mn-lt"/>
              </a:rPr>
              <a:t>Any </a:t>
            </a:r>
            <a:r>
              <a:rPr lang="en-US" sz="3600" dirty="0">
                <a:latin typeface="+mn-lt"/>
              </a:rPr>
              <a:t>changes in the oral cavity may be </a:t>
            </a:r>
            <a:r>
              <a:rPr lang="en-US" sz="3600" dirty="0" smtClean="0">
                <a:latin typeface="+mn-lt"/>
              </a:rPr>
              <a:t>presented with  </a:t>
            </a:r>
            <a:r>
              <a:rPr lang="en-US" sz="3600" dirty="0">
                <a:latin typeface="+mn-lt"/>
              </a:rPr>
              <a:t>symptoms of pituitary </a:t>
            </a:r>
            <a:r>
              <a:rPr lang="en-US" sz="3600" dirty="0" smtClean="0">
                <a:latin typeface="+mn-lt"/>
              </a:rPr>
              <a:t>diseases, </a:t>
            </a:r>
            <a:r>
              <a:rPr lang="en-US" sz="3600" dirty="0">
                <a:latin typeface="+mn-lt"/>
              </a:rPr>
              <a:t>the dental professional may be the first healthcare provider to come across such patients. Thus the dental professional may play an important role in diagnosing and treating such patients</a:t>
            </a:r>
            <a:r>
              <a:rPr lang="en-US" sz="3600" dirty="0" smtClean="0"/>
              <a:t>. [3]</a:t>
            </a:r>
            <a:endParaRPr lang="ar-LY" sz="3600" dirty="0"/>
          </a:p>
        </p:txBody>
      </p:sp>
      <p:sp>
        <p:nvSpPr>
          <p:cNvPr id="78" name="مربع نص 77"/>
          <p:cNvSpPr txBox="1"/>
          <p:nvPr/>
        </p:nvSpPr>
        <p:spPr>
          <a:xfrm>
            <a:off x="30824211" y="12462154"/>
            <a:ext cx="4625399" cy="11541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latin typeface="+mn-lt"/>
              </a:rPr>
              <a:t>Conclusion</a:t>
            </a:r>
            <a:endParaRPr lang="en-US" sz="4400" b="1" dirty="0">
              <a:latin typeface="+mn-lt"/>
            </a:endParaRPr>
          </a:p>
          <a:p>
            <a:endParaRPr lang="ar-LY" dirty="0"/>
          </a:p>
        </p:txBody>
      </p:sp>
      <p:sp>
        <p:nvSpPr>
          <p:cNvPr id="79" name="مربع نص 78"/>
          <p:cNvSpPr txBox="1"/>
          <p:nvPr/>
        </p:nvSpPr>
        <p:spPr>
          <a:xfrm>
            <a:off x="11836400" y="3503340"/>
            <a:ext cx="2913108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+mj-lt"/>
              </a:rPr>
              <a:t>Libyan International Medical University</a:t>
            </a:r>
            <a:endParaRPr lang="ar-LY" sz="6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مربع نص 79"/>
          <p:cNvSpPr txBox="1"/>
          <p:nvPr/>
        </p:nvSpPr>
        <p:spPr>
          <a:xfrm>
            <a:off x="12626006" y="2670368"/>
            <a:ext cx="1467339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j-lt"/>
              </a:rPr>
              <a:t>F</a:t>
            </a:r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acu</a:t>
            </a:r>
            <a:r>
              <a:rPr lang="en-US" sz="6000" b="1" dirty="0" smtClean="0">
                <a:solidFill>
                  <a:schemeClr val="bg1"/>
                </a:solidFill>
                <a:latin typeface="+mj-lt"/>
              </a:rPr>
              <a:t>lty Of Basic Medical Science</a:t>
            </a:r>
            <a:endParaRPr lang="ar-LY" sz="6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مربع نص 80"/>
          <p:cNvSpPr txBox="1"/>
          <p:nvPr/>
        </p:nvSpPr>
        <p:spPr>
          <a:xfrm>
            <a:off x="10911880" y="1685130"/>
            <a:ext cx="2242287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7200" b="1" dirty="0" err="1" smtClean="0">
                <a:solidFill>
                  <a:schemeClr val="bg1"/>
                </a:solidFill>
                <a:latin typeface="+mj-lt"/>
              </a:rPr>
              <a:t>Okba</a:t>
            </a:r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 Ahmed 2</a:t>
            </a:r>
            <a:r>
              <a:rPr lang="en-US" sz="7200" b="1" baseline="30000" dirty="0" smtClean="0">
                <a:solidFill>
                  <a:schemeClr val="bg1"/>
                </a:solidFill>
                <a:latin typeface="+mj-lt"/>
              </a:rPr>
              <a:t>nd</a:t>
            </a:r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 year dentistry student</a:t>
            </a:r>
            <a:endParaRPr lang="ar-LY" sz="7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2" name="Picture 2" descr="LIMU Logo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-50132"/>
            <a:ext cx="5262650" cy="461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808080">
                <a:alpha val="70000"/>
              </a:srgbClr>
            </a:outerShdw>
          </a:effectLst>
        </p:spPr>
      </p:pic>
      <p:pic>
        <p:nvPicPr>
          <p:cNvPr id="83" name="Picture 1" descr="C:\Users\HP\Desktop\bms.png"/>
          <p:cNvPicPr/>
          <p:nvPr/>
        </p:nvPicPr>
        <p:blipFill>
          <a:blip r:embed="rId9"/>
          <a:srcRect l="22810" r="17886"/>
          <a:stretch>
            <a:fillRect/>
          </a:stretch>
        </p:blipFill>
        <p:spPr bwMode="auto">
          <a:xfrm>
            <a:off x="29834104" y="0"/>
            <a:ext cx="6741896" cy="451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ربع نص 10"/>
          <p:cNvSpPr txBox="1"/>
          <p:nvPr/>
        </p:nvSpPr>
        <p:spPr>
          <a:xfrm>
            <a:off x="10558420" y="206678"/>
            <a:ext cx="18008334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  <a:latin typeface="+mj-lt"/>
              </a:rPr>
              <a:t>Do You Think GH Intake </a:t>
            </a:r>
            <a:r>
              <a:rPr lang="en-US" sz="8800" b="1" dirty="0">
                <a:solidFill>
                  <a:schemeClr val="bg1"/>
                </a:solidFill>
                <a:latin typeface="+mj-lt"/>
              </a:rPr>
              <a:t>I</a:t>
            </a:r>
            <a:r>
              <a:rPr lang="en-US" sz="8800" b="1" dirty="0" smtClean="0">
                <a:solidFill>
                  <a:schemeClr val="bg1"/>
                </a:solidFill>
                <a:latin typeface="+mj-lt"/>
              </a:rPr>
              <a:t>s </a:t>
            </a:r>
            <a:r>
              <a:rPr lang="en-US" sz="8800" b="1" dirty="0">
                <a:solidFill>
                  <a:schemeClr val="bg1"/>
                </a:solidFill>
                <a:latin typeface="+mj-lt"/>
              </a:rPr>
              <a:t>U</a:t>
            </a:r>
            <a:r>
              <a:rPr lang="en-US" sz="8800" b="1" dirty="0" smtClean="0">
                <a:solidFill>
                  <a:schemeClr val="bg1"/>
                </a:solidFill>
                <a:latin typeface="+mj-lt"/>
              </a:rPr>
              <a:t>seful?</a:t>
            </a:r>
            <a:endParaRPr lang="ar-LY" sz="8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875</TotalTime>
  <Words>286</Words>
  <Application>Microsoft Office PowerPoint</Application>
  <PresentationFormat>مخصص</PresentationFormat>
  <Paragraphs>69</Paragraphs>
  <Slides>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Helvetica</vt:lpstr>
      <vt:lpstr>Times New Roman</vt:lpstr>
      <vt:lpstr>Default Design</vt:lpstr>
      <vt:lpstr>عرض تقديمي في PowerPoint</vt:lpstr>
    </vt:vector>
  </TitlesOfParts>
  <Company>Swarthmore College</Company>
  <LinksUpToDate>false</LinksUpToDate>
  <SharedDoc>false</SharedDoc>
  <HyperlinkBase>http://www.swarthmore.edu/NatSci/cpurrin1/posteradvice.htm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scientific posters (Swarthmore College)</dc:title>
  <dc:creator>Colin Purrington</dc:creator>
  <dc:description>Suggestions and gripes to: cpurrin1@swarthmore.edu</dc:description>
  <cp:lastModifiedBy>Mr_Okba</cp:lastModifiedBy>
  <cp:revision>610</cp:revision>
  <cp:lastPrinted>2009-04-08T18:36:54Z</cp:lastPrinted>
  <dcterms:created xsi:type="dcterms:W3CDTF">2012-02-16T20:20:25Z</dcterms:created>
  <dcterms:modified xsi:type="dcterms:W3CDTF">2019-01-21T13:09:57Z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