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7" r:id="rId4"/>
    <p:sldId id="262" r:id="rId5"/>
    <p:sldId id="263" r:id="rId6"/>
    <p:sldId id="261" r:id="rId7"/>
    <p:sldId id="264" r:id="rId8"/>
    <p:sldId id="265" r:id="rId9"/>
    <p:sldId id="266" r:id="rId10"/>
    <p:sldId id="280" r:id="rId11"/>
    <p:sldId id="268" r:id="rId12"/>
    <p:sldId id="269" r:id="rId13"/>
    <p:sldId id="270" r:id="rId14"/>
    <p:sldId id="278" r:id="rId15"/>
    <p:sldId id="276" r:id="rId16"/>
    <p:sldId id="277" r:id="rId17"/>
    <p:sldId id="286" r:id="rId18"/>
    <p:sldId id="279" r:id="rId19"/>
    <p:sldId id="290" r:id="rId20"/>
    <p:sldId id="291" r:id="rId21"/>
    <p:sldId id="292" r:id="rId22"/>
    <p:sldId id="287" r:id="rId23"/>
    <p:sldId id="281" r:id="rId24"/>
    <p:sldId id="294" r:id="rId25"/>
    <p:sldId id="282" r:id="rId26"/>
    <p:sldId id="283" r:id="rId27"/>
    <p:sldId id="288" r:id="rId28"/>
    <p:sldId id="284" r:id="rId29"/>
    <p:sldId id="285" r:id="rId30"/>
    <p:sldId id="289" r:id="rId31"/>
  </p:sldIdLst>
  <p:sldSz cx="9144000" cy="6858000" type="screen4x3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49" d="100"/>
          <a:sy n="49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L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6DE41-8F5E-4A03-97FC-878D6A5C564D}" type="datetimeFigureOut">
              <a:rPr lang="ar-LY" smtClean="0"/>
              <a:t>02/08/1440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AFAC-B3D7-4A85-878E-D550EED28133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639440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6DE41-8F5E-4A03-97FC-878D6A5C564D}" type="datetimeFigureOut">
              <a:rPr lang="ar-LY" smtClean="0"/>
              <a:t>02/08/1440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AFAC-B3D7-4A85-878E-D550EED28133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004151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6DE41-8F5E-4A03-97FC-878D6A5C564D}" type="datetimeFigureOut">
              <a:rPr lang="ar-LY" smtClean="0"/>
              <a:t>02/08/1440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AFAC-B3D7-4A85-878E-D550EED28133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341934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6DE41-8F5E-4A03-97FC-878D6A5C564D}" type="datetimeFigureOut">
              <a:rPr lang="ar-LY" smtClean="0"/>
              <a:t>02/08/1440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AFAC-B3D7-4A85-878E-D550EED28133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543561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6DE41-8F5E-4A03-97FC-878D6A5C564D}" type="datetimeFigureOut">
              <a:rPr lang="ar-LY" smtClean="0"/>
              <a:t>02/08/1440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AFAC-B3D7-4A85-878E-D550EED28133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723437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6DE41-8F5E-4A03-97FC-878D6A5C564D}" type="datetimeFigureOut">
              <a:rPr lang="ar-LY" smtClean="0"/>
              <a:t>02/08/1440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AFAC-B3D7-4A85-878E-D550EED28133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561893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6DE41-8F5E-4A03-97FC-878D6A5C564D}" type="datetimeFigureOut">
              <a:rPr lang="ar-LY" smtClean="0"/>
              <a:t>02/08/1440</a:t>
            </a:fld>
            <a:endParaRPr lang="ar-L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AFAC-B3D7-4A85-878E-D550EED28133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025286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6DE41-8F5E-4A03-97FC-878D6A5C564D}" type="datetimeFigureOut">
              <a:rPr lang="ar-LY" smtClean="0"/>
              <a:t>02/08/1440</a:t>
            </a:fld>
            <a:endParaRPr lang="ar-L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AFAC-B3D7-4A85-878E-D550EED28133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176690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6DE41-8F5E-4A03-97FC-878D6A5C564D}" type="datetimeFigureOut">
              <a:rPr lang="ar-LY" smtClean="0"/>
              <a:t>02/08/1440</a:t>
            </a:fld>
            <a:endParaRPr lang="ar-L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AFAC-B3D7-4A85-878E-D550EED28133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3098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6DE41-8F5E-4A03-97FC-878D6A5C564D}" type="datetimeFigureOut">
              <a:rPr lang="ar-LY" smtClean="0"/>
              <a:t>02/08/1440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AFAC-B3D7-4A85-878E-D550EED28133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155359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6DE41-8F5E-4A03-97FC-878D6A5C564D}" type="datetimeFigureOut">
              <a:rPr lang="ar-LY" smtClean="0"/>
              <a:t>02/08/1440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AFAC-B3D7-4A85-878E-D550EED28133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506782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L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6DE41-8F5E-4A03-97FC-878D6A5C564D}" type="datetimeFigureOut">
              <a:rPr lang="ar-LY" smtClean="0"/>
              <a:t>02/08/1440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FAFAC-B3D7-4A85-878E-D550EED28133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800325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Rhinosinusitis</a:t>
            </a:r>
            <a:endParaRPr lang="ar-L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Salem </a:t>
            </a:r>
            <a:r>
              <a:rPr lang="en-US" dirty="0" err="1" smtClean="0"/>
              <a:t>Alzwai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955692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 criteria for ABRS</a:t>
            </a:r>
            <a:endParaRPr lang="ar-L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Up to 4 weeks of purulent nasal drainage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( anterior, posterior or both) accompanied by nasal obstruction, facial pain-pressure-</a:t>
            </a:r>
            <a:r>
              <a:rPr lang="en-US" dirty="0" err="1" smtClean="0"/>
              <a:t>fulness</a:t>
            </a:r>
            <a:r>
              <a:rPr lang="en-US" dirty="0" smtClean="0"/>
              <a:t> or both.</a:t>
            </a:r>
          </a:p>
          <a:p>
            <a:pPr marL="0" indent="0" algn="l" rtl="0">
              <a:buNone/>
            </a:pPr>
            <a:r>
              <a:rPr lang="en-US" dirty="0" smtClean="0"/>
              <a:t>Symptoms or signs of acute rhinosinusitis are present for 10 day or more or worsen within 10 days after initial improvement ( double worsening ).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072280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Imaging</a:t>
            </a:r>
            <a:endParaRPr lang="ar-L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CT scan</a:t>
            </a:r>
          </a:p>
          <a:p>
            <a:pPr algn="l" rtl="0"/>
            <a:r>
              <a:rPr lang="en-US" dirty="0" smtClean="0"/>
              <a:t>MRI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577261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management of  AVRS</a:t>
            </a:r>
            <a:endParaRPr lang="ar-L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Analgesia</a:t>
            </a:r>
          </a:p>
          <a:p>
            <a:pPr algn="l" rtl="0"/>
            <a:r>
              <a:rPr lang="en-US" dirty="0" smtClean="0"/>
              <a:t>Decongestants</a:t>
            </a:r>
          </a:p>
          <a:p>
            <a:pPr algn="l" rtl="0"/>
            <a:r>
              <a:rPr lang="en-US" dirty="0" smtClean="0"/>
              <a:t>Nasal irrigation</a:t>
            </a:r>
          </a:p>
          <a:p>
            <a:pPr algn="l" rtl="0"/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005826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management of ABRS</a:t>
            </a:r>
            <a:endParaRPr lang="ar-L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Antibiotics</a:t>
            </a:r>
          </a:p>
          <a:p>
            <a:pPr algn="l" rtl="0"/>
            <a:r>
              <a:rPr lang="en-US" dirty="0" smtClean="0"/>
              <a:t>Analgesia</a:t>
            </a:r>
          </a:p>
          <a:p>
            <a:pPr algn="l" rtl="0"/>
            <a:r>
              <a:rPr lang="en-US" dirty="0" smtClean="0"/>
              <a:t>Decongestants</a:t>
            </a:r>
          </a:p>
          <a:p>
            <a:pPr algn="l" rtl="0"/>
            <a:r>
              <a:rPr lang="en-US" dirty="0" smtClean="0"/>
              <a:t>Topical steroids</a:t>
            </a:r>
          </a:p>
          <a:p>
            <a:pPr algn="l" rtl="0"/>
            <a:r>
              <a:rPr lang="en-US" dirty="0" smtClean="0"/>
              <a:t>Nasal irrigations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5017143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Chronic rhinosinusitis</a:t>
            </a:r>
            <a:endParaRPr lang="ar-L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Complex pathophysiology with contribution of chronic inflammation.</a:t>
            </a:r>
          </a:p>
          <a:p>
            <a:pPr algn="l" rtl="0"/>
            <a:r>
              <a:rPr lang="en-US" dirty="0" smtClean="0"/>
              <a:t>CRS subtypes: 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/>
              <a:t>   </a:t>
            </a:r>
            <a:r>
              <a:rPr lang="en-US" dirty="0" err="1" smtClean="0"/>
              <a:t>polypoidal</a:t>
            </a:r>
            <a:r>
              <a:rPr lang="en-US" dirty="0" smtClean="0"/>
              <a:t> VS </a:t>
            </a:r>
            <a:r>
              <a:rPr lang="en-US" dirty="0" err="1" smtClean="0"/>
              <a:t>nonpoypoidal</a:t>
            </a:r>
            <a:endParaRPr lang="en-US" dirty="0" smtClean="0"/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US" dirty="0" smtClean="0"/>
              <a:t>  eosinophilic VS </a:t>
            </a:r>
            <a:r>
              <a:rPr lang="en-US" dirty="0" err="1" smtClean="0"/>
              <a:t>noeosinophhilic</a:t>
            </a:r>
            <a:endParaRPr lang="en-US" dirty="0" smtClean="0"/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US" dirty="0" smtClean="0"/>
              <a:t> allergic fungal VS </a:t>
            </a:r>
            <a:r>
              <a:rPr lang="en-US" dirty="0" err="1" smtClean="0"/>
              <a:t>nonallergic</a:t>
            </a:r>
            <a:r>
              <a:rPr lang="en-US" dirty="0" smtClean="0"/>
              <a:t> fungal </a:t>
            </a:r>
          </a:p>
        </p:txBody>
      </p:sp>
    </p:spTree>
    <p:extLst>
      <p:ext uri="{BB962C8B-B14F-4D97-AF65-F5344CB8AC3E}">
        <p14:creationId xmlns:p14="http://schemas.microsoft.com/office/powerpoint/2010/main" val="30066652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factors</a:t>
            </a:r>
            <a:endParaRPr lang="ar-L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b="1" dirty="0" smtClean="0"/>
              <a:t>Host factors: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/>
              <a:t>Congenital conditions: cystic fibrosis, immotile cilia syndrome.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/>
              <a:t>Allergic or immune conditions: environmental allergy, HIV, immune suppressive agents</a:t>
            </a:r>
            <a:r>
              <a:rPr lang="en-US" dirty="0" smtClean="0"/>
              <a:t>.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/>
              <a:t>Vitamin D deficiency</a:t>
            </a:r>
            <a:endParaRPr lang="en-US" dirty="0" smtClean="0"/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/>
              <a:t>Paranasal sinuses anatomic abnormalities: concha bullosa, sever nasal septal deviation.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/>
              <a:t>Presence of neoplasm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692607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ar-L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marL="0" indent="0" algn="l" rtl="0">
              <a:buNone/>
            </a:pPr>
            <a:endParaRPr lang="en-US" b="1" dirty="0" smtClean="0"/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b="1" dirty="0" smtClean="0"/>
              <a:t>Microbial factors</a:t>
            </a:r>
            <a:r>
              <a:rPr lang="en-US" dirty="0" smtClean="0"/>
              <a:t>: bacterial biofilms, super antigens( Staph. Aureus), fungal infection.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b="1" dirty="0" smtClean="0"/>
              <a:t>Environmental factors: </a:t>
            </a:r>
            <a:r>
              <a:rPr lang="en-US" dirty="0" smtClean="0"/>
              <a:t>smoking and exposure to second hand smoke have been identified as morbid cofactors in CRS.</a:t>
            </a:r>
            <a:endParaRPr lang="en-US" b="1" dirty="0" smtClean="0"/>
          </a:p>
          <a:p>
            <a:pPr marL="0" indent="0" algn="l" rtl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64199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14400"/>
            <a:ext cx="7433206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74572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 criteria for CRS</a:t>
            </a:r>
            <a:endParaRPr lang="ar-L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l" rtl="0">
              <a:buNone/>
            </a:pPr>
            <a:r>
              <a:rPr lang="en-US" dirty="0" smtClean="0"/>
              <a:t>   12 weeks or longer of two or more of the following signs and symptoms: 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Mucopurulent drainage ( ant., post,. Or both )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Nasal obstruction ( congestion )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Facial pain-pressure-fullness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Decreased sense of smell 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AND inflammation documented by one or more of the following findings: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Purulent mucous or edema in the middle meatus or ethmoid region.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Polyps in the nasal cavity or middle meatus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Radiographic imaging showing inflammation of the PNS.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9590228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60" y="2286000"/>
            <a:ext cx="8861040" cy="283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1031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l" rtl="0"/>
            <a:r>
              <a:rPr lang="en-US" b="1" dirty="0" smtClean="0"/>
              <a:t>Sinusitis</a:t>
            </a:r>
            <a:r>
              <a:rPr lang="en-US" dirty="0" smtClean="0"/>
              <a:t> is defined as inflammation of paranasal sinuses.</a:t>
            </a:r>
          </a:p>
          <a:p>
            <a:pPr algn="l" rtl="0"/>
            <a:r>
              <a:rPr lang="en-US" b="1" dirty="0" smtClean="0"/>
              <a:t>Rhinitis</a:t>
            </a:r>
            <a:r>
              <a:rPr lang="en-US" dirty="0" smtClean="0"/>
              <a:t> is defined as inflammation of within the nasal cavity.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9670726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24000"/>
            <a:ext cx="6336778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73917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71600"/>
            <a:ext cx="6712540" cy="5212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04306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066800"/>
            <a:ext cx="5609951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64364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ar-L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Antimicrobial therapy</a:t>
            </a:r>
          </a:p>
          <a:p>
            <a:pPr algn="l" rtl="0"/>
            <a:r>
              <a:rPr lang="en-US" dirty="0" smtClean="0"/>
              <a:t>Anti-inflammatory therapy.</a:t>
            </a:r>
          </a:p>
          <a:p>
            <a:pPr algn="l" rtl="0"/>
            <a:r>
              <a:rPr lang="en-US" dirty="0" smtClean="0"/>
              <a:t>Saline </a:t>
            </a:r>
            <a:r>
              <a:rPr lang="en-US" dirty="0" err="1" smtClean="0"/>
              <a:t>irrigiation</a:t>
            </a:r>
            <a:endParaRPr lang="en-US" dirty="0" smtClean="0"/>
          </a:p>
          <a:p>
            <a:pPr algn="l" rtl="0"/>
            <a:r>
              <a:rPr lang="en-US" dirty="0" err="1" smtClean="0"/>
              <a:t>Immunomodulating</a:t>
            </a:r>
            <a:r>
              <a:rPr lang="en-US" dirty="0" smtClean="0"/>
              <a:t> agents: </a:t>
            </a:r>
            <a:r>
              <a:rPr lang="en-US" dirty="0" err="1" smtClean="0"/>
              <a:t>leukoterien</a:t>
            </a:r>
            <a:r>
              <a:rPr lang="en-US" dirty="0" smtClean="0"/>
              <a:t> receptor antagonist ( </a:t>
            </a:r>
            <a:r>
              <a:rPr lang="en-US" dirty="0" err="1" smtClean="0"/>
              <a:t>montelukast</a:t>
            </a:r>
            <a:r>
              <a:rPr lang="en-US" dirty="0" smtClean="0"/>
              <a:t> ), 5-lipoxygenase inhibitor ( </a:t>
            </a:r>
            <a:r>
              <a:rPr lang="en-US" dirty="0" err="1" smtClean="0"/>
              <a:t>Zileuton</a:t>
            </a:r>
            <a:r>
              <a:rPr lang="en-US" dirty="0" smtClean="0"/>
              <a:t> ), </a:t>
            </a:r>
            <a:endParaRPr lang="en-US" dirty="0" smtClean="0"/>
          </a:p>
          <a:p>
            <a:pPr algn="l" rtl="0"/>
            <a:r>
              <a:rPr lang="en-US" smtClean="0"/>
              <a:t>surfactants</a:t>
            </a:r>
            <a:endParaRPr lang="en-US" dirty="0" smtClean="0"/>
          </a:p>
          <a:p>
            <a:pPr algn="l" rtl="0"/>
            <a:r>
              <a:rPr lang="en-US" dirty="0" smtClean="0"/>
              <a:t>Although medical therapy is always considered in first line, endoscopic sinus surgery is the final treatment pathway for many patients. 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7668153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905000"/>
            <a:ext cx="5852160" cy="43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8244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of </a:t>
            </a:r>
            <a:r>
              <a:rPr lang="en-US" dirty="0" err="1" smtClean="0"/>
              <a:t>sinisitis</a:t>
            </a:r>
            <a:endParaRPr lang="ar-L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Extracranial</a:t>
            </a:r>
          </a:p>
          <a:p>
            <a:pPr algn="l" rtl="0"/>
            <a:r>
              <a:rPr lang="en-US" dirty="0" smtClean="0"/>
              <a:t>Intracranial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9888215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Extracranial complications</a:t>
            </a:r>
            <a:endParaRPr lang="ar-L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b="1" dirty="0" smtClean="0"/>
              <a:t>Orbital extension </a:t>
            </a:r>
            <a:r>
              <a:rPr lang="en-US" dirty="0" smtClean="0"/>
              <a:t>(Chandler classification)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err="1" smtClean="0"/>
              <a:t>Preseptal</a:t>
            </a:r>
            <a:r>
              <a:rPr lang="en-US" dirty="0" smtClean="0"/>
              <a:t> cellulitis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err="1" smtClean="0"/>
              <a:t>Postseptal</a:t>
            </a:r>
            <a:r>
              <a:rPr lang="en-US" dirty="0" smtClean="0"/>
              <a:t> cellulitis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err="1" smtClean="0"/>
              <a:t>Subperiosteal</a:t>
            </a:r>
            <a:r>
              <a:rPr lang="en-US" dirty="0" smtClean="0"/>
              <a:t> abscess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Orbital abscess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/>
              <a:t>Cavernous sinus </a:t>
            </a:r>
            <a:r>
              <a:rPr lang="en-US" dirty="0" smtClean="0"/>
              <a:t>thrombosis</a:t>
            </a:r>
          </a:p>
          <a:p>
            <a:pPr algn="l" rtl="0"/>
            <a:r>
              <a:rPr lang="en-US" b="1" dirty="0" smtClean="0"/>
              <a:t>Permanent anosmia</a:t>
            </a:r>
          </a:p>
          <a:p>
            <a:pPr algn="l" rtl="0"/>
            <a:r>
              <a:rPr lang="en-US" b="1" dirty="0" smtClean="0"/>
              <a:t>Pott Puffy tumor</a:t>
            </a:r>
          </a:p>
          <a:p>
            <a:pPr algn="l" rtl="0"/>
            <a:endParaRPr lang="en-US" dirty="0" smtClean="0"/>
          </a:p>
          <a:p>
            <a:pPr algn="l" rtl="0"/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9845276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05000"/>
            <a:ext cx="8548130" cy="429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28626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Management of orbital complications</a:t>
            </a:r>
            <a:endParaRPr lang="ar-L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/>
              <a:t>All patients need antibiotics</a:t>
            </a:r>
          </a:p>
          <a:p>
            <a:pPr algn="l" rtl="0"/>
            <a:r>
              <a:rPr lang="en-US" dirty="0" smtClean="0"/>
              <a:t>Most cases of </a:t>
            </a:r>
            <a:r>
              <a:rPr lang="en-US" dirty="0" err="1" smtClean="0"/>
              <a:t>preseptal</a:t>
            </a:r>
            <a:r>
              <a:rPr lang="en-US" dirty="0" smtClean="0"/>
              <a:t> and </a:t>
            </a:r>
            <a:r>
              <a:rPr lang="en-US" dirty="0" err="1" smtClean="0"/>
              <a:t>postseptal</a:t>
            </a:r>
            <a:r>
              <a:rPr lang="en-US" dirty="0" smtClean="0"/>
              <a:t> cellulitis can be successfully managed medically except: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If the condition of the patient fails to improve within 48 hours of proper antibiotic use ( for C&amp;S)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If visual acuity worsens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Progressive proptosis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err="1" smtClean="0"/>
              <a:t>Opthalmoplegia</a:t>
            </a:r>
            <a:endParaRPr lang="en-US" dirty="0" smtClean="0"/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Development of abscess</a:t>
            </a:r>
          </a:p>
          <a:p>
            <a:pPr marL="0" indent="0" algn="l" rtl="0">
              <a:buNone/>
            </a:pPr>
            <a:r>
              <a:rPr lang="en-US" dirty="0" smtClean="0"/>
              <a:t>   Surgery includes endoscopic and external approaches.</a:t>
            </a:r>
          </a:p>
        </p:txBody>
      </p:sp>
    </p:spTree>
    <p:extLst>
      <p:ext uri="{BB962C8B-B14F-4D97-AF65-F5344CB8AC3E}">
        <p14:creationId xmlns:p14="http://schemas.microsoft.com/office/powerpoint/2010/main" val="2094440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Intracranial complications</a:t>
            </a:r>
            <a:endParaRPr lang="ar-L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Spread of infection from PNS to the brain is through osteomyelitis, thrombophlebitis, septic emboli or a post traumatic, surgical or </a:t>
            </a:r>
            <a:r>
              <a:rPr lang="en-US" dirty="0" err="1" smtClean="0"/>
              <a:t>congenitla</a:t>
            </a:r>
            <a:r>
              <a:rPr lang="en-US" dirty="0" smtClean="0"/>
              <a:t> defects.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/>
              <a:t>Meningitis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/>
              <a:t>Extradural abscess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/>
              <a:t>Subdural abscess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/>
              <a:t>Intracerebral abscess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/>
              <a:t>Cavernous and superior sagittal sinus thrombosis.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768613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Calssifcation</a:t>
            </a:r>
            <a:endParaRPr lang="ar-L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Acute rhinosinusitis.</a:t>
            </a:r>
          </a:p>
          <a:p>
            <a:pPr algn="l" rtl="0"/>
            <a:r>
              <a:rPr lang="en-US" dirty="0" smtClean="0"/>
              <a:t>Chronic rhinosinusitis: </a:t>
            </a:r>
            <a:r>
              <a:rPr lang="en-US" dirty="0"/>
              <a:t> </a:t>
            </a:r>
            <a:r>
              <a:rPr lang="en-US" dirty="0" smtClean="0"/>
              <a:t>CRWNP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CRSNP</a:t>
            </a:r>
          </a:p>
        </p:txBody>
      </p:sp>
    </p:spTree>
    <p:extLst>
      <p:ext uri="{BB962C8B-B14F-4D97-AF65-F5344CB8AC3E}">
        <p14:creationId xmlns:p14="http://schemas.microsoft.com/office/powerpoint/2010/main" val="5389471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smtClean="0"/>
              <a:t>                    </a:t>
            </a:r>
            <a:r>
              <a:rPr lang="en-US" sz="8800" dirty="0" smtClean="0"/>
              <a:t>Thank you</a:t>
            </a:r>
            <a:endParaRPr lang="ar-LY" sz="8800" dirty="0"/>
          </a:p>
        </p:txBody>
      </p:sp>
    </p:spTree>
    <p:extLst>
      <p:ext uri="{BB962C8B-B14F-4D97-AF65-F5344CB8AC3E}">
        <p14:creationId xmlns:p14="http://schemas.microsoft.com/office/powerpoint/2010/main" val="3467712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l" rtl="0"/>
            <a:r>
              <a:rPr lang="en-US" dirty="0" smtClean="0"/>
              <a:t>Acute rhinosinusitis is defined by the presence of the condition for up to 4 weeks.</a:t>
            </a:r>
          </a:p>
          <a:p>
            <a:pPr algn="l" rtl="0"/>
            <a:r>
              <a:rPr lang="en-US" dirty="0" smtClean="0"/>
              <a:t>Chronic sinusitis can be diagnosed after the condition has been present for at least 3 months.</a:t>
            </a:r>
          </a:p>
          <a:p>
            <a:pPr algn="l" rtl="0"/>
            <a:r>
              <a:rPr lang="en-US" dirty="0" smtClean="0"/>
              <a:t>Subacute rhinosinusitis is used when the duration is between 4 and 12 weeks.</a:t>
            </a:r>
          </a:p>
          <a:p>
            <a:pPr algn="l" rtl="0"/>
            <a:r>
              <a:rPr lang="en-US" dirty="0" smtClean="0"/>
              <a:t>Recurrent acute rhinosinusitis: four or more episodes of acute rhinosinusitis in one year with resolution of symptoms between the episodes.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521090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algn="l" rtl="0"/>
            <a:r>
              <a:rPr lang="en-US" dirty="0" smtClean="0"/>
              <a:t>Rhinosinusitis is a common disorder and  has a huge economic burden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578720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Acute rhinosinusitis</a:t>
            </a:r>
            <a:endParaRPr lang="ar-L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Pathophysiology:</a:t>
            </a:r>
          </a:p>
          <a:p>
            <a:pPr marL="0" indent="0" algn="l" rtl="0">
              <a:buNone/>
            </a:pPr>
            <a:r>
              <a:rPr lang="en-US" dirty="0" smtClean="0"/>
              <a:t>        Infection and inflammation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92365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Acute viral rhinosinusitis</a:t>
            </a:r>
            <a:endParaRPr lang="ar-L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majority of acute rhinosinusitis is caused by viruses.</a:t>
            </a:r>
          </a:p>
          <a:p>
            <a:pPr algn="l" rtl="0"/>
            <a:r>
              <a:rPr lang="en-US" dirty="0" smtClean="0"/>
              <a:t>The most commonly isolated virus in community acquired rhinosinusitis is rhinovirus followed by influenza virus, parainfluenza virus and adenovirus.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664417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r>
              <a:rPr lang="en-US" dirty="0" smtClean="0"/>
              <a:t>Acute Bacterial Rhinosinusitis</a:t>
            </a:r>
            <a:endParaRPr lang="ar-L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It typically occurs following AVRS.</a:t>
            </a:r>
          </a:p>
          <a:p>
            <a:pPr algn="l" rtl="0"/>
            <a:r>
              <a:rPr lang="en-US" dirty="0" smtClean="0"/>
              <a:t>Only about 0.5 to 2.0% of AVRS are complicated by bacterial infection.</a:t>
            </a:r>
          </a:p>
          <a:p>
            <a:pPr algn="l" rtl="0"/>
            <a:r>
              <a:rPr lang="en-US" dirty="0" smtClean="0"/>
              <a:t>The most commonly isolated bacterial species are S. pneumoniae, H. </a:t>
            </a:r>
            <a:r>
              <a:rPr lang="en-US" dirty="0" err="1" smtClean="0"/>
              <a:t>influenzae</a:t>
            </a:r>
            <a:r>
              <a:rPr lang="en-US" dirty="0" smtClean="0"/>
              <a:t> and M. </a:t>
            </a:r>
            <a:r>
              <a:rPr lang="en-US" dirty="0" err="1" smtClean="0"/>
              <a:t>catarrhalis</a:t>
            </a:r>
            <a:r>
              <a:rPr lang="en-US" dirty="0" smtClean="0"/>
              <a:t>.</a:t>
            </a:r>
          </a:p>
          <a:p>
            <a:pPr algn="l" rtl="0"/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172855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Presentation</a:t>
            </a:r>
            <a:endParaRPr lang="ar-L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Nasal obstruction, nasal discharge, nasal purulence, postnasal drip, facial pressure and pain, alteration in the sense of smell, cough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  fever, halitosis, fatigue, dental pain, sore throat, aural fullness, </a:t>
            </a:r>
            <a:r>
              <a:rPr lang="en-US" dirty="0" err="1" smtClean="0"/>
              <a:t>otlagia</a:t>
            </a:r>
            <a:r>
              <a:rPr lang="en-US" dirty="0" smtClean="0"/>
              <a:t> and headache.</a:t>
            </a:r>
          </a:p>
        </p:txBody>
      </p:sp>
    </p:spTree>
    <p:extLst>
      <p:ext uri="{BB962C8B-B14F-4D97-AF65-F5344CB8AC3E}">
        <p14:creationId xmlns:p14="http://schemas.microsoft.com/office/powerpoint/2010/main" val="1086603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19979</TotalTime>
  <Words>697</Words>
  <Application>Microsoft Office PowerPoint</Application>
  <PresentationFormat>On-screen Show (4:3)</PresentationFormat>
  <Paragraphs>108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Rhinosinusitis</vt:lpstr>
      <vt:lpstr>PowerPoint Presentation</vt:lpstr>
      <vt:lpstr>Calssifcation</vt:lpstr>
      <vt:lpstr>PowerPoint Presentation</vt:lpstr>
      <vt:lpstr>PowerPoint Presentation</vt:lpstr>
      <vt:lpstr>Acute rhinosinusitis</vt:lpstr>
      <vt:lpstr>Acute viral rhinosinusitis</vt:lpstr>
      <vt:lpstr> Acute Bacterial Rhinosinusitis</vt:lpstr>
      <vt:lpstr> Presentation</vt:lpstr>
      <vt:lpstr>Diagnostic criteria for ABRS</vt:lpstr>
      <vt:lpstr>Imaging</vt:lpstr>
      <vt:lpstr>Medical management of  AVRS</vt:lpstr>
      <vt:lpstr>Medical management of ABRS</vt:lpstr>
      <vt:lpstr>Chronic rhinosinusitis</vt:lpstr>
      <vt:lpstr>Risk factors</vt:lpstr>
      <vt:lpstr> </vt:lpstr>
      <vt:lpstr>PowerPoint Presentation</vt:lpstr>
      <vt:lpstr>Diagnostic criteria for CRS</vt:lpstr>
      <vt:lpstr>PowerPoint Presentation</vt:lpstr>
      <vt:lpstr>PowerPoint Presentation</vt:lpstr>
      <vt:lpstr>PowerPoint Presentation</vt:lpstr>
      <vt:lpstr>PowerPoint Presentation</vt:lpstr>
      <vt:lpstr>Treatment</vt:lpstr>
      <vt:lpstr>PowerPoint Presentation</vt:lpstr>
      <vt:lpstr>Complications of sinisitis</vt:lpstr>
      <vt:lpstr>Extracranial complications</vt:lpstr>
      <vt:lpstr>PowerPoint Presentation</vt:lpstr>
      <vt:lpstr>Management of orbital complications</vt:lpstr>
      <vt:lpstr>Intracranial complications</vt:lpstr>
      <vt:lpstr>PowerPoint Presentation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Rhinosinusitis</dc:title>
  <dc:creator>c</dc:creator>
  <cp:lastModifiedBy>c</cp:lastModifiedBy>
  <cp:revision>35</cp:revision>
  <dcterms:created xsi:type="dcterms:W3CDTF">2019-03-01T18:56:07Z</dcterms:created>
  <dcterms:modified xsi:type="dcterms:W3CDTF">2019-04-07T08:39:50Z</dcterms:modified>
</cp:coreProperties>
</file>