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24"/>
  </p:notesMasterIdLst>
  <p:sldIdLst>
    <p:sldId id="290" r:id="rId2"/>
    <p:sldId id="256" r:id="rId3"/>
    <p:sldId id="274" r:id="rId4"/>
    <p:sldId id="275" r:id="rId5"/>
    <p:sldId id="276" r:id="rId6"/>
    <p:sldId id="277" r:id="rId7"/>
    <p:sldId id="278" r:id="rId8"/>
    <p:sldId id="280" r:id="rId9"/>
    <p:sldId id="282" r:id="rId10"/>
    <p:sldId id="284" r:id="rId11"/>
    <p:sldId id="291" r:id="rId12"/>
    <p:sldId id="285" r:id="rId13"/>
    <p:sldId id="286" r:id="rId14"/>
    <p:sldId id="283" r:id="rId15"/>
    <p:sldId id="288" r:id="rId16"/>
    <p:sldId id="260" r:id="rId17"/>
    <p:sldId id="262" r:id="rId18"/>
    <p:sldId id="267" r:id="rId19"/>
    <p:sldId id="268" r:id="rId20"/>
    <p:sldId id="292" r:id="rId21"/>
    <p:sldId id="269" r:id="rId22"/>
    <p:sldId id="28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67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518B4-5409-6D43-9AEF-EEB838B76430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496C7-B2B2-F24D-8D2C-2C7F24D45C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31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496C7-B2B2-F24D-8D2C-2C7F24D45C7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918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496C7-B2B2-F24D-8D2C-2C7F24D45C7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516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F1B69E8-23E9-4C1F-AA2B-3C5BA6EDBEAE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140604_kh729_premiere_bebes_maternite_sn6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757" y="979714"/>
            <a:ext cx="8393665" cy="471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Multicystic</a:t>
            </a:r>
            <a:r>
              <a:rPr lang="en-US" dirty="0" smtClean="0"/>
              <a:t> dysplastic kidney (MCDK)</a:t>
            </a:r>
            <a:endParaRPr lang="en-US" dirty="0"/>
          </a:p>
        </p:txBody>
      </p:sp>
      <p:pic>
        <p:nvPicPr>
          <p:cNvPr id="5" name="Content Placeholder 4" descr="IMG_1319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52" y="1298448"/>
            <a:ext cx="3931581" cy="2876080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1800" dirty="0" smtClean="0"/>
              <a:t> - is congenital kidney anomaly where there is no normal parenchyma , atresia of  collecting system &amp; ureter  . </a:t>
            </a:r>
          </a:p>
          <a:p>
            <a:pPr marL="285750" indent="-285750" algn="l">
              <a:buFont typeface="Arial"/>
              <a:buChar char="•"/>
            </a:pPr>
            <a:r>
              <a:rPr lang="en-US" sz="1800" dirty="0" smtClean="0"/>
              <a:t>-kidney composed of multiple cysts of different sizes without communication .</a:t>
            </a:r>
          </a:p>
          <a:p>
            <a:pPr marL="285750" indent="-285750" algn="l">
              <a:buFont typeface="Arial"/>
              <a:buChar char="•"/>
            </a:pPr>
            <a:r>
              <a:rPr lang="en-US" sz="1800" dirty="0" smtClean="0"/>
              <a:t>-25% of MCDK pt. has </a:t>
            </a:r>
            <a:r>
              <a:rPr lang="en-US" sz="1800" dirty="0" err="1" smtClean="0"/>
              <a:t>contralateral</a:t>
            </a:r>
            <a:r>
              <a:rPr lang="en-US" sz="1800" dirty="0" smtClean="0"/>
              <a:t> kidney anomaly:  VU Reflux,  PUJ </a:t>
            </a:r>
            <a:r>
              <a:rPr lang="en-US" sz="1800" dirty="0" err="1" smtClean="0"/>
              <a:t>obstr</a:t>
            </a:r>
            <a:r>
              <a:rPr lang="en-US" sz="1800" dirty="0" smtClean="0"/>
              <a:t>. Or renal </a:t>
            </a:r>
            <a:r>
              <a:rPr lang="en-US" sz="1800" dirty="0" err="1" smtClean="0"/>
              <a:t>ectopia</a:t>
            </a:r>
            <a:r>
              <a:rPr lang="en-US" sz="1800" dirty="0" smtClean="0"/>
              <a:t>.</a:t>
            </a:r>
          </a:p>
          <a:p>
            <a:pPr marL="285750" indent="-285750" algn="l">
              <a:buFont typeface="Arial"/>
              <a:buChar char="•"/>
            </a:pPr>
            <a:r>
              <a:rPr lang="en-US" sz="1800" dirty="0" smtClean="0"/>
              <a:t> - USS : is initial modality &amp; shows enlarged kidney with multiple non-connecting cyst, thin or absent renal parenchyma.</a:t>
            </a:r>
          </a:p>
          <a:p>
            <a:pPr marL="285750" indent="-285750" algn="l">
              <a:buFont typeface="Arial"/>
              <a:buChar char="•"/>
            </a:pPr>
            <a:r>
              <a:rPr lang="en-US" sz="1800" dirty="0" smtClean="0"/>
              <a:t>- </a:t>
            </a:r>
            <a:r>
              <a:rPr lang="en-US" sz="1800" dirty="0" smtClean="0">
                <a:solidFill>
                  <a:srgbClr val="FF0000"/>
                </a:solidFill>
              </a:rPr>
              <a:t>nuclear scan of Tc-99m DMSA is modality of choice</a:t>
            </a:r>
            <a:r>
              <a:rPr lang="en-US" sz="1800" dirty="0" smtClean="0"/>
              <a:t> to assess the kidney uptake.</a:t>
            </a:r>
            <a:endParaRPr lang="en-US" sz="1800" dirty="0"/>
          </a:p>
        </p:txBody>
      </p:sp>
      <p:pic>
        <p:nvPicPr>
          <p:cNvPr id="1026" name="Picture 2" descr="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1752" y="4462855"/>
            <a:ext cx="3558876" cy="21919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5094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Adrenal hemorrhage</a:t>
            </a:r>
            <a:endParaRPr lang="en-US" sz="2800" dirty="0"/>
          </a:p>
        </p:txBody>
      </p:sp>
      <p:pic>
        <p:nvPicPr>
          <p:cNvPr id="5" name="Content Placeholder 4" descr="IMG_1289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91" y="1132194"/>
            <a:ext cx="2662414" cy="1932076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648200" y="1298449"/>
            <a:ext cx="4343400" cy="5249308"/>
          </a:xfrm>
        </p:spPr>
        <p:txBody>
          <a:bodyPr>
            <a:normAutofit lnSpcReduction="10000"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can be unilateral or bilateral caused by birth trauma, septicemia, coagulation disorder.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Symptoms of abdominal mass, anemia and jaundice.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Lt. side is associated with renal vein thrombosis.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USS: early presentation is </a:t>
            </a:r>
            <a:r>
              <a:rPr lang="en-US" sz="2000" dirty="0" err="1" smtClean="0"/>
              <a:t>echogenic</a:t>
            </a:r>
            <a:r>
              <a:rPr lang="en-US" sz="2000" dirty="0" smtClean="0"/>
              <a:t> (white). Solid or complex mass and then slowly cystic  liquefied.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Adrenal hemorrhage  v/s  adrenal </a:t>
            </a:r>
            <a:r>
              <a:rPr lang="en-US" sz="2000" dirty="0" err="1" smtClean="0"/>
              <a:t>neuroblastoma</a:t>
            </a:r>
            <a:r>
              <a:rPr lang="en-US" sz="2000" dirty="0" smtClean="0"/>
              <a:t> !!!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absent flow &amp;  absent calcification in favor of  adrenal hemorrhage.</a:t>
            </a:r>
            <a:endParaRPr lang="en-US" sz="2000" dirty="0"/>
          </a:p>
        </p:txBody>
      </p:sp>
      <p:sp>
        <p:nvSpPr>
          <p:cNvPr id="12290" name="AutoShape 2" descr="https://images.radiopaedia.org/images/16523364/b4a104279d6217ad5601860f689252_big_gallery.jpeg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LY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52" y="3230524"/>
            <a:ext cx="4316314" cy="3423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20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Sacrococcygeal</a:t>
            </a:r>
            <a:r>
              <a:rPr lang="en-US" dirty="0" smtClean="0"/>
              <a:t> </a:t>
            </a:r>
            <a:r>
              <a:rPr lang="en-US" sz="2800" dirty="0" err="1" smtClean="0"/>
              <a:t>teratoma</a:t>
            </a:r>
            <a:endParaRPr lang="en-US" sz="2800" dirty="0"/>
          </a:p>
        </p:txBody>
      </p:sp>
      <p:pic>
        <p:nvPicPr>
          <p:cNvPr id="5" name="Content Placeholder 4" descr="IMG_1293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52" y="1298448"/>
            <a:ext cx="2365888" cy="2667000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3974881" y="1298448"/>
            <a:ext cx="5016719" cy="5026152"/>
          </a:xfrm>
        </p:spPr>
        <p:txBody>
          <a:bodyPr>
            <a:norm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germ cell tumor composed several of different types of tissue “</a:t>
            </a:r>
            <a:r>
              <a:rPr lang="en-US" sz="2000" dirty="0"/>
              <a:t>solid tissues, cystic &amp; calcifications </a:t>
            </a:r>
            <a:r>
              <a:rPr lang="en-US" sz="2000" dirty="0" smtClean="0"/>
              <a:t>“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usually in ovaries , testicle, </a:t>
            </a:r>
            <a:r>
              <a:rPr lang="en-US" sz="2000" dirty="0" err="1" smtClean="0"/>
              <a:t>sacrococcygeal</a:t>
            </a:r>
            <a:r>
              <a:rPr lang="en-US" sz="2000" dirty="0" smtClean="0"/>
              <a:t> bone.  May occur in CNS, Chest &amp; </a:t>
            </a:r>
            <a:r>
              <a:rPr lang="en-US" sz="2000" dirty="0" err="1" smtClean="0"/>
              <a:t>abd</a:t>
            </a:r>
            <a:r>
              <a:rPr lang="en-US" sz="2000" dirty="0" smtClean="0"/>
              <a:t>.</a:t>
            </a:r>
            <a:endParaRPr lang="en-US" sz="2000" dirty="0"/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often detected in prenatal USS.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 -is benign tumor, rarely to be malignant.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elevate alpha fetoprotein level.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post-natal diagnosis is made  on physical examination &amp; confirm by USS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&amp; often made to confirm the </a:t>
            </a:r>
            <a:r>
              <a:rPr lang="en-US" sz="2000" dirty="0" err="1" smtClean="0"/>
              <a:t>exa</a:t>
            </a:r>
            <a:r>
              <a:rPr lang="en-US" sz="2000" dirty="0" err="1">
                <a:solidFill>
                  <a:srgbClr val="FF0000"/>
                </a:solidFill>
              </a:rPr>
              <a:t>MRI</a:t>
            </a:r>
            <a:r>
              <a:rPr lang="en-US" sz="2000" dirty="0">
                <a:solidFill>
                  <a:srgbClr val="FF0000"/>
                </a:solidFill>
              </a:rPr>
              <a:t> is  modality of </a:t>
            </a:r>
            <a:r>
              <a:rPr lang="en-US" sz="2000" dirty="0" err="1">
                <a:solidFill>
                  <a:srgbClr val="FF0000"/>
                </a:solidFill>
              </a:rPr>
              <a:t>choice</a:t>
            </a:r>
            <a:r>
              <a:rPr lang="en-US" sz="2000" dirty="0" err="1" smtClean="0"/>
              <a:t>ct</a:t>
            </a:r>
            <a:r>
              <a:rPr lang="en-US" sz="2000" dirty="0" smtClean="0"/>
              <a:t> extension to spinal cord  and content of the tumor .</a:t>
            </a:r>
          </a:p>
          <a:p>
            <a:pPr marL="285750" indent="-285750" algn="l">
              <a:buFont typeface="Arial"/>
              <a:buChar char="•"/>
            </a:pPr>
            <a:endParaRPr lang="en-US" sz="1800" dirty="0" smtClean="0"/>
          </a:p>
        </p:txBody>
      </p:sp>
      <p:pic>
        <p:nvPicPr>
          <p:cNvPr id="6" name="صورة 5" descr="teratom MR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752" y="4267201"/>
            <a:ext cx="3673129" cy="2345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13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Ovarian cyst</a:t>
            </a:r>
            <a:endParaRPr lang="en-US" dirty="0"/>
          </a:p>
        </p:txBody>
      </p:sp>
      <p:pic>
        <p:nvPicPr>
          <p:cNvPr id="5" name="Content Placeholder 4" descr="IMG_1299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52" y="1600200"/>
            <a:ext cx="1906653" cy="2176072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3776133" y="1298448"/>
            <a:ext cx="5215467" cy="5026152"/>
          </a:xfrm>
        </p:spPr>
        <p:txBody>
          <a:bodyPr>
            <a:normAutofit fontScale="92500" lnSpcReduction="10000"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often detected </a:t>
            </a:r>
            <a:r>
              <a:rPr lang="en-US" sz="2000" dirty="0" err="1" smtClean="0"/>
              <a:t>antenatally</a:t>
            </a:r>
            <a:r>
              <a:rPr lang="en-US" sz="2000" dirty="0" smtClean="0"/>
              <a:t> by </a:t>
            </a:r>
            <a:r>
              <a:rPr lang="en-US" sz="2000" dirty="0" err="1" smtClean="0"/>
              <a:t>uss</a:t>
            </a:r>
            <a:r>
              <a:rPr lang="en-US" sz="2000" dirty="0" smtClean="0"/>
              <a:t>. 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-may be small or large cysts, Simple thin wall  or complicated thick wall with </a:t>
            </a:r>
            <a:r>
              <a:rPr lang="en-US" sz="2000" dirty="0" err="1" smtClean="0"/>
              <a:t>septation</a:t>
            </a:r>
            <a:r>
              <a:rPr lang="en-US" sz="2000" dirty="0" smtClean="0"/>
              <a:t> &amp; internal soft tissue content.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follicular cysts in infants due to influence of maternal hormone.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</a:t>
            </a:r>
            <a:r>
              <a:rPr lang="en-US" sz="2000" dirty="0" err="1" smtClean="0"/>
              <a:t>Teratoma</a:t>
            </a:r>
            <a:r>
              <a:rPr lang="en-US" sz="2000" dirty="0" smtClean="0"/>
              <a:t> most common type , in </a:t>
            </a:r>
            <a:r>
              <a:rPr lang="en-US" sz="2000" dirty="0" err="1" smtClean="0"/>
              <a:t>uss</a:t>
            </a:r>
            <a:r>
              <a:rPr lang="en-US" sz="2000" dirty="0" smtClean="0"/>
              <a:t> appears as cystic mass with soft tissue , Fluid-fluid level, fat content ,calcifications, bone &amp; teeth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plain abdomen x-ray: shows bone &amp; teeth 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CT scan &amp; MRI  is modality of choice 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-cyst&gt;4cm &amp; complicated cysts are operated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-2.5-4cm cysts: F/U  USS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-&lt;2.5cm cysts: spontaneous regress in size </a:t>
            </a:r>
            <a:endParaRPr lang="en-US" sz="2000" dirty="0"/>
          </a:p>
        </p:txBody>
      </p:sp>
      <p:pic>
        <p:nvPicPr>
          <p:cNvPr id="40962" name="Picture 2" descr="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1752" y="4187190"/>
            <a:ext cx="3166533" cy="21374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841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GIT intestinal duplication cyst</a:t>
            </a:r>
            <a:endParaRPr lang="ar-LY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ar-LY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4495800" cy="4724400"/>
          </a:xfrm>
        </p:spPr>
        <p:txBody>
          <a:bodyPr/>
          <a:lstStyle/>
          <a:p>
            <a:pPr algn="l">
              <a:buFontTx/>
              <a:buChar char="-"/>
            </a:pPr>
            <a:r>
              <a:rPr lang="en-US" sz="2000" dirty="0" smtClean="0"/>
              <a:t>-is duplication of bowels , no communication with the bowel</a:t>
            </a:r>
          </a:p>
          <a:p>
            <a:pPr algn="l">
              <a:buFontTx/>
              <a:buChar char="-"/>
            </a:pPr>
            <a:r>
              <a:rPr lang="en-US" sz="2000" dirty="0" smtClean="0"/>
              <a:t>- can occurs any where along GIT, more common at mesenteric side of jejunum &amp; ileum </a:t>
            </a:r>
          </a:p>
          <a:p>
            <a:pPr algn="l">
              <a:buFontTx/>
              <a:buChar char="-"/>
            </a:pPr>
            <a:r>
              <a:rPr lang="en-US" sz="2000" dirty="0" smtClean="0"/>
              <a:t>- cause GIT bleeding &amp; obstruction</a:t>
            </a:r>
          </a:p>
          <a:p>
            <a:pPr algn="l">
              <a:buFontTx/>
              <a:buChar char="-"/>
            </a:pPr>
            <a:endParaRPr lang="en-US" sz="2000" dirty="0" smtClean="0"/>
          </a:p>
          <a:p>
            <a:pPr algn="l">
              <a:buFontTx/>
              <a:buChar char="-"/>
            </a:pPr>
            <a:r>
              <a:rPr lang="en-US" sz="2000" dirty="0" smtClean="0"/>
              <a:t>-USS is sufficient to diagnose &amp; appear as multilayer lining cysts</a:t>
            </a:r>
            <a:endParaRPr lang="ar-LY" dirty="0"/>
          </a:p>
        </p:txBody>
      </p:sp>
      <p:pic>
        <p:nvPicPr>
          <p:cNvPr id="5" name="Picture 2" descr="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9160"/>
            <a:ext cx="4191000" cy="2847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Wilm’s</a:t>
            </a:r>
            <a:r>
              <a:rPr lang="en-US" dirty="0" smtClean="0"/>
              <a:t> tumor of the kidney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LY" dirty="0" smtClean="0"/>
          </a:p>
          <a:p>
            <a:pPr algn="l">
              <a:buNone/>
            </a:pPr>
            <a:endParaRPr lang="ar-LY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ar-LY" dirty="0" smtClean="0"/>
          </a:p>
          <a:p>
            <a:pPr algn="ctr">
              <a:buNone/>
            </a:pPr>
            <a:endParaRPr lang="ar-LY" dirty="0"/>
          </a:p>
        </p:txBody>
      </p:sp>
      <p:pic>
        <p:nvPicPr>
          <p:cNvPr id="5" name="Picture 4" descr="http://www.physio-pedia.com/images/5/5f/Wilms_Tum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552" y="2362199"/>
            <a:ext cx="4953000" cy="396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medicalopedia.org/wp-content/uploads/2011/02/kidney-tumo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09800"/>
            <a:ext cx="3007783" cy="441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61258"/>
            <a:ext cx="8686800" cy="8001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err="1" smtClean="0"/>
              <a:t>Wilm’s</a:t>
            </a:r>
            <a:r>
              <a:rPr lang="en-US" dirty="0" smtClean="0"/>
              <a:t> tumor  ( </a:t>
            </a:r>
            <a:r>
              <a:rPr lang="en-US" dirty="0" err="1" smtClean="0"/>
              <a:t>nephroblastoma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85750" indent="-285750" algn="l">
              <a:buNone/>
            </a:pPr>
            <a:endParaRPr lang="en-US" dirty="0" smtClean="0"/>
          </a:p>
          <a:p>
            <a:pPr marL="285750" indent="-285750" algn="l">
              <a:buNone/>
            </a:pPr>
            <a:endParaRPr lang="en-US" dirty="0"/>
          </a:p>
        </p:txBody>
      </p:sp>
      <p:sp>
        <p:nvSpPr>
          <p:cNvPr id="9" name="عنصر نائب للمحتوى 8"/>
          <p:cNvSpPr>
            <a:spLocks noGrp="1"/>
          </p:cNvSpPr>
          <p:nvPr>
            <p:ph sz="half" idx="2"/>
          </p:nvPr>
        </p:nvSpPr>
        <p:spPr>
          <a:xfrm>
            <a:off x="3657601" y="1295423"/>
            <a:ext cx="5334000" cy="5263940"/>
          </a:xfrm>
        </p:spPr>
        <p:txBody>
          <a:bodyPr>
            <a:norm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rapidly growing vascular kidney origin tumor.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peak age 2-3 years, rare in </a:t>
            </a:r>
            <a:r>
              <a:rPr lang="en-US" sz="2000" smtClean="0"/>
              <a:t>&gt;5yrs</a:t>
            </a:r>
            <a:endParaRPr lang="en-US" sz="2000" dirty="0" smtClean="0"/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child presented with abdominal mass, pain, malaise, </a:t>
            </a:r>
            <a:r>
              <a:rPr lang="en-US" sz="2000" dirty="0" err="1" smtClean="0"/>
              <a:t>hematuria</a:t>
            </a:r>
            <a:r>
              <a:rPr lang="en-US" sz="2000" dirty="0" smtClean="0"/>
              <a:t> in 30% &amp; HTN in 25%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unilateral or may be bilateral in 7%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-Mets to lung, liver &amp; regional L.N , invade renal vein and IVC,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USS: solid or with cystic component &amp; </a:t>
            </a:r>
            <a:r>
              <a:rPr lang="en-US" sz="2000" dirty="0" err="1" smtClean="0"/>
              <a:t>Hge</a:t>
            </a:r>
            <a:r>
              <a:rPr lang="en-US" sz="2000" dirty="0" smtClean="0"/>
              <a:t> 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-CT scan:  </a:t>
            </a:r>
            <a:r>
              <a:rPr lang="en-US" sz="2000" dirty="0" err="1" smtClean="0"/>
              <a:t>heterogenous</a:t>
            </a:r>
            <a:r>
              <a:rPr lang="en-US" sz="2000" dirty="0" smtClean="0"/>
              <a:t> ,tumor localization ”claw sign” &amp; distant  </a:t>
            </a:r>
            <a:r>
              <a:rPr lang="en-US" sz="2000" dirty="0" err="1" smtClean="0"/>
              <a:t>mets</a:t>
            </a:r>
            <a:r>
              <a:rPr lang="en-US" sz="2000" dirty="0" smtClean="0"/>
              <a:t> 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-MRI : for vascular invasion 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ANGIOGRAPHY: road map pre-operative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74289" y="267242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5" descr="35194-Afbeelding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88" y="1295422"/>
            <a:ext cx="2746466" cy="2087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cow410-2ar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88" y="3630778"/>
            <a:ext cx="3393312" cy="292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688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Neuroblastoma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375019" y="1298448"/>
            <a:ext cx="4616581" cy="5228476"/>
          </a:xfrm>
        </p:spPr>
        <p:txBody>
          <a:bodyPr>
            <a:normAutofit fontScale="92500" lnSpcReduction="10000"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</a:t>
            </a:r>
            <a:r>
              <a:rPr lang="en-US" altLang="en-US" sz="2000" dirty="0" smtClean="0"/>
              <a:t>Malignancy in neural crest cells in sympathetic ganglia, adrenal medulla, chest, abdomen</a:t>
            </a:r>
            <a:endParaRPr lang="en-US" sz="2000" dirty="0" smtClean="0"/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-average age is 18 months (80%&lt;5yrs)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may be congenital </a:t>
            </a:r>
            <a:r>
              <a:rPr lang="en-US" sz="2000" dirty="0" err="1" smtClean="0"/>
              <a:t>neuroblastoma</a:t>
            </a:r>
            <a:endParaRPr lang="en-US" sz="2000" dirty="0" smtClean="0"/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clinically: </a:t>
            </a:r>
            <a:r>
              <a:rPr lang="en-US" sz="2000" dirty="0" err="1" smtClean="0"/>
              <a:t>abd</a:t>
            </a:r>
            <a:r>
              <a:rPr lang="en-US" sz="2000" dirty="0" smtClean="0"/>
              <a:t>. Mass, &amp; pain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-metastasis to bone, bone marrow, liver &amp; L. nodes.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-USS: heterogeneous vascular soft tissue mass  with necrosis &amp; calcification, squeezing </a:t>
            </a:r>
            <a:r>
              <a:rPr lang="en-US" sz="2000" dirty="0" err="1" smtClean="0"/>
              <a:t>ipsilateral</a:t>
            </a:r>
            <a:r>
              <a:rPr lang="en-US" sz="2000" dirty="0" smtClean="0"/>
              <a:t> kidney downwards “in adrenal origin </a:t>
            </a:r>
            <a:r>
              <a:rPr lang="en-US" sz="2000" dirty="0" err="1" smtClean="0"/>
              <a:t>neuroblastoma</a:t>
            </a:r>
            <a:r>
              <a:rPr lang="en-US" sz="2000" dirty="0" smtClean="0"/>
              <a:t>” 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.CT scan : for tumor localization , calcification seen in 90% of cases , tumor staging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Bone </a:t>
            </a:r>
            <a:r>
              <a:rPr lang="en-US" sz="2000" dirty="0" err="1" smtClean="0"/>
              <a:t>scintigraphy</a:t>
            </a:r>
            <a:r>
              <a:rPr lang="en-US" sz="2000" dirty="0" smtClean="0"/>
              <a:t> : for bone </a:t>
            </a:r>
            <a:r>
              <a:rPr lang="en-US" sz="2000" dirty="0" err="1" smtClean="0"/>
              <a:t>mets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8194" name="Picture 2" descr="Related 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579" y="3758197"/>
            <a:ext cx="3371613" cy="2768727"/>
          </a:xfrm>
          <a:prstGeom prst="rect">
            <a:avLst/>
          </a:prstGeom>
          <a:noFill/>
        </p:spPr>
      </p:pic>
      <p:sp>
        <p:nvSpPr>
          <p:cNvPr id="8196" name="AutoShape 4" descr="Image result for neuroblastoma radiopaedia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LY"/>
          </a:p>
        </p:txBody>
      </p:sp>
      <p:sp>
        <p:nvSpPr>
          <p:cNvPr id="8198" name="AutoShape 6" descr="Image result for neuroblastoma radiopaedia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LY"/>
          </a:p>
        </p:txBody>
      </p:sp>
      <p:sp>
        <p:nvSpPr>
          <p:cNvPr id="8200" name="AutoShape 8" descr="Image result for neuroblastoma radiopaedia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LY"/>
          </a:p>
        </p:txBody>
      </p:sp>
      <p:pic>
        <p:nvPicPr>
          <p:cNvPr id="10" name="عنصر نائب للمحتوى 9" descr="neuroblastoma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652579" y="1132910"/>
            <a:ext cx="3241503" cy="2431128"/>
          </a:xfrm>
        </p:spPr>
      </p:pic>
    </p:spTree>
    <p:extLst>
      <p:ext uri="{BB962C8B-B14F-4D97-AF65-F5344CB8AC3E}">
        <p14:creationId xmlns:p14="http://schemas.microsoft.com/office/powerpoint/2010/main" val="55134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Appendicular</a:t>
            </a:r>
            <a:r>
              <a:rPr lang="en-US" dirty="0" smtClean="0"/>
              <a:t>  abscess</a:t>
            </a:r>
            <a:endParaRPr lang="en-US" dirty="0"/>
          </a:p>
        </p:txBody>
      </p:sp>
      <p:pic>
        <p:nvPicPr>
          <p:cNvPr id="5" name="Content Placeholder 4" descr="IMG_1301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52" y="1399579"/>
            <a:ext cx="3180990" cy="3046470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359729" y="1600200"/>
            <a:ext cx="4631871" cy="4724400"/>
          </a:xfrm>
        </p:spPr>
        <p:txBody>
          <a:bodyPr>
            <a:norm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most common complication of acute appendicitis after perforation.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RIF PAIN , fever, &amp; vomiting.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abscess formation &amp; collection seen in the peritoneal or retroperitoneal cavity.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USS: </a:t>
            </a:r>
            <a:r>
              <a:rPr lang="en-US" sz="2000" dirty="0" err="1" smtClean="0"/>
              <a:t>hypoechoic</a:t>
            </a:r>
            <a:r>
              <a:rPr lang="en-US" sz="2000" dirty="0" smtClean="0"/>
              <a:t> fluid collection closed to area of infected appendix.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CT scan : thick fluid collection with or without air pockets. </a:t>
            </a:r>
            <a:r>
              <a:rPr lang="en-US" sz="2000" dirty="0" err="1" smtClean="0"/>
              <a:t>Appendicolith</a:t>
            </a:r>
            <a:r>
              <a:rPr lang="en-US" sz="2000" dirty="0" smtClean="0"/>
              <a:t> may be visualized </a:t>
            </a:r>
            <a:r>
              <a:rPr lang="en-US" sz="1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3314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37068"/>
            <a:ext cx="8686800" cy="1049866"/>
          </a:xfrm>
        </p:spPr>
        <p:txBody>
          <a:bodyPr>
            <a:normAutofit/>
          </a:bodyPr>
          <a:lstStyle/>
          <a:p>
            <a:r>
              <a:rPr lang="en-US" dirty="0" smtClean="0"/>
              <a:t>infantile  HEPATIC 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hemangioma</a:t>
            </a:r>
            <a:endParaRPr lang="en-US" dirty="0"/>
          </a:p>
        </p:txBody>
      </p:sp>
      <p:pic>
        <p:nvPicPr>
          <p:cNvPr id="5" name="Content Placeholder 4" descr="IMG_1303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99581"/>
            <a:ext cx="2694214" cy="1972962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648200" y="1600199"/>
            <a:ext cx="4343400" cy="4985657"/>
          </a:xfrm>
        </p:spPr>
        <p:txBody>
          <a:bodyPr>
            <a:normAutofit fontScale="92500" lnSpcReduction="20000"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is benign vascular hepatic lesion (</a:t>
            </a:r>
            <a:r>
              <a:rPr lang="en-US" sz="2000" dirty="0" err="1" smtClean="0"/>
              <a:t>Arteriovenous</a:t>
            </a:r>
            <a:r>
              <a:rPr lang="en-US" sz="2000" dirty="0" smtClean="0"/>
              <a:t> shunting) 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-Solitary or multiple.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pt. has </a:t>
            </a:r>
            <a:r>
              <a:rPr lang="en-US" sz="2000" dirty="0" err="1" smtClean="0"/>
              <a:t>hepatomegally</a:t>
            </a:r>
            <a:r>
              <a:rPr lang="en-US" sz="2000" dirty="0" smtClean="0"/>
              <a:t> ,may cause unexplained high  cardiac output failure &amp; 10% may associated with subcutaneous </a:t>
            </a:r>
            <a:r>
              <a:rPr lang="en-US" sz="2000" dirty="0" err="1" smtClean="0"/>
              <a:t>hemangioma</a:t>
            </a:r>
            <a:r>
              <a:rPr lang="en-US" sz="2000" dirty="0" smtClean="0"/>
              <a:t>,.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USS: </a:t>
            </a:r>
            <a:r>
              <a:rPr lang="en-US" sz="2000" dirty="0" err="1" smtClean="0"/>
              <a:t>hyperechoic</a:t>
            </a:r>
            <a:r>
              <a:rPr lang="en-US" sz="2000" dirty="0" smtClean="0"/>
              <a:t> or </a:t>
            </a:r>
            <a:r>
              <a:rPr lang="en-US" sz="2000" dirty="0" err="1" smtClean="0"/>
              <a:t>hypoechoic</a:t>
            </a:r>
            <a:r>
              <a:rPr lang="en-US" sz="2000" dirty="0" smtClean="0"/>
              <a:t> or mixed with increase flow in Doppler 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CT scan : </a:t>
            </a:r>
            <a:r>
              <a:rPr lang="en-US" sz="2000" dirty="0" err="1" smtClean="0"/>
              <a:t>triphasic</a:t>
            </a:r>
            <a:r>
              <a:rPr lang="en-US" sz="2000" dirty="0" smtClean="0"/>
              <a:t> study   (peripheral enhancement with gradual filling-in) , </a:t>
            </a:r>
            <a:r>
              <a:rPr lang="en-US" sz="2000" dirty="0" err="1" smtClean="0"/>
              <a:t>hypodense</a:t>
            </a:r>
            <a:r>
              <a:rPr lang="en-US" sz="2000" dirty="0" smtClean="0"/>
              <a:t>, well-define with strong enhancement in small size </a:t>
            </a:r>
            <a:r>
              <a:rPr lang="en-US" sz="2000" dirty="0" err="1" smtClean="0"/>
              <a:t>hemangioma</a:t>
            </a:r>
            <a:r>
              <a:rPr lang="en-US" sz="2000" dirty="0" smtClean="0"/>
              <a:t>, may calcified.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MRI: T1 is </a:t>
            </a:r>
            <a:r>
              <a:rPr lang="en-US" sz="2000" dirty="0" err="1" smtClean="0"/>
              <a:t>hypointense</a:t>
            </a:r>
            <a:r>
              <a:rPr lang="en-US" sz="2000" dirty="0" smtClean="0"/>
              <a:t> , </a:t>
            </a:r>
            <a:r>
              <a:rPr lang="en-US" sz="2000" dirty="0" err="1" smtClean="0"/>
              <a:t>hyperintense</a:t>
            </a:r>
            <a:r>
              <a:rPr lang="en-US" sz="2000" dirty="0" smtClean="0"/>
              <a:t> on T2 weighted image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pic>
        <p:nvPicPr>
          <p:cNvPr id="6" name="صورة 5" descr="liver hemangiom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015443"/>
            <a:ext cx="3820886" cy="257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63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829732"/>
            <a:ext cx="8458200" cy="5609695"/>
          </a:xfrm>
        </p:spPr>
        <p:txBody>
          <a:bodyPr/>
          <a:lstStyle/>
          <a:p>
            <a:pPr algn="ctr"/>
            <a:r>
              <a:rPr lang="en-US" dirty="0" smtClean="0"/>
              <a:t>Imaging of Abdominal masses in pediatrics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Presented BY Dr. </a:t>
            </a:r>
            <a:r>
              <a:rPr lang="en-US" sz="2800" dirty="0" err="1" smtClean="0"/>
              <a:t>aliya</a:t>
            </a:r>
            <a:r>
              <a:rPr lang="en-US" sz="2800" dirty="0" smtClean="0"/>
              <a:t>  </a:t>
            </a:r>
            <a:r>
              <a:rPr lang="en-US" sz="2800" dirty="0" err="1" smtClean="0"/>
              <a:t>shemisa</a:t>
            </a:r>
            <a:endParaRPr lang="en-US" dirty="0"/>
          </a:p>
        </p:txBody>
      </p:sp>
      <p:pic>
        <p:nvPicPr>
          <p:cNvPr id="3" name="صورة 2" descr="fat-girl-eating_13222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266" y="3166533"/>
            <a:ext cx="3208867" cy="3208867"/>
          </a:xfrm>
          <a:prstGeom prst="rect">
            <a:avLst/>
          </a:prstGeom>
        </p:spPr>
      </p:pic>
      <p:pic>
        <p:nvPicPr>
          <p:cNvPr id="4" name="صورة 3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8267" y="3166533"/>
            <a:ext cx="3272895" cy="3272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65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36" y="172926"/>
            <a:ext cx="4461103" cy="368348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276" y="3856406"/>
            <a:ext cx="5514975" cy="283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27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 smtClean="0"/>
              <a:t>Hepatoblastoma</a:t>
            </a:r>
            <a:endParaRPr lang="en-US" sz="2800" dirty="0"/>
          </a:p>
        </p:txBody>
      </p:sp>
      <p:pic>
        <p:nvPicPr>
          <p:cNvPr id="10" name="عنصر نائب للمحتوى 9" descr="hepatoblastoma us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1752" y="1298448"/>
            <a:ext cx="2774551" cy="1884933"/>
          </a:xfrm>
        </p:spPr>
      </p:pic>
      <p:sp>
        <p:nvSpPr>
          <p:cNvPr id="8" name="عنصر نائب للمحتوى 7"/>
          <p:cNvSpPr>
            <a:spLocks noGrp="1"/>
          </p:cNvSpPr>
          <p:nvPr>
            <p:ph sz="half" idx="2"/>
          </p:nvPr>
        </p:nvSpPr>
        <p:spPr>
          <a:xfrm>
            <a:off x="3387437" y="1298447"/>
            <a:ext cx="5604164" cy="5249309"/>
          </a:xfrm>
        </p:spPr>
        <p:txBody>
          <a:bodyPr/>
          <a:lstStyle/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most common 1ry liver tumor in children under age of 4 years, not common in neonate.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</a:t>
            </a:r>
            <a:r>
              <a:rPr lang="en-US" sz="2000" dirty="0" err="1" smtClean="0"/>
              <a:t>hypervascular</a:t>
            </a:r>
            <a:r>
              <a:rPr lang="en-US" sz="2000" dirty="0" smtClean="0"/>
              <a:t> tumor &amp; seeds to lung &amp; </a:t>
            </a:r>
            <a:r>
              <a:rPr lang="en-US" sz="2000" dirty="0" err="1" smtClean="0"/>
              <a:t>L.nodes</a:t>
            </a:r>
            <a:endParaRPr lang="en-US" sz="2000" dirty="0" smtClean="0"/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presented with painless/painful </a:t>
            </a:r>
            <a:r>
              <a:rPr lang="en-US" sz="2000" dirty="0" err="1" smtClean="0"/>
              <a:t>abd</a:t>
            </a:r>
            <a:r>
              <a:rPr lang="en-US" sz="2000" dirty="0" smtClean="0"/>
              <a:t>.  distension, </a:t>
            </a:r>
            <a:r>
              <a:rPr lang="en-US" sz="2000" b="1" dirty="0" smtClean="0"/>
              <a:t>raised </a:t>
            </a:r>
            <a:r>
              <a:rPr lang="en-US" sz="2000" b="1" dirty="0" smtClean="0"/>
              <a:t>      </a:t>
            </a:r>
            <a:r>
              <a:rPr lang="en-US" sz="2000" b="1" dirty="0" smtClean="0"/>
              <a:t>AFP 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 -USS: mixed echo. soft tissue mass.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CT: for tumor </a:t>
            </a:r>
            <a:r>
              <a:rPr lang="en-US" sz="2000" dirty="0" smtClean="0"/>
              <a:t>localization</a:t>
            </a:r>
            <a:r>
              <a:rPr lang="en-US" sz="2000" dirty="0" smtClean="0"/>
              <a:t>&amp; staging, appear as  enhanced mixed density mass, necrosis, hemorrhage ,calcification may be seen.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MRI: mixed intensity.</a:t>
            </a:r>
          </a:p>
          <a:p>
            <a:pPr algn="l">
              <a:buNone/>
            </a:pPr>
            <a:endParaRPr lang="ar-LY" dirty="0"/>
          </a:p>
        </p:txBody>
      </p:sp>
      <p:pic>
        <p:nvPicPr>
          <p:cNvPr id="9" name="Picture 8" descr="IMG_131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207" y="4937759"/>
            <a:ext cx="1922426" cy="1895291"/>
          </a:xfrm>
          <a:prstGeom prst="rect">
            <a:avLst/>
          </a:prstGeom>
        </p:spPr>
      </p:pic>
      <p:pic>
        <p:nvPicPr>
          <p:cNvPr id="11" name="صورة 10" descr="hepatoblastoma 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62335"/>
            <a:ext cx="3221522" cy="2513244"/>
          </a:xfrm>
          <a:prstGeom prst="rect">
            <a:avLst/>
          </a:prstGeom>
        </p:spPr>
      </p:pic>
      <p:sp>
        <p:nvSpPr>
          <p:cNvPr id="7" name="سهم لأعلى 6"/>
          <p:cNvSpPr/>
          <p:nvPr/>
        </p:nvSpPr>
        <p:spPr>
          <a:xfrm flipH="1">
            <a:off x="5765029" y="3311661"/>
            <a:ext cx="258235" cy="347665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59669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phot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63286"/>
            <a:ext cx="6694714" cy="66947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270933"/>
            <a:ext cx="8686800" cy="5809192"/>
          </a:xfrm>
        </p:spPr>
        <p:txBody>
          <a:bodyPr/>
          <a:lstStyle/>
          <a:p>
            <a:pPr algn="l">
              <a:buFont typeface="Wingdings" panose="05000000000000000000" pitchFamily="2" charset="2"/>
              <a:buChar char="§"/>
            </a:pPr>
            <a:r>
              <a:rPr lang="en-US" altLang="en-US" sz="2800" b="1" dirty="0" smtClean="0"/>
              <a:t>Abdominal masses are most common in children</a:t>
            </a:r>
            <a:r>
              <a:rPr lang="hu-HU" altLang="en-US" sz="2800" b="1" dirty="0" smtClean="0"/>
              <a:t> </a:t>
            </a:r>
            <a:r>
              <a:rPr lang="en-US" altLang="en-US" sz="2800" b="1" dirty="0" smtClean="0"/>
              <a:t>under the age of 5 years</a:t>
            </a:r>
            <a:endParaRPr lang="hu-HU" altLang="en-US" sz="2800" b="1" dirty="0" smtClean="0"/>
          </a:p>
          <a:p>
            <a:pPr algn="l">
              <a:buFont typeface="Wingdings" panose="05000000000000000000" pitchFamily="2" charset="2"/>
              <a:buChar char="§"/>
            </a:pPr>
            <a:endParaRPr lang="en-US" altLang="en-US" sz="1100" dirty="0" smtClean="0"/>
          </a:p>
          <a:p>
            <a:pPr algn="l">
              <a:buFont typeface="Wingdings" panose="05000000000000000000" pitchFamily="2" charset="2"/>
              <a:buChar char="§"/>
            </a:pPr>
            <a:endParaRPr lang="en-US" altLang="en-US" dirty="0" smtClean="0"/>
          </a:p>
          <a:p>
            <a:pPr algn="l">
              <a:buFont typeface="Wingdings" panose="05000000000000000000" pitchFamily="2" charset="2"/>
              <a:buChar char="§"/>
            </a:pPr>
            <a:r>
              <a:rPr lang="en-US" altLang="en-US" dirty="0" smtClean="0"/>
              <a:t>Most abdominal masses in neonates are retroperitoneal, of kidney origin and are not malignant.</a:t>
            </a:r>
            <a:endParaRPr lang="hu-HU" altLang="en-US" dirty="0" smtClean="0"/>
          </a:p>
          <a:p>
            <a:pPr algn="l">
              <a:buFont typeface="Wingdings" panose="05000000000000000000" pitchFamily="2" charset="2"/>
              <a:buChar char="§"/>
            </a:pPr>
            <a:endParaRPr lang="en-US" altLang="en-US" sz="1100" dirty="0" smtClean="0"/>
          </a:p>
          <a:p>
            <a:pPr algn="l">
              <a:buFont typeface="Wingdings" panose="05000000000000000000" pitchFamily="2" charset="2"/>
              <a:buChar char="§"/>
            </a:pPr>
            <a:r>
              <a:rPr lang="en-US" altLang="en-US" dirty="0" smtClean="0"/>
              <a:t>The older the child the more likely the mass represents a malignant process.</a:t>
            </a:r>
          </a:p>
          <a:p>
            <a:pPr algn="l">
              <a:buNone/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244929"/>
            <a:ext cx="8686800" cy="1045027"/>
          </a:xfrm>
        </p:spPr>
        <p:txBody>
          <a:bodyPr/>
          <a:lstStyle/>
          <a:p>
            <a:r>
              <a:rPr lang="en-US" altLang="en-US" dirty="0" smtClean="0"/>
              <a:t>Neonatal Abdominal Masses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5045529"/>
          </a:xfrm>
        </p:spPr>
        <p:txBody>
          <a:bodyPr>
            <a:normAutofit fontScale="92500" lnSpcReduction="20000"/>
          </a:bodyPr>
          <a:lstStyle/>
          <a:p>
            <a:pPr algn="l">
              <a:buNone/>
            </a:pPr>
            <a:r>
              <a:rPr lang="en-US" sz="3000" b="1" dirty="0" smtClean="0"/>
              <a:t>Renal origin  55%:</a:t>
            </a:r>
            <a:r>
              <a:rPr lang="en-US" sz="3000" dirty="0" smtClean="0"/>
              <a:t> </a:t>
            </a:r>
          </a:p>
          <a:p>
            <a:pPr algn="l">
              <a:buNone/>
            </a:pPr>
            <a:r>
              <a:rPr lang="en-US" sz="3000" dirty="0" smtClean="0"/>
              <a:t>1. </a:t>
            </a:r>
            <a:r>
              <a:rPr lang="en-US" sz="3000" dirty="0" err="1" smtClean="0"/>
              <a:t>Hydronephrosis</a:t>
            </a:r>
            <a:endParaRPr lang="en-US" sz="3000" dirty="0" smtClean="0"/>
          </a:p>
          <a:p>
            <a:pPr algn="l">
              <a:buNone/>
            </a:pPr>
            <a:r>
              <a:rPr lang="en-US" sz="3000" dirty="0" smtClean="0"/>
              <a:t>2. MSDK </a:t>
            </a:r>
            <a:r>
              <a:rPr lang="en-US" sz="3000" dirty="0" err="1" smtClean="0"/>
              <a:t>multicystic</a:t>
            </a:r>
            <a:r>
              <a:rPr lang="en-US" sz="3000" dirty="0" smtClean="0"/>
              <a:t> dysplastic kidney</a:t>
            </a:r>
          </a:p>
          <a:p>
            <a:pPr algn="l">
              <a:buNone/>
            </a:pPr>
            <a:r>
              <a:rPr lang="en-US" sz="3000" dirty="0" smtClean="0"/>
              <a:t>3. Congenital </a:t>
            </a:r>
            <a:r>
              <a:rPr lang="en-US" sz="3000" dirty="0" err="1" smtClean="0"/>
              <a:t>nephroblastoma</a:t>
            </a:r>
            <a:endParaRPr lang="en-US" sz="3000" dirty="0" smtClean="0"/>
          </a:p>
          <a:p>
            <a:pPr algn="l">
              <a:buNone/>
            </a:pPr>
            <a:endParaRPr lang="en-US" sz="3000" b="1" dirty="0" smtClean="0"/>
          </a:p>
          <a:p>
            <a:pPr algn="l">
              <a:buNone/>
            </a:pPr>
            <a:r>
              <a:rPr lang="en-US" sz="3000" b="1" dirty="0" smtClean="0"/>
              <a:t>Pelvic / genital origin 15%</a:t>
            </a:r>
            <a:r>
              <a:rPr lang="en-US" sz="3000" dirty="0" smtClean="0"/>
              <a:t>:</a:t>
            </a:r>
          </a:p>
          <a:p>
            <a:pPr algn="l">
              <a:buNone/>
            </a:pPr>
            <a:r>
              <a:rPr lang="en-US" sz="3000" dirty="0" smtClean="0"/>
              <a:t>1. </a:t>
            </a:r>
            <a:r>
              <a:rPr lang="en-US" sz="3000" dirty="0" err="1" smtClean="0"/>
              <a:t>Teratoma</a:t>
            </a:r>
            <a:r>
              <a:rPr lang="en-US" sz="3000" dirty="0" smtClean="0"/>
              <a:t>/ </a:t>
            </a:r>
            <a:r>
              <a:rPr lang="en-US" altLang="en-US" sz="3000" dirty="0" err="1" smtClean="0"/>
              <a:t>Sacrococcygeal</a:t>
            </a:r>
            <a:r>
              <a:rPr lang="en-US" altLang="en-US" sz="3000" dirty="0" smtClean="0"/>
              <a:t> </a:t>
            </a:r>
            <a:r>
              <a:rPr lang="en-US" altLang="en-US" sz="3000" dirty="0" err="1" smtClean="0"/>
              <a:t>Teratoma</a:t>
            </a:r>
            <a:endParaRPr lang="en-US" sz="3000" dirty="0" smtClean="0"/>
          </a:p>
          <a:p>
            <a:pPr lvl="1" algn="l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sz="3000" dirty="0" smtClean="0"/>
              <a:t>2.</a:t>
            </a:r>
            <a:r>
              <a:rPr lang="en-US" altLang="en-US" sz="3000" dirty="0" smtClean="0"/>
              <a:t> Ovarian Cysts</a:t>
            </a:r>
          </a:p>
          <a:p>
            <a:pPr lvl="1" algn="l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altLang="en-US" sz="3000" dirty="0" smtClean="0"/>
              <a:t>3. Hydro/</a:t>
            </a:r>
            <a:r>
              <a:rPr lang="en-US" altLang="en-US" sz="3000" dirty="0" err="1" smtClean="0"/>
              <a:t>hematometrocolpos</a:t>
            </a:r>
            <a:r>
              <a:rPr lang="en-US" altLang="en-US" sz="3000" dirty="0" smtClean="0"/>
              <a:t> “</a:t>
            </a:r>
            <a:r>
              <a:rPr lang="en-US" altLang="en-US" sz="2600" dirty="0" smtClean="0"/>
              <a:t>due to imperforated hymen, vaginal </a:t>
            </a:r>
            <a:r>
              <a:rPr lang="en-US" altLang="en-US" sz="2600" dirty="0" err="1" smtClean="0"/>
              <a:t>atresia</a:t>
            </a:r>
            <a:r>
              <a:rPr lang="en-US" altLang="en-US" sz="2600" dirty="0" smtClean="0"/>
              <a:t> or vaginal septum</a:t>
            </a:r>
            <a:r>
              <a:rPr lang="en-US" altLang="en-US" sz="3000" dirty="0" smtClean="0"/>
              <a:t>”</a:t>
            </a:r>
          </a:p>
          <a:p>
            <a:pPr lvl="1" algn="l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altLang="en-US" sz="3000" dirty="0" smtClean="0"/>
              <a:t>4. Obstructed bladder “ </a:t>
            </a:r>
            <a:r>
              <a:rPr lang="en-US" altLang="en-US" sz="2600" dirty="0" smtClean="0"/>
              <a:t>due to post. Urethral valve or </a:t>
            </a:r>
            <a:r>
              <a:rPr lang="en-US" altLang="en-US" sz="2600" dirty="0" err="1" smtClean="0"/>
              <a:t>neurogenic</a:t>
            </a:r>
            <a:r>
              <a:rPr lang="en-US" altLang="en-US" sz="2600" dirty="0" smtClean="0"/>
              <a:t> causes”</a:t>
            </a:r>
          </a:p>
          <a:p>
            <a:pPr algn="l">
              <a:buNone/>
            </a:pPr>
            <a:r>
              <a:rPr lang="en-US" dirty="0" smtClean="0"/>
              <a:t>  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261257"/>
            <a:ext cx="8686800" cy="6172199"/>
          </a:xfrm>
        </p:spPr>
        <p:txBody>
          <a:bodyPr>
            <a:normAutofit fontScale="85000" lnSpcReduction="20000"/>
          </a:bodyPr>
          <a:lstStyle/>
          <a:p>
            <a:pPr algn="l">
              <a:buNone/>
            </a:pPr>
            <a:endParaRPr lang="en-US" sz="2800" b="1" dirty="0" smtClean="0"/>
          </a:p>
          <a:p>
            <a:pPr algn="l">
              <a:buNone/>
            </a:pPr>
            <a:r>
              <a:rPr lang="en-US" sz="2800" b="1" dirty="0" smtClean="0"/>
              <a:t>Non-renal retroperitoneal Adrenal origin 10% :</a:t>
            </a:r>
          </a:p>
          <a:p>
            <a:pPr algn="l">
              <a:buNone/>
            </a:pPr>
            <a:r>
              <a:rPr lang="en-US" sz="3000" dirty="0" smtClean="0"/>
              <a:t>1. Hemorrhage</a:t>
            </a:r>
          </a:p>
          <a:p>
            <a:pPr algn="l">
              <a:buNone/>
            </a:pPr>
            <a:r>
              <a:rPr lang="en-US" sz="3000" dirty="0" smtClean="0"/>
              <a:t>2. </a:t>
            </a:r>
            <a:r>
              <a:rPr lang="en-US" sz="3000" dirty="0" err="1" smtClean="0"/>
              <a:t>Neuroblastoma</a:t>
            </a:r>
            <a:endParaRPr lang="en-US" sz="3000" dirty="0" smtClean="0"/>
          </a:p>
          <a:p>
            <a:pPr algn="l">
              <a:buNone/>
            </a:pPr>
            <a:endParaRPr lang="en-US" sz="2800" dirty="0" smtClean="0"/>
          </a:p>
          <a:p>
            <a:pPr algn="l">
              <a:buNone/>
            </a:pPr>
            <a:r>
              <a:rPr lang="en-US" sz="2800" b="1" dirty="0" smtClean="0"/>
              <a:t>GIT origin 15% : </a:t>
            </a:r>
          </a:p>
          <a:p>
            <a:pPr algn="l">
              <a:buNone/>
            </a:pPr>
            <a:r>
              <a:rPr lang="en-US" sz="3000" dirty="0" smtClean="0"/>
              <a:t>1. Duplication</a:t>
            </a:r>
          </a:p>
          <a:p>
            <a:pPr algn="l">
              <a:buNone/>
            </a:pPr>
            <a:r>
              <a:rPr lang="en-US" sz="3000" dirty="0" smtClean="0"/>
              <a:t>2. Mesenteric </a:t>
            </a:r>
            <a:r>
              <a:rPr lang="en-US" sz="3000" dirty="0" err="1" smtClean="0"/>
              <a:t>omental</a:t>
            </a:r>
            <a:r>
              <a:rPr lang="en-US" sz="3000" dirty="0" smtClean="0"/>
              <a:t> cyst</a:t>
            </a:r>
          </a:p>
          <a:p>
            <a:pPr algn="l">
              <a:buNone/>
            </a:pPr>
            <a:r>
              <a:rPr lang="en-US" sz="3000" dirty="0" smtClean="0"/>
              <a:t>3. </a:t>
            </a:r>
            <a:r>
              <a:rPr lang="en-US" sz="3000" dirty="0" err="1" smtClean="0"/>
              <a:t>Meconium</a:t>
            </a:r>
            <a:r>
              <a:rPr lang="en-US" sz="3000" dirty="0" smtClean="0"/>
              <a:t> </a:t>
            </a:r>
            <a:r>
              <a:rPr lang="en-US" sz="3000" dirty="0" err="1" smtClean="0"/>
              <a:t>ileus</a:t>
            </a:r>
            <a:endParaRPr lang="en-US" sz="3000" dirty="0" smtClean="0"/>
          </a:p>
          <a:p>
            <a:pPr algn="l">
              <a:buNone/>
            </a:pPr>
            <a:endParaRPr lang="en-US" sz="2800" dirty="0" smtClean="0"/>
          </a:p>
          <a:p>
            <a:pPr algn="l">
              <a:buNone/>
            </a:pPr>
            <a:r>
              <a:rPr lang="en-US" sz="2800" b="1" dirty="0" err="1" smtClean="0"/>
              <a:t>Hepatobiliary</a:t>
            </a:r>
            <a:r>
              <a:rPr lang="en-US" sz="2800" b="1" dirty="0" smtClean="0"/>
              <a:t> origin 5%:</a:t>
            </a:r>
          </a:p>
          <a:p>
            <a:pPr algn="l">
              <a:buNone/>
            </a:pPr>
            <a:r>
              <a:rPr lang="en-US" sz="3000" dirty="0" smtClean="0"/>
              <a:t>1. </a:t>
            </a:r>
            <a:r>
              <a:rPr lang="en-US" altLang="en-US" sz="3000" dirty="0" err="1" smtClean="0"/>
              <a:t>Hemangioendothelioma</a:t>
            </a:r>
            <a:r>
              <a:rPr lang="en-US" altLang="en-US" sz="3000" dirty="0" smtClean="0"/>
              <a:t> “infantile hepatic  </a:t>
            </a:r>
            <a:r>
              <a:rPr lang="en-US" altLang="en-US" sz="3000" dirty="0" err="1" smtClean="0"/>
              <a:t>hemangioma</a:t>
            </a:r>
            <a:r>
              <a:rPr lang="en-US" altLang="en-US" sz="3000" dirty="0" smtClean="0"/>
              <a:t>”</a:t>
            </a:r>
          </a:p>
          <a:p>
            <a:pPr algn="l">
              <a:buNone/>
            </a:pPr>
            <a:r>
              <a:rPr lang="en-US" sz="3000" dirty="0" smtClean="0"/>
              <a:t>2. </a:t>
            </a:r>
            <a:r>
              <a:rPr lang="en-US" sz="3000" dirty="0" err="1" smtClean="0"/>
              <a:t>Hebatoblastoma</a:t>
            </a:r>
            <a:endParaRPr lang="en-US" sz="3000" dirty="0" smtClean="0"/>
          </a:p>
          <a:p>
            <a:pPr algn="l">
              <a:buNone/>
            </a:pPr>
            <a:r>
              <a:rPr lang="en-US" sz="3000" dirty="0" smtClean="0"/>
              <a:t>3. </a:t>
            </a:r>
            <a:r>
              <a:rPr lang="en-US" sz="3000" dirty="0" err="1" smtClean="0"/>
              <a:t>Choledochal</a:t>
            </a:r>
            <a:r>
              <a:rPr lang="en-US" sz="3000" dirty="0" smtClean="0"/>
              <a:t> cyst</a:t>
            </a:r>
          </a:p>
          <a:p>
            <a:pPr algn="l">
              <a:buNone/>
            </a:pPr>
            <a:r>
              <a:rPr lang="en-US" sz="2800" dirty="0" smtClean="0"/>
              <a:t> </a:t>
            </a:r>
            <a:endParaRPr lang="ar-LY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Abdominal Masses in Older Children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2800" b="1" dirty="0" smtClean="0"/>
              <a:t>Renal origin 55%</a:t>
            </a:r>
            <a:r>
              <a:rPr lang="en-US" sz="2800" dirty="0" smtClean="0"/>
              <a:t> : </a:t>
            </a:r>
          </a:p>
          <a:p>
            <a:pPr algn="l">
              <a:buNone/>
            </a:pPr>
            <a:r>
              <a:rPr lang="en-US" sz="2800" dirty="0" smtClean="0"/>
              <a:t>1. </a:t>
            </a:r>
            <a:r>
              <a:rPr lang="en-US" sz="2800" dirty="0" err="1" smtClean="0"/>
              <a:t>Wilm’s</a:t>
            </a:r>
            <a:r>
              <a:rPr lang="en-US" sz="2800" dirty="0" smtClean="0"/>
              <a:t> tumor</a:t>
            </a:r>
          </a:p>
          <a:p>
            <a:pPr algn="l">
              <a:buNone/>
            </a:pPr>
            <a:r>
              <a:rPr lang="en-US" sz="2800" dirty="0" smtClean="0"/>
              <a:t>2. </a:t>
            </a:r>
            <a:r>
              <a:rPr lang="en-US" sz="2800" dirty="0" err="1" smtClean="0"/>
              <a:t>Hydronephrosis</a:t>
            </a:r>
            <a:endParaRPr lang="en-US" sz="2800" dirty="0" smtClean="0"/>
          </a:p>
          <a:p>
            <a:pPr algn="l">
              <a:buNone/>
            </a:pPr>
            <a:r>
              <a:rPr lang="en-US" sz="2800" dirty="0" smtClean="0"/>
              <a:t>3. Cystic kidney disease</a:t>
            </a:r>
          </a:p>
          <a:p>
            <a:pPr algn="l">
              <a:buNone/>
            </a:pPr>
            <a:endParaRPr lang="en-US" sz="2800" dirty="0" smtClean="0"/>
          </a:p>
          <a:p>
            <a:pPr algn="l">
              <a:buNone/>
            </a:pPr>
            <a:r>
              <a:rPr lang="en-US" sz="2800" b="1" dirty="0" smtClean="0"/>
              <a:t>Non-renal retroperitoneal 23% :</a:t>
            </a:r>
          </a:p>
          <a:p>
            <a:pPr algn="l">
              <a:buNone/>
            </a:pPr>
            <a:r>
              <a:rPr lang="en-US" sz="2800" dirty="0" smtClean="0"/>
              <a:t>1. </a:t>
            </a:r>
            <a:r>
              <a:rPr lang="en-US" sz="2800" dirty="0" err="1" smtClean="0"/>
              <a:t>Neuroblastoma</a:t>
            </a:r>
            <a:r>
              <a:rPr lang="en-US" sz="2800" dirty="0" smtClean="0"/>
              <a:t> </a:t>
            </a:r>
          </a:p>
          <a:p>
            <a:pPr algn="l">
              <a:buNone/>
            </a:pPr>
            <a:r>
              <a:rPr lang="en-US" sz="2800" dirty="0" smtClean="0"/>
              <a:t>2. </a:t>
            </a:r>
            <a:r>
              <a:rPr lang="en-US" sz="2800" dirty="0" err="1" smtClean="0"/>
              <a:t>Teratoma</a:t>
            </a:r>
            <a:endParaRPr lang="ar-LY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261256"/>
            <a:ext cx="8686800" cy="6172201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800" b="1" dirty="0" smtClean="0"/>
              <a:t>GIT origin 12% </a:t>
            </a:r>
            <a:r>
              <a:rPr lang="en-US" sz="2800" dirty="0" smtClean="0"/>
              <a:t>:</a:t>
            </a:r>
          </a:p>
          <a:p>
            <a:pPr algn="l">
              <a:buNone/>
            </a:pPr>
            <a:r>
              <a:rPr lang="en-US" sz="2800" dirty="0" smtClean="0"/>
              <a:t>1. </a:t>
            </a:r>
            <a:r>
              <a:rPr lang="en-US" sz="2800" dirty="0" err="1" smtClean="0"/>
              <a:t>Appendiceal</a:t>
            </a:r>
            <a:r>
              <a:rPr lang="en-US" sz="2800" dirty="0" smtClean="0"/>
              <a:t> abscess</a:t>
            </a:r>
          </a:p>
          <a:p>
            <a:pPr algn="l">
              <a:buNone/>
            </a:pPr>
            <a:r>
              <a:rPr lang="en-US" sz="2800" dirty="0" smtClean="0"/>
              <a:t>2. Lymphoma</a:t>
            </a:r>
          </a:p>
          <a:p>
            <a:pPr algn="l">
              <a:buNone/>
            </a:pPr>
            <a:endParaRPr lang="en-US" sz="2800" dirty="0" smtClean="0"/>
          </a:p>
          <a:p>
            <a:pPr algn="l">
              <a:buNone/>
            </a:pPr>
            <a:r>
              <a:rPr lang="en-US" sz="2800" b="1" dirty="0" err="1" smtClean="0"/>
              <a:t>Hepatobiliary</a:t>
            </a:r>
            <a:r>
              <a:rPr lang="en-US" sz="2800" b="1" dirty="0" smtClean="0"/>
              <a:t>  origin 6% </a:t>
            </a:r>
            <a:r>
              <a:rPr lang="en-US" sz="2800" dirty="0" smtClean="0"/>
              <a:t>:</a:t>
            </a:r>
          </a:p>
          <a:p>
            <a:pPr algn="l">
              <a:buNone/>
            </a:pPr>
            <a:r>
              <a:rPr lang="en-US" sz="2800" dirty="0" smtClean="0"/>
              <a:t> 1. </a:t>
            </a:r>
            <a:r>
              <a:rPr lang="en-US" sz="2800" dirty="0" err="1" smtClean="0"/>
              <a:t>Hepatoblastoma</a:t>
            </a:r>
            <a:endParaRPr lang="en-US" sz="2800" dirty="0" smtClean="0"/>
          </a:p>
          <a:p>
            <a:pPr algn="l">
              <a:buNone/>
            </a:pPr>
            <a:r>
              <a:rPr lang="en-US" sz="2800" dirty="0" smtClean="0"/>
              <a:t> 2. </a:t>
            </a:r>
            <a:r>
              <a:rPr lang="en-US" sz="2800" dirty="0" err="1" smtClean="0"/>
              <a:t>Hemangioma</a:t>
            </a:r>
            <a:r>
              <a:rPr lang="en-US" sz="2800" dirty="0" smtClean="0"/>
              <a:t>/ </a:t>
            </a:r>
            <a:r>
              <a:rPr lang="en-US" sz="2800" dirty="0" err="1" smtClean="0"/>
              <a:t>Hemangioendothelioma</a:t>
            </a:r>
            <a:r>
              <a:rPr lang="en-US" sz="2800" dirty="0" smtClean="0"/>
              <a:t> </a:t>
            </a:r>
          </a:p>
          <a:p>
            <a:pPr algn="l">
              <a:buNone/>
            </a:pPr>
            <a:r>
              <a:rPr lang="en-US" sz="2800" dirty="0" smtClean="0"/>
              <a:t> 3. Metastasis</a:t>
            </a:r>
          </a:p>
          <a:p>
            <a:pPr algn="l">
              <a:buNone/>
            </a:pPr>
            <a:endParaRPr lang="en-US" sz="2800" dirty="0" smtClean="0"/>
          </a:p>
          <a:p>
            <a:pPr algn="l">
              <a:buNone/>
            </a:pPr>
            <a:r>
              <a:rPr lang="en-US" sz="2800" b="1" dirty="0" smtClean="0"/>
              <a:t>Genital origin 4% </a:t>
            </a:r>
            <a:r>
              <a:rPr lang="en-US" sz="2800" dirty="0" smtClean="0"/>
              <a:t>:</a:t>
            </a:r>
          </a:p>
          <a:p>
            <a:pPr algn="l">
              <a:buNone/>
            </a:pPr>
            <a:r>
              <a:rPr lang="en-US" sz="2800" dirty="0" smtClean="0"/>
              <a:t>Ovarian cyst &amp; </a:t>
            </a:r>
            <a:r>
              <a:rPr lang="en-US" sz="2800" dirty="0" err="1" smtClean="0"/>
              <a:t>Teratoma</a:t>
            </a:r>
            <a:r>
              <a:rPr lang="en-US" sz="2800" dirty="0" smtClean="0"/>
              <a:t> </a:t>
            </a:r>
          </a:p>
          <a:p>
            <a:pPr algn="l">
              <a:buNone/>
            </a:pPr>
            <a:endParaRPr lang="ar-LY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Radiological investigation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 </a:t>
            </a:r>
          </a:p>
          <a:p>
            <a:pPr algn="l">
              <a:buNone/>
            </a:pPr>
            <a:r>
              <a:rPr lang="en-US" dirty="0" smtClean="0"/>
              <a:t>– X-rays – not usually helpful </a:t>
            </a:r>
          </a:p>
          <a:p>
            <a:pPr algn="l">
              <a:buNone/>
            </a:pPr>
            <a:r>
              <a:rPr lang="en-US" dirty="0" smtClean="0"/>
              <a:t>– US – good first test </a:t>
            </a:r>
          </a:p>
          <a:p>
            <a:pPr algn="l">
              <a:buNone/>
            </a:pPr>
            <a:r>
              <a:rPr lang="en-US" dirty="0" smtClean="0"/>
              <a:t>– CT Scan – good test to help plan surgery and for staging </a:t>
            </a:r>
          </a:p>
          <a:p>
            <a:pPr algn="l">
              <a:buNone/>
            </a:pPr>
            <a:r>
              <a:rPr lang="en-US" dirty="0" smtClean="0"/>
              <a:t>– MRI – limited application </a:t>
            </a:r>
          </a:p>
          <a:p>
            <a:pPr algn="l">
              <a:buNone/>
            </a:pPr>
            <a:r>
              <a:rPr lang="en-US" dirty="0" smtClean="0"/>
              <a:t>– Nuclear scans – selective use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Hydronephrosis</a:t>
            </a:r>
            <a:endParaRPr lang="en-US" dirty="0"/>
          </a:p>
        </p:txBody>
      </p:sp>
      <p:pic>
        <p:nvPicPr>
          <p:cNvPr id="5" name="Content Placeholder 4" descr="IMG_1297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52" y="1090695"/>
            <a:ext cx="3445625" cy="3487189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382814" y="1298448"/>
            <a:ext cx="4608786" cy="5291538"/>
          </a:xfrm>
        </p:spPr>
        <p:txBody>
          <a:bodyPr>
            <a:no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is dilatation of </a:t>
            </a:r>
            <a:r>
              <a:rPr lang="en-US" sz="2000" dirty="0" err="1" smtClean="0"/>
              <a:t>pelvicalyceal</a:t>
            </a:r>
            <a:r>
              <a:rPr lang="en-US" sz="2000" dirty="0" smtClean="0"/>
              <a:t> system, it can be due to a </a:t>
            </a:r>
            <a:r>
              <a:rPr lang="en-US" sz="2000" dirty="0" err="1" smtClean="0"/>
              <a:t>ureteropelvic</a:t>
            </a:r>
            <a:r>
              <a:rPr lang="en-US" sz="2000" dirty="0" smtClean="0"/>
              <a:t> junction </a:t>
            </a:r>
            <a:r>
              <a:rPr lang="en-US" sz="2000" dirty="0" err="1" smtClean="0"/>
              <a:t>stenosis</a:t>
            </a:r>
            <a:r>
              <a:rPr lang="en-US" sz="2000" dirty="0" smtClean="0"/>
              <a:t>, </a:t>
            </a:r>
            <a:r>
              <a:rPr lang="en-US" sz="2000" dirty="0" err="1" smtClean="0"/>
              <a:t>ureteric</a:t>
            </a:r>
            <a:r>
              <a:rPr lang="en-US" sz="2000" dirty="0" smtClean="0"/>
              <a:t> </a:t>
            </a:r>
            <a:r>
              <a:rPr lang="en-US" sz="2000" dirty="0" err="1" smtClean="0"/>
              <a:t>stenosis</a:t>
            </a:r>
            <a:r>
              <a:rPr lang="en-US" sz="2000" dirty="0" smtClean="0"/>
              <a:t> or </a:t>
            </a:r>
            <a:r>
              <a:rPr lang="en-US" sz="2000" dirty="0" err="1" smtClean="0"/>
              <a:t>vesicoureteral</a:t>
            </a:r>
            <a:r>
              <a:rPr lang="en-US" sz="2000" dirty="0" smtClean="0"/>
              <a:t> reflux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</a:t>
            </a:r>
            <a:r>
              <a:rPr lang="en-US" sz="2000" dirty="0" err="1" smtClean="0"/>
              <a:t>ureter</a:t>
            </a:r>
            <a:r>
              <a:rPr lang="en-US" sz="2000" dirty="0" smtClean="0"/>
              <a:t> is not visualize in PUJ obstruction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-thin parenchyma line seen in sever  </a:t>
            </a:r>
            <a:r>
              <a:rPr lang="en-US" sz="2000" dirty="0" err="1" smtClean="0"/>
              <a:t>hydronephrosis</a:t>
            </a:r>
            <a:r>
              <a:rPr lang="en-US" sz="2000" dirty="0" smtClean="0"/>
              <a:t>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-USS  is initial  non invasive , no radiation effect modality.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-MRI </a:t>
            </a:r>
            <a:r>
              <a:rPr lang="en-US" sz="2000" dirty="0"/>
              <a:t>:</a:t>
            </a:r>
            <a:r>
              <a:rPr lang="en-US" sz="2000" dirty="0" smtClean="0"/>
              <a:t>  no-radiation good modalities.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 - IVU Excretory </a:t>
            </a:r>
            <a:r>
              <a:rPr lang="en-US" sz="2000" dirty="0" err="1" smtClean="0"/>
              <a:t>urogram</a:t>
            </a:r>
            <a:r>
              <a:rPr lang="en-US" sz="2000" dirty="0" smtClean="0"/>
              <a:t> is helpful for kidney function.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- nuclear scan is modality of choice in non-functioning kidney .</a:t>
            </a:r>
            <a:endParaRPr lang="en-US" sz="2000" dirty="0"/>
          </a:p>
        </p:txBody>
      </p:sp>
      <p:pic>
        <p:nvPicPr>
          <p:cNvPr id="15362" name="Picture 2" descr="Image result for puj obstruction radiolog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83733" y="4313331"/>
            <a:ext cx="2302934" cy="25447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517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1304</TotalTime>
  <Words>1207</Words>
  <Application>Microsoft Office PowerPoint</Application>
  <PresentationFormat>On-screen Show (4:3)</PresentationFormat>
  <Paragraphs>148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Franklin Gothic Book</vt:lpstr>
      <vt:lpstr>Franklin Gothic Medium</vt:lpstr>
      <vt:lpstr>Tahoma</vt:lpstr>
      <vt:lpstr>Wingdings</vt:lpstr>
      <vt:lpstr>Wingdings 2</vt:lpstr>
      <vt:lpstr>رحلة</vt:lpstr>
      <vt:lpstr>PowerPoint Presentation</vt:lpstr>
      <vt:lpstr>Imaging of Abdominal masses in pediatrics  Presented BY Dr. aliya  shemisa</vt:lpstr>
      <vt:lpstr>PowerPoint Presentation</vt:lpstr>
      <vt:lpstr>Neonatal Abdominal Masses</vt:lpstr>
      <vt:lpstr>PowerPoint Presentation</vt:lpstr>
      <vt:lpstr>Abdominal Masses in Older Children</vt:lpstr>
      <vt:lpstr>PowerPoint Presentation</vt:lpstr>
      <vt:lpstr>Radiological investigation </vt:lpstr>
      <vt:lpstr>Hydronephrosis</vt:lpstr>
      <vt:lpstr>Multicystic dysplastic kidney (MCDK)</vt:lpstr>
      <vt:lpstr>Adrenal hemorrhage</vt:lpstr>
      <vt:lpstr>Sacrococcygeal teratoma</vt:lpstr>
      <vt:lpstr>Ovarian cyst</vt:lpstr>
      <vt:lpstr>GIT intestinal duplication cyst</vt:lpstr>
      <vt:lpstr>Wilm’s tumor of the kidney</vt:lpstr>
      <vt:lpstr>Wilm’s tumor  ( nephroblastoma)</vt:lpstr>
      <vt:lpstr>Neuroblastoma</vt:lpstr>
      <vt:lpstr>Appendicular  abscess</vt:lpstr>
      <vt:lpstr>infantile  HEPATIC  hemangioma</vt:lpstr>
      <vt:lpstr>PowerPoint Presentation</vt:lpstr>
      <vt:lpstr>Hepatoblastoma</vt:lpstr>
      <vt:lpstr>PowerPoint Presentation</vt:lpstr>
    </vt:vector>
  </TitlesOfParts>
  <Company>University of Nottingham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Imaging of Abdominal mass in paediatric</dc:title>
  <dc:creator>Dr. ALIYA  SHEMISA</dc:creator>
  <cp:lastModifiedBy>‏‏مستخدم Windows</cp:lastModifiedBy>
  <cp:revision>403</cp:revision>
  <dcterms:created xsi:type="dcterms:W3CDTF">2013-06-10T22:05:49Z</dcterms:created>
  <dcterms:modified xsi:type="dcterms:W3CDTF">2020-09-03T10:43:23Z</dcterms:modified>
</cp:coreProperties>
</file>