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96" r:id="rId2"/>
    <p:sldId id="271" r:id="rId3"/>
    <p:sldId id="272" r:id="rId4"/>
    <p:sldId id="257" r:id="rId5"/>
    <p:sldId id="256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60" r:id="rId14"/>
    <p:sldId id="261" r:id="rId15"/>
    <p:sldId id="262" r:id="rId16"/>
    <p:sldId id="294" r:id="rId17"/>
    <p:sldId id="295" r:id="rId18"/>
    <p:sldId id="264" r:id="rId19"/>
    <p:sldId id="263" r:id="rId20"/>
    <p:sldId id="286" r:id="rId21"/>
    <p:sldId id="287" r:id="rId22"/>
    <p:sldId id="266" r:id="rId23"/>
    <p:sldId id="265" r:id="rId24"/>
    <p:sldId id="280" r:id="rId25"/>
    <p:sldId id="281" r:id="rId26"/>
    <p:sldId id="282" r:id="rId27"/>
    <p:sldId id="297" r:id="rId28"/>
    <p:sldId id="291" r:id="rId29"/>
    <p:sldId id="289" r:id="rId30"/>
    <p:sldId id="293" r:id="rId31"/>
    <p:sldId id="283" r:id="rId32"/>
    <p:sldId id="284" r:id="rId33"/>
    <p:sldId id="292" r:id="rId34"/>
    <p:sldId id="285" r:id="rId35"/>
    <p:sldId id="290" r:id="rId36"/>
    <p:sldId id="288" r:id="rId37"/>
    <p:sldId id="298" r:id="rId38"/>
    <p:sldId id="299" r:id="rId39"/>
    <p:sldId id="268" r:id="rId40"/>
    <p:sldId id="270" r:id="rId41"/>
    <p:sldId id="269" r:id="rId42"/>
    <p:sldId id="301" r:id="rId43"/>
    <p:sldId id="302" r:id="rId44"/>
    <p:sldId id="300" r:id="rId45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21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08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0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21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69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7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09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7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3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9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053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81969-5B3B-45CD-81A6-0BB97D0E13A2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87EF2-0474-4508-BE6E-EE744B16D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672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f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f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fif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f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5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Clinical teaching in strabismus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atin typeface="Arial Narrow" panose="020B0606020202030204" pitchFamily="34" charset="0"/>
              </a:rPr>
              <a:t>By </a:t>
            </a:r>
            <a:r>
              <a:rPr lang="en-US" b="1" dirty="0" err="1" smtClean="0">
                <a:latin typeface="Arial Narrow" panose="020B0606020202030204" pitchFamily="34" charset="0"/>
              </a:rPr>
              <a:t>Dr</a:t>
            </a:r>
            <a:r>
              <a:rPr lang="en-US" b="1" dirty="0" smtClean="0">
                <a:latin typeface="Arial Narrow" panose="020B0606020202030204" pitchFamily="34" charset="0"/>
              </a:rPr>
              <a:t>: HALA A. BUZAKOUK (MD.)</a:t>
            </a:r>
            <a:endParaRPr lang="en-US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13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1084" y="814157"/>
            <a:ext cx="5630254" cy="5334462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800101" y="585788"/>
            <a:ext cx="304323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BSV</a:t>
            </a:r>
          </a:p>
          <a:p>
            <a:pPr algn="ctr"/>
            <a:r>
              <a:rPr lang="en-US" sz="2400" dirty="0" smtClean="0"/>
              <a:t>Definition?</a:t>
            </a:r>
          </a:p>
          <a:p>
            <a:pPr algn="ctr"/>
            <a:r>
              <a:rPr lang="en-US" sz="2400" dirty="0" smtClean="0"/>
              <a:t>Grades?</a:t>
            </a:r>
          </a:p>
          <a:p>
            <a:pPr algn="ctr"/>
            <a:r>
              <a:rPr lang="en-US" sz="2400" dirty="0" smtClean="0"/>
              <a:t>Name of instrument ?</a:t>
            </a:r>
          </a:p>
          <a:p>
            <a:endParaRPr lang="en-US" dirty="0" smtClean="0"/>
          </a:p>
        </p:txBody>
      </p:sp>
      <p:sp>
        <p:nvSpPr>
          <p:cNvPr id="3" name="مربع نص 2"/>
          <p:cNvSpPr txBox="1"/>
          <p:nvPr/>
        </p:nvSpPr>
        <p:spPr>
          <a:xfrm>
            <a:off x="800101" y="5686954"/>
            <a:ext cx="442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9</a:t>
            </a:r>
            <a:endParaRPr lang="en-US" sz="2400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38" y="2728912"/>
            <a:ext cx="3205162" cy="295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767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2190" y="671512"/>
            <a:ext cx="8364970" cy="5776913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985838" y="3914775"/>
            <a:ext cx="728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10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45455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83719" y="1112860"/>
            <a:ext cx="7139035" cy="5346655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057275" y="3786188"/>
            <a:ext cx="614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11</a:t>
            </a:r>
            <a:endParaRPr lang="en-US" sz="2400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85763" y="714375"/>
            <a:ext cx="2271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Name of the test?</a:t>
            </a:r>
          </a:p>
          <a:p>
            <a:r>
              <a:rPr lang="en-US" sz="2400" b="1" dirty="0" smtClean="0"/>
              <a:t>Used for what 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36437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388" y="885825"/>
            <a:ext cx="7759700" cy="5819775"/>
          </a:xfrm>
        </p:spPr>
      </p:pic>
      <p:sp>
        <p:nvSpPr>
          <p:cNvPr id="2" name="مربع نص 1"/>
          <p:cNvSpPr txBox="1"/>
          <p:nvPr/>
        </p:nvSpPr>
        <p:spPr>
          <a:xfrm>
            <a:off x="1571625" y="3957638"/>
            <a:ext cx="842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12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14325" y="400050"/>
            <a:ext cx="2100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smtClean="0"/>
              <a:t>Prism bars</a:t>
            </a:r>
          </a:p>
          <a:p>
            <a:pPr algn="l"/>
            <a:r>
              <a:rPr lang="en-US" sz="2400" dirty="0" smtClean="0"/>
              <a:t>Horizontal and vertical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5231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62" y="714375"/>
            <a:ext cx="9386888" cy="5648325"/>
          </a:xfrm>
        </p:spPr>
      </p:pic>
      <p:sp>
        <p:nvSpPr>
          <p:cNvPr id="2" name="مربع نص 1"/>
          <p:cNvSpPr txBox="1"/>
          <p:nvPr/>
        </p:nvSpPr>
        <p:spPr>
          <a:xfrm>
            <a:off x="900112" y="4557713"/>
            <a:ext cx="828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13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42900" y="714375"/>
            <a:ext cx="21002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Separate prisms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32777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988" y="942974"/>
            <a:ext cx="7972425" cy="4600575"/>
          </a:xfrm>
        </p:spPr>
      </p:pic>
      <p:sp>
        <p:nvSpPr>
          <p:cNvPr id="2" name="مربع نص 1"/>
          <p:cNvSpPr txBox="1"/>
          <p:nvPr/>
        </p:nvSpPr>
        <p:spPr>
          <a:xfrm>
            <a:off x="900113" y="4529138"/>
            <a:ext cx="528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14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232340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74" y="1"/>
            <a:ext cx="10958513" cy="6857999"/>
          </a:xfrm>
        </p:spPr>
      </p:pic>
      <p:sp>
        <p:nvSpPr>
          <p:cNvPr id="5" name="مربع نص 4"/>
          <p:cNvSpPr txBox="1"/>
          <p:nvPr/>
        </p:nvSpPr>
        <p:spPr>
          <a:xfrm>
            <a:off x="314325" y="4729163"/>
            <a:ext cx="585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93529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275" y="242889"/>
            <a:ext cx="10772775" cy="6615111"/>
          </a:xfrm>
        </p:spPr>
      </p:pic>
      <p:sp>
        <p:nvSpPr>
          <p:cNvPr id="5" name="مربع نص 4"/>
          <p:cNvSpPr txBox="1"/>
          <p:nvPr/>
        </p:nvSpPr>
        <p:spPr>
          <a:xfrm>
            <a:off x="257175" y="4500563"/>
            <a:ext cx="500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16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64228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263" y="0"/>
            <a:ext cx="5395912" cy="6858000"/>
          </a:xfrm>
          <a:prstGeom prst="rect">
            <a:avLst/>
          </a:prstGeom>
        </p:spPr>
      </p:pic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229100" y="128589"/>
            <a:ext cx="7839075" cy="945832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مربع نص 1"/>
          <p:cNvSpPr txBox="1"/>
          <p:nvPr/>
        </p:nvSpPr>
        <p:spPr>
          <a:xfrm>
            <a:off x="114300" y="1314450"/>
            <a:ext cx="312896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smtClean="0"/>
              <a:t>Type of deviation</a:t>
            </a:r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Uniocular/alternative</a:t>
            </a:r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err="1" smtClean="0"/>
              <a:t>Comitant</a:t>
            </a:r>
            <a:r>
              <a:rPr lang="en-US" sz="2400" b="1" dirty="0" smtClean="0"/>
              <a:t>/</a:t>
            </a:r>
            <a:r>
              <a:rPr lang="en-US" sz="2400" b="1" dirty="0" err="1" smtClean="0"/>
              <a:t>incomitant</a:t>
            </a:r>
            <a:endParaRPr lang="en-US" sz="2400" b="1" dirty="0" smtClean="0"/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Angle of deviation</a:t>
            </a:r>
          </a:p>
          <a:p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614363" y="128589"/>
            <a:ext cx="2014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History             </a:t>
            </a:r>
            <a:endParaRPr lang="en-US" sz="24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143000" y="5272088"/>
            <a:ext cx="1085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17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33728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149" y="694509"/>
            <a:ext cx="5959928" cy="5562600"/>
          </a:xfrm>
        </p:spPr>
      </p:pic>
      <p:sp>
        <p:nvSpPr>
          <p:cNvPr id="2" name="مربع نص 1"/>
          <p:cNvSpPr txBox="1"/>
          <p:nvPr/>
        </p:nvSpPr>
        <p:spPr>
          <a:xfrm>
            <a:off x="1214438" y="4957763"/>
            <a:ext cx="78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18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57164" y="257175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this test ?</a:t>
            </a:r>
          </a:p>
          <a:p>
            <a:endParaRPr lang="en-US" sz="2400" b="1" dirty="0"/>
          </a:p>
          <a:p>
            <a:r>
              <a:rPr lang="en-US" sz="2400" b="1" dirty="0" smtClean="0"/>
              <a:t>Used for ……….</a:t>
            </a:r>
            <a:endParaRPr lang="en-US" sz="2400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071563" y="1757363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Cover test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65378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407" y="1010908"/>
            <a:ext cx="7401185" cy="5261304"/>
          </a:xfrm>
          <a:prstGeom prst="rect">
            <a:avLst/>
          </a:prstGeom>
        </p:spPr>
      </p:pic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857249"/>
            <a:ext cx="9144000" cy="5414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57175" y="4400550"/>
            <a:ext cx="728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3079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829" b="9593"/>
          <a:stretch/>
        </p:blipFill>
        <p:spPr>
          <a:xfrm>
            <a:off x="3680515" y="1543050"/>
            <a:ext cx="7517019" cy="4214814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1100138" y="4486275"/>
            <a:ext cx="928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19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100138" y="514350"/>
            <a:ext cx="200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Uncover test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80713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1837" y="542925"/>
            <a:ext cx="7672387" cy="5634038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357313" y="4329113"/>
            <a:ext cx="1057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20</a:t>
            </a:r>
            <a:endParaRPr lang="en-US" sz="2400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14313" y="542925"/>
            <a:ext cx="28717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alternative cover test</a:t>
            </a:r>
          </a:p>
          <a:p>
            <a:r>
              <a:rPr lang="en-US" sz="2400" b="1" dirty="0" smtClean="0"/>
              <a:t>For total deviations</a:t>
            </a:r>
          </a:p>
          <a:p>
            <a:endParaRPr lang="en-US" sz="2400" b="1" dirty="0"/>
          </a:p>
          <a:p>
            <a:r>
              <a:rPr lang="en-US" sz="2400" b="1" dirty="0" smtClean="0"/>
              <a:t>B prism cover test</a:t>
            </a:r>
          </a:p>
          <a:p>
            <a:r>
              <a:rPr lang="en-US" sz="2400" b="1" dirty="0" smtClean="0"/>
              <a:t>Angle of </a:t>
            </a:r>
            <a:r>
              <a:rPr lang="en-US" sz="2400" b="1" dirty="0" err="1" smtClean="0"/>
              <a:t>deviaton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54604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25" y="985838"/>
            <a:ext cx="8601075" cy="4386261"/>
          </a:xfrm>
        </p:spPr>
      </p:pic>
      <p:sp>
        <p:nvSpPr>
          <p:cNvPr id="2" name="مربع نص 1"/>
          <p:cNvSpPr txBox="1"/>
          <p:nvPr/>
        </p:nvSpPr>
        <p:spPr>
          <a:xfrm>
            <a:off x="1042988" y="4286250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21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667160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600075"/>
            <a:ext cx="6362700" cy="5586413"/>
          </a:xfrm>
        </p:spPr>
      </p:pic>
      <p:sp>
        <p:nvSpPr>
          <p:cNvPr id="2" name="مربع نص 1"/>
          <p:cNvSpPr txBox="1"/>
          <p:nvPr/>
        </p:nvSpPr>
        <p:spPr>
          <a:xfrm>
            <a:off x="1314450" y="5100638"/>
            <a:ext cx="78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22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042988" y="471488"/>
            <a:ext cx="2300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Kremisky</a:t>
            </a:r>
            <a:r>
              <a:rPr lang="en-US" sz="2400" b="1" dirty="0" smtClean="0"/>
              <a:t> test</a:t>
            </a:r>
            <a:endParaRPr lang="en-US" sz="24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742950" y="1814513"/>
            <a:ext cx="2600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Angle of deviation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690703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3549" y="953348"/>
            <a:ext cx="4249280" cy="458458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7629" y="953348"/>
            <a:ext cx="3834716" cy="4584589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528638" y="5272088"/>
            <a:ext cx="900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23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28613" y="257175"/>
            <a:ext cx="2600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Maddox rod test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722604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5390" y="438192"/>
            <a:ext cx="6742998" cy="5614903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1114425" y="5186363"/>
            <a:ext cx="757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24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14313" y="857250"/>
            <a:ext cx="2486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smtClean="0"/>
              <a:t>Can we measure the angle of D in this test 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940159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0550" y="1214993"/>
            <a:ext cx="5347731" cy="4761389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857250" y="757238"/>
            <a:ext cx="2586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Maddox wing test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042988" y="4600575"/>
            <a:ext cx="728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077188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0425" y="1769517"/>
            <a:ext cx="6115049" cy="410264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42900" y="773852"/>
            <a:ext cx="27860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smtClean="0"/>
              <a:t>Hirschberg test</a:t>
            </a:r>
          </a:p>
          <a:p>
            <a:pPr algn="l"/>
            <a:endParaRPr lang="en-US" sz="2400" b="1" dirty="0"/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Each</a:t>
            </a:r>
          </a:p>
          <a:p>
            <a:pPr algn="l"/>
            <a:r>
              <a:rPr lang="en-US" sz="2400" b="1" dirty="0" smtClean="0"/>
              <a:t>1mm = 7ᵒ</a:t>
            </a:r>
          </a:p>
          <a:p>
            <a:pPr algn="l"/>
            <a:r>
              <a:rPr lang="en-US" sz="2400" b="1" dirty="0" smtClean="0"/>
              <a:t>1ᵒ=2</a:t>
            </a:r>
            <a:r>
              <a:rPr lang="el-GR" sz="2400" b="1" dirty="0" smtClean="0"/>
              <a:t>Δ</a:t>
            </a:r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885824" y="5410498"/>
            <a:ext cx="671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26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68486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7" y="700088"/>
            <a:ext cx="5495924" cy="4869656"/>
          </a:xfr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950" y="2026445"/>
            <a:ext cx="3810000" cy="3543299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7372350" y="1143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Type of squint</a:t>
            </a:r>
          </a:p>
          <a:p>
            <a:pPr algn="ctr"/>
            <a:r>
              <a:rPr lang="en-US" sz="2400" b="1" dirty="0" smtClean="0"/>
              <a:t>Angle of deviation</a:t>
            </a:r>
          </a:p>
          <a:p>
            <a:pPr algn="ctr"/>
            <a:r>
              <a:rPr lang="en-US" sz="2400" b="1" dirty="0" smtClean="0"/>
              <a:t>workup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71527" y="5772150"/>
            <a:ext cx="1085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27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493715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536" y="1081087"/>
            <a:ext cx="5005387" cy="3952875"/>
          </a:xfr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1" y="671513"/>
            <a:ext cx="4719637" cy="4772025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742951" y="5443538"/>
            <a:ext cx="971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46049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0665" y="950581"/>
            <a:ext cx="9010669" cy="5107319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600075" y="4872038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73465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525" y="1500188"/>
            <a:ext cx="7358063" cy="3471862"/>
          </a:xfrm>
        </p:spPr>
      </p:pic>
      <p:sp>
        <p:nvSpPr>
          <p:cNvPr id="2" name="مربع نص 1"/>
          <p:cNvSpPr txBox="1"/>
          <p:nvPr/>
        </p:nvSpPr>
        <p:spPr>
          <a:xfrm>
            <a:off x="900113" y="5715000"/>
            <a:ext cx="1014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29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900113" y="314325"/>
            <a:ext cx="25288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Diagnosis?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6332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1269" y="1337708"/>
            <a:ext cx="8943607" cy="4143114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871538" y="5472113"/>
            <a:ext cx="1000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30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987846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95455" y="814389"/>
            <a:ext cx="6700838" cy="5514974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1085850" y="5686426"/>
            <a:ext cx="614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31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528762" y="814389"/>
            <a:ext cx="190023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/>
              <a:t>a, ………….   For distant</a:t>
            </a:r>
          </a:p>
          <a:p>
            <a:pPr algn="l"/>
            <a:endParaRPr lang="en-US" sz="2400" dirty="0" smtClean="0"/>
          </a:p>
          <a:p>
            <a:pPr algn="l"/>
            <a:endParaRPr lang="en-US" sz="2400" dirty="0"/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b,………. For near</a:t>
            </a:r>
          </a:p>
          <a:p>
            <a:pPr algn="l"/>
            <a:endParaRPr lang="en-US" sz="2400" dirty="0"/>
          </a:p>
          <a:p>
            <a:pPr algn="l"/>
            <a:endParaRPr lang="en-US" sz="2400" dirty="0" smtClean="0"/>
          </a:p>
          <a:p>
            <a:pPr algn="l"/>
            <a:endParaRPr lang="en-US" sz="2400" dirty="0"/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c, straight through ………</a:t>
            </a:r>
            <a:endParaRPr lang="en-US" sz="24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85775" y="142875"/>
            <a:ext cx="4657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smtClean="0"/>
              <a:t>Non refractive accommodative ET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361704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63" y="185738"/>
            <a:ext cx="6630971" cy="622935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585788" y="5743575"/>
            <a:ext cx="642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685619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4026" y="584235"/>
            <a:ext cx="5931922" cy="286536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914" y="3541489"/>
            <a:ext cx="5931922" cy="3316511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471488" y="5486400"/>
            <a:ext cx="657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460719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88" y="928688"/>
            <a:ext cx="6603143" cy="4772025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614363" y="4957763"/>
            <a:ext cx="1042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34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872539" y="342900"/>
            <a:ext cx="2228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Intermittent XT</a:t>
            </a:r>
          </a:p>
          <a:p>
            <a:endParaRPr lang="en-US" sz="2400" b="1" dirty="0"/>
          </a:p>
          <a:p>
            <a:pPr algn="ctr"/>
            <a:r>
              <a:rPr lang="en-US" sz="2400" b="1" dirty="0" smtClean="0"/>
              <a:t>TYPES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927415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8" y="800101"/>
            <a:ext cx="4952999" cy="3657599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738" y="1471613"/>
            <a:ext cx="5129212" cy="4068127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6115050" y="228600"/>
            <a:ext cx="4486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Do not </a:t>
            </a:r>
            <a:r>
              <a:rPr lang="en-US" sz="2800" b="1" dirty="0" err="1" smtClean="0">
                <a:solidFill>
                  <a:srgbClr val="C00000"/>
                </a:solidFill>
              </a:rPr>
              <a:t>foreget</a:t>
            </a:r>
            <a:r>
              <a:rPr lang="en-US" sz="2800" b="1" dirty="0" smtClean="0">
                <a:solidFill>
                  <a:srgbClr val="C00000"/>
                </a:solidFill>
              </a:rPr>
              <a:t> !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028700" y="4943475"/>
            <a:ext cx="4386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Dilated </a:t>
            </a:r>
            <a:r>
              <a:rPr lang="en-US" sz="2400" b="1" dirty="0" err="1" smtClean="0"/>
              <a:t>funduscopy</a:t>
            </a:r>
            <a:r>
              <a:rPr lang="en-US" sz="2400" b="1" dirty="0" smtClean="0"/>
              <a:t> is mandatory</a:t>
            </a:r>
            <a:endParaRPr lang="en-US" sz="24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71500" y="5729288"/>
            <a:ext cx="828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045547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28079" y="1139960"/>
            <a:ext cx="3712786" cy="4206605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957388" y="700088"/>
            <a:ext cx="2971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Amblyopia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 smtClean="0"/>
              <a:t>Definition</a:t>
            </a:r>
          </a:p>
          <a:p>
            <a:pPr algn="ctr"/>
            <a:r>
              <a:rPr lang="en-US" sz="2800" b="1" dirty="0" smtClean="0"/>
              <a:t>Types</a:t>
            </a:r>
          </a:p>
          <a:p>
            <a:pPr algn="ctr"/>
            <a:r>
              <a:rPr lang="en-US" sz="2800" b="1" dirty="0" smtClean="0"/>
              <a:t>Treatment</a:t>
            </a:r>
          </a:p>
          <a:p>
            <a:endParaRPr lang="en-US" sz="2800" b="1" dirty="0"/>
          </a:p>
          <a:p>
            <a:endParaRPr lang="en-US" sz="28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085850" y="4943475"/>
            <a:ext cx="585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36</a:t>
            </a:r>
            <a:endParaRPr lang="en-US" sz="2400" b="1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6" y="3243263"/>
            <a:ext cx="3810000" cy="216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696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6355" y="522502"/>
            <a:ext cx="3444539" cy="340186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8911" y="522502"/>
            <a:ext cx="3200677" cy="3103133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040" y="4206010"/>
            <a:ext cx="3432345" cy="265199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3757613" y="4872038"/>
            <a:ext cx="1543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AHP</a:t>
            </a:r>
            <a:endParaRPr lang="en-US" sz="28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614363" y="577215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37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821371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788" y="514351"/>
            <a:ext cx="7029449" cy="5893594"/>
          </a:xfrm>
          <a:prstGeom prst="rect">
            <a:avLst/>
          </a:prstGeom>
        </p:spPr>
      </p:pic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1285876" y="514352"/>
            <a:ext cx="9401174" cy="6186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مربع نص 1"/>
          <p:cNvSpPr txBox="1"/>
          <p:nvPr/>
        </p:nvSpPr>
        <p:spPr>
          <a:xfrm>
            <a:off x="357188" y="5486400"/>
            <a:ext cx="657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69536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537" y="778669"/>
            <a:ext cx="9286875" cy="5479257"/>
          </a:xfrm>
        </p:spPr>
      </p:pic>
      <p:sp>
        <p:nvSpPr>
          <p:cNvPr id="2" name="مربع نص 1"/>
          <p:cNvSpPr txBox="1"/>
          <p:nvPr/>
        </p:nvSpPr>
        <p:spPr>
          <a:xfrm>
            <a:off x="528638" y="4257675"/>
            <a:ext cx="471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06881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87" y="600076"/>
            <a:ext cx="6929437" cy="5686424"/>
          </a:xfrm>
        </p:spPr>
      </p:pic>
      <p:sp>
        <p:nvSpPr>
          <p:cNvPr id="2" name="مربع نص 1"/>
          <p:cNvSpPr txBox="1"/>
          <p:nvPr/>
        </p:nvSpPr>
        <p:spPr>
          <a:xfrm>
            <a:off x="600075" y="5824835"/>
            <a:ext cx="714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39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366277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36" y="1473993"/>
            <a:ext cx="8315325" cy="5083969"/>
          </a:xfrm>
        </p:spPr>
      </p:pic>
      <p:sp>
        <p:nvSpPr>
          <p:cNvPr id="2" name="مربع نص 1"/>
          <p:cNvSpPr txBox="1"/>
          <p:nvPr/>
        </p:nvSpPr>
        <p:spPr>
          <a:xfrm>
            <a:off x="385763" y="300038"/>
            <a:ext cx="3228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type of surgical procedure 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71538" y="5057775"/>
            <a:ext cx="614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40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733061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playback (1)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63825" y="1028700"/>
            <a:ext cx="6864350" cy="5148263"/>
          </a:xfrm>
        </p:spPr>
      </p:pic>
    </p:spTree>
    <p:extLst>
      <p:ext uri="{BB962C8B-B14F-4D97-AF65-F5344CB8AC3E}">
        <p14:creationId xmlns:p14="http://schemas.microsoft.com/office/powerpoint/2010/main" val="207999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playback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82850" y="757238"/>
            <a:ext cx="7226300" cy="5419725"/>
          </a:xfrm>
        </p:spPr>
      </p:pic>
    </p:spTree>
    <p:extLst>
      <p:ext uri="{BB962C8B-B14F-4D97-AF65-F5344CB8AC3E}">
        <p14:creationId xmlns:p14="http://schemas.microsoft.com/office/powerpoint/2010/main" val="166265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713" y="414338"/>
            <a:ext cx="9829800" cy="6057900"/>
          </a:xfrm>
        </p:spPr>
      </p:pic>
    </p:spTree>
    <p:extLst>
      <p:ext uri="{BB962C8B-B14F-4D97-AF65-F5344CB8AC3E}">
        <p14:creationId xmlns:p14="http://schemas.microsoft.com/office/powerpoint/2010/main" val="3048342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457200"/>
            <a:ext cx="9144000" cy="58721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571500" y="4643437"/>
            <a:ext cx="314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89167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86125" y="0"/>
            <a:ext cx="6907727" cy="640080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1743075" y="3986213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5959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4558" y="945699"/>
            <a:ext cx="6480610" cy="528569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428" y="1414011"/>
            <a:ext cx="4621169" cy="3834716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1128713" y="540067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6</a:t>
            </a:r>
            <a:endParaRPr lang="en-US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014413" y="200025"/>
            <a:ext cx="3371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smtClean="0"/>
              <a:t>Test of ocular motility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64220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1260" y="722548"/>
            <a:ext cx="5827378" cy="372762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22548"/>
            <a:ext cx="5858764" cy="3727629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0" y="5800725"/>
            <a:ext cx="971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7</a:t>
            </a:r>
            <a:endParaRPr lang="en-US" sz="24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7872413" y="4672014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Sherrington ‘s law</a:t>
            </a:r>
            <a:endParaRPr lang="en-US" sz="24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714500" y="4743450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Hering</a:t>
            </a:r>
            <a:r>
              <a:rPr lang="en-US" sz="2400" b="1" dirty="0" smtClean="0"/>
              <a:t> law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83733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75055" y="847734"/>
            <a:ext cx="5786438" cy="5382297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785813" y="557213"/>
            <a:ext cx="2228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What is angle Kappa ?</a:t>
            </a:r>
            <a:endParaRPr lang="en-US" sz="28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643063" y="4714875"/>
            <a:ext cx="514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8918305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clinical teatching in strabismus</Template>
  <TotalTime>1</TotalTime>
  <Words>208</Words>
  <Application>Microsoft Office PowerPoint</Application>
  <PresentationFormat>شاشة عريضة</PresentationFormat>
  <Paragraphs>112</Paragraphs>
  <Slides>44</Slides>
  <Notes>0</Notes>
  <HiddenSlides>0</HiddenSlides>
  <MMClips>2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44</vt:i4>
      </vt:variant>
    </vt:vector>
  </HeadingPairs>
  <TitlesOfParts>
    <vt:vector size="50" baseType="lpstr">
      <vt:lpstr>Arial</vt:lpstr>
      <vt:lpstr>Arial Narrow</vt:lpstr>
      <vt:lpstr>Calibri</vt:lpstr>
      <vt:lpstr>Calibri Light</vt:lpstr>
      <vt:lpstr>Times New Roman</vt:lpstr>
      <vt:lpstr>نسق Office</vt:lpstr>
      <vt:lpstr>Clinical teaching in strabismus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teaching in strabismus </dc:title>
  <dc:creator>HP</dc:creator>
  <cp:lastModifiedBy>HP</cp:lastModifiedBy>
  <cp:revision>1</cp:revision>
  <dcterms:created xsi:type="dcterms:W3CDTF">2020-11-23T09:43:04Z</dcterms:created>
  <dcterms:modified xsi:type="dcterms:W3CDTF">2020-11-23T09:44:47Z</dcterms:modified>
</cp:coreProperties>
</file>