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1"/>
  </p:notesMasterIdLst>
  <p:sldIdLst>
    <p:sldId id="256" r:id="rId2"/>
    <p:sldId id="258" r:id="rId3"/>
    <p:sldId id="259" r:id="rId4"/>
    <p:sldId id="261" r:id="rId5"/>
    <p:sldId id="266" r:id="rId6"/>
    <p:sldId id="276" r:id="rId7"/>
    <p:sldId id="274" r:id="rId8"/>
    <p:sldId id="271" r:id="rId9"/>
    <p:sldId id="272" r:id="rId10"/>
  </p:sldIdLst>
  <p:sldSz cx="9144000" cy="5143500" type="screen16x9"/>
  <p:notesSz cx="6858000" cy="9144000"/>
  <p:embeddedFontLst>
    <p:embeddedFont>
      <p:font typeface="Raleway" panose="020B0604020202020204" charset="0"/>
      <p:regular r:id="rId12"/>
      <p:bold r:id="rId13"/>
      <p:italic r:id="rId14"/>
      <p:boldItalic r:id="rId15"/>
    </p:embeddedFont>
    <p:embeddedFont>
      <p:font typeface="Open Sans" panose="020B0604020202020204" charset="0"/>
      <p:regular r:id="rId16"/>
      <p:bold r:id="rId17"/>
      <p:italic r:id="rId18"/>
      <p:boldItalic r:id="rId19"/>
    </p:embeddedFont>
    <p:embeddedFont>
      <p:font typeface="Rockwell" panose="02060603020205020403" pitchFamily="18" charset="0"/>
      <p:regular r:id="rId20"/>
      <p:bold r:id="rId21"/>
      <p:italic r:id="rId22"/>
      <p:boldItalic r:id="rId23"/>
    </p:embeddedFont>
    <p:embeddedFont>
      <p:font typeface="Poppins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E1FA34-A356-4588-8299-436A0300BF2D}">
  <a:tblStyle styleId="{C5E1FA34-A356-4588-8299-436A0300BF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4632"/>
  </p:normalViewPr>
  <p:slideViewPr>
    <p:cSldViewPr snapToGrid="0">
      <p:cViewPr varScale="1">
        <p:scale>
          <a:sx n="91" d="100"/>
          <a:sy n="91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eb4c8184d6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eb4c8184d6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b4c8184d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eb4c8184d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4c8184d6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eb4c8184d6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4c8184d6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eb4c8184d6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8f09884a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e8f09884a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eb6abf103e_2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eb6abf103e_2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eb6abf103e_2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eb6abf103e_2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eb6abf103e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eb6abf103e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8f09884a6_1_187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e8f09884a6_1_187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26450" y="987225"/>
            <a:ext cx="6295200" cy="28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26450" y="3723750"/>
            <a:ext cx="45924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>
            <a:spLocks noGrp="1"/>
          </p:cNvSpPr>
          <p:nvPr>
            <p:ph type="title"/>
          </p:nvPr>
        </p:nvSpPr>
        <p:spPr>
          <a:xfrm>
            <a:off x="720000" y="2374499"/>
            <a:ext cx="2395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5" name="Google Shape;125;p30"/>
          <p:cNvSpPr txBox="1">
            <a:spLocks noGrp="1"/>
          </p:cNvSpPr>
          <p:nvPr>
            <p:ph type="subTitle" idx="1"/>
          </p:nvPr>
        </p:nvSpPr>
        <p:spPr>
          <a:xfrm>
            <a:off x="720000" y="3009857"/>
            <a:ext cx="2395800" cy="7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0"/>
          <p:cNvSpPr txBox="1">
            <a:spLocks noGrp="1"/>
          </p:cNvSpPr>
          <p:nvPr>
            <p:ph type="title" idx="2"/>
          </p:nvPr>
        </p:nvSpPr>
        <p:spPr>
          <a:xfrm>
            <a:off x="3373375" y="2374513"/>
            <a:ext cx="2399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7" name="Google Shape;127;p30"/>
          <p:cNvSpPr txBox="1">
            <a:spLocks noGrp="1"/>
          </p:cNvSpPr>
          <p:nvPr>
            <p:ph type="subTitle" idx="3"/>
          </p:nvPr>
        </p:nvSpPr>
        <p:spPr>
          <a:xfrm>
            <a:off x="3373375" y="3009861"/>
            <a:ext cx="2399700" cy="7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0"/>
          <p:cNvSpPr txBox="1">
            <a:spLocks noGrp="1"/>
          </p:cNvSpPr>
          <p:nvPr>
            <p:ph type="title" idx="4"/>
          </p:nvPr>
        </p:nvSpPr>
        <p:spPr>
          <a:xfrm>
            <a:off x="6033100" y="2374499"/>
            <a:ext cx="2395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9" name="Google Shape;129;p30"/>
          <p:cNvSpPr txBox="1">
            <a:spLocks noGrp="1"/>
          </p:cNvSpPr>
          <p:nvPr>
            <p:ph type="subTitle" idx="5"/>
          </p:nvPr>
        </p:nvSpPr>
        <p:spPr>
          <a:xfrm>
            <a:off x="6033100" y="3009857"/>
            <a:ext cx="2395800" cy="7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0"/>
          <p:cNvSpPr txBox="1">
            <a:spLocks noGrp="1"/>
          </p:cNvSpPr>
          <p:nvPr>
            <p:ph type="title" idx="6"/>
          </p:nvPr>
        </p:nvSpPr>
        <p:spPr>
          <a:xfrm>
            <a:off x="3114625" y="844300"/>
            <a:ext cx="29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2341025" y="1434225"/>
            <a:ext cx="4461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2241550" y="2415550"/>
            <a:ext cx="4661100" cy="168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11"/>
          <p:cNvPicPr preferRelativeResize="0"/>
          <p:nvPr/>
        </p:nvPicPr>
        <p:blipFill rotWithShape="1">
          <a:blip r:embed="rId3">
            <a:alphaModFix/>
          </a:blip>
          <a:srcRect l="18781" t="10402" r="7823"/>
          <a:stretch/>
        </p:blipFill>
        <p:spPr>
          <a:xfrm>
            <a:off x="1717588" y="535000"/>
            <a:ext cx="6711398" cy="46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2025437" y="1558525"/>
            <a:ext cx="60957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2025437" y="3069625"/>
            <a:ext cx="6095700" cy="40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3"/>
          <p:cNvPicPr preferRelativeResize="0"/>
          <p:nvPr/>
        </p:nvPicPr>
        <p:blipFill rotWithShape="1">
          <a:blip r:embed="rId3">
            <a:alphaModFix/>
          </a:blip>
          <a:srcRect l="29664" r="20335"/>
          <a:stretch/>
        </p:blipFill>
        <p:spPr>
          <a:xfrm>
            <a:off x="4572000" y="0"/>
            <a:ext cx="457207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3"/>
          <p:cNvSpPr txBox="1">
            <a:spLocks noGrp="1"/>
          </p:cNvSpPr>
          <p:nvPr>
            <p:ph type="title"/>
          </p:nvPr>
        </p:nvSpPr>
        <p:spPr>
          <a:xfrm>
            <a:off x="1313153" y="1590375"/>
            <a:ext cx="29484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2" hasCustomPrompt="1"/>
          </p:nvPr>
        </p:nvSpPr>
        <p:spPr>
          <a:xfrm>
            <a:off x="3208224" y="844800"/>
            <a:ext cx="1062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5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1"/>
          </p:nvPr>
        </p:nvSpPr>
        <p:spPr>
          <a:xfrm>
            <a:off x="1313153" y="2024500"/>
            <a:ext cx="2948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3"/>
          </p:nvPr>
        </p:nvSpPr>
        <p:spPr>
          <a:xfrm>
            <a:off x="4889963" y="1590375"/>
            <a:ext cx="2944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4" hasCustomPrompt="1"/>
          </p:nvPr>
        </p:nvSpPr>
        <p:spPr>
          <a:xfrm>
            <a:off x="4847101" y="844800"/>
            <a:ext cx="1060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5"/>
          </p:nvPr>
        </p:nvSpPr>
        <p:spPr>
          <a:xfrm>
            <a:off x="4889963" y="2024500"/>
            <a:ext cx="29445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6"/>
          </p:nvPr>
        </p:nvSpPr>
        <p:spPr>
          <a:xfrm>
            <a:off x="1313153" y="3379775"/>
            <a:ext cx="29484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7" hasCustomPrompt="1"/>
          </p:nvPr>
        </p:nvSpPr>
        <p:spPr>
          <a:xfrm>
            <a:off x="3208224" y="2634200"/>
            <a:ext cx="1062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5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8"/>
          </p:nvPr>
        </p:nvSpPr>
        <p:spPr>
          <a:xfrm>
            <a:off x="1313153" y="3813900"/>
            <a:ext cx="2948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9"/>
          </p:nvPr>
        </p:nvSpPr>
        <p:spPr>
          <a:xfrm>
            <a:off x="4889963" y="3379775"/>
            <a:ext cx="2944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13" hasCustomPrompt="1"/>
          </p:nvPr>
        </p:nvSpPr>
        <p:spPr>
          <a:xfrm>
            <a:off x="4847101" y="2634200"/>
            <a:ext cx="1060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4"/>
          </p:nvPr>
        </p:nvSpPr>
        <p:spPr>
          <a:xfrm>
            <a:off x="4889963" y="3813900"/>
            <a:ext cx="29445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1"/>
          <p:cNvPicPr preferRelativeResize="0"/>
          <p:nvPr/>
        </p:nvPicPr>
        <p:blipFill rotWithShape="1">
          <a:blip r:embed="rId3">
            <a:alphaModFix/>
          </a:blip>
          <a:srcRect r="13397"/>
          <a:stretch/>
        </p:blipFill>
        <p:spPr>
          <a:xfrm>
            <a:off x="1121550" y="1633575"/>
            <a:ext cx="3044950" cy="351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21"/>
          <p:cNvPicPr preferRelativeResize="0"/>
          <p:nvPr/>
        </p:nvPicPr>
        <p:blipFill rotWithShape="1">
          <a:blip r:embed="rId4">
            <a:alphaModFix/>
          </a:blip>
          <a:srcRect l="47845" t="25709" r="18860" b="5933"/>
          <a:stretch/>
        </p:blipFill>
        <p:spPr>
          <a:xfrm>
            <a:off x="4977800" y="0"/>
            <a:ext cx="3044299" cy="351597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1368275" y="1911096"/>
            <a:ext cx="2551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body" idx="1"/>
          </p:nvPr>
        </p:nvSpPr>
        <p:spPr>
          <a:xfrm>
            <a:off x="5172450" y="1052249"/>
            <a:ext cx="2655000" cy="21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2"/>
          <p:cNvPicPr preferRelativeResize="0"/>
          <p:nvPr/>
        </p:nvPicPr>
        <p:blipFill rotWithShape="1">
          <a:blip r:embed="rId3">
            <a:alphaModFix/>
          </a:blip>
          <a:srcRect l="3808" t="32173" r="21083" b="38083"/>
          <a:stretch/>
        </p:blipFill>
        <p:spPr>
          <a:xfrm>
            <a:off x="0" y="535000"/>
            <a:ext cx="9144000" cy="20367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2"/>
          <p:cNvSpPr txBox="1">
            <a:spLocks noGrp="1"/>
          </p:cNvSpPr>
          <p:nvPr>
            <p:ph type="subTitle" idx="1"/>
          </p:nvPr>
        </p:nvSpPr>
        <p:spPr>
          <a:xfrm>
            <a:off x="5422650" y="2927500"/>
            <a:ext cx="2848800" cy="116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title"/>
          </p:nvPr>
        </p:nvSpPr>
        <p:spPr>
          <a:xfrm>
            <a:off x="4648200" y="1219850"/>
            <a:ext cx="3623400" cy="11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>
            <a:spLocks noGrp="1"/>
          </p:cNvSpPr>
          <p:nvPr>
            <p:ph type="subTitle" idx="1"/>
          </p:nvPr>
        </p:nvSpPr>
        <p:spPr>
          <a:xfrm>
            <a:off x="5213625" y="3079900"/>
            <a:ext cx="3210300" cy="135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/>
          </p:nvPr>
        </p:nvSpPr>
        <p:spPr>
          <a:xfrm>
            <a:off x="4526625" y="457850"/>
            <a:ext cx="3897300" cy="22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5212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Raleway"/>
              <a:buNone/>
              <a:defRPr sz="35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●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○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●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○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●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○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  <p:sldLayoutId id="2147483657" r:id="rId4"/>
    <p:sldLayoutId id="2147483658" r:id="rId5"/>
    <p:sldLayoutId id="2147483659" r:id="rId6"/>
    <p:sldLayoutId id="2147483667" r:id="rId7"/>
    <p:sldLayoutId id="2147483668" r:id="rId8"/>
    <p:sldLayoutId id="2147483672" r:id="rId9"/>
    <p:sldLayoutId id="2147483676" r:id="rId10"/>
    <p:sldLayoutId id="2147483681" r:id="rId11"/>
    <p:sldLayoutId id="2147483682" r:id="rId12"/>
    <p:sldLayoutId id="214748368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online.maryville.edu/online-masters-degrees/management-and-leadership/careers/importance-of-business-ethic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40"/>
          <p:cNvPicPr preferRelativeResize="0"/>
          <p:nvPr/>
        </p:nvPicPr>
        <p:blipFill rotWithShape="1">
          <a:blip r:embed="rId3">
            <a:alphaModFix/>
          </a:blip>
          <a:srcRect l="7817" t="55854" b="12141"/>
          <a:stretch/>
        </p:blipFill>
        <p:spPr>
          <a:xfrm>
            <a:off x="715100" y="1239650"/>
            <a:ext cx="8428675" cy="164607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0"/>
          <p:cNvSpPr txBox="1">
            <a:spLocks noGrp="1"/>
          </p:cNvSpPr>
          <p:nvPr>
            <p:ph type="ctrTitle"/>
          </p:nvPr>
        </p:nvSpPr>
        <p:spPr>
          <a:xfrm>
            <a:off x="715100" y="1718379"/>
            <a:ext cx="6295200" cy="9377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300" dirty="0">
                <a:solidFill>
                  <a:schemeClr val="tx1"/>
                </a:solidFill>
              </a:rPr>
              <a:t>The Importance </a:t>
            </a:r>
            <a:endParaRPr sz="63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0AD8B1-B94E-4DF4-BB59-A661E93129F4}"/>
              </a:ext>
            </a:extLst>
          </p:cNvPr>
          <p:cNvSpPr txBox="1"/>
          <p:nvPr/>
        </p:nvSpPr>
        <p:spPr>
          <a:xfrm>
            <a:off x="3232965" y="229266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Raleway" pitchFamily="2" charset="0"/>
              </a:rPr>
              <a:t>of </a:t>
            </a:r>
            <a:r>
              <a:rPr lang="en-US" sz="4000" dirty="0">
                <a:solidFill>
                  <a:schemeClr val="tx1"/>
                </a:solidFill>
                <a:latin typeface="Raleway" pitchFamily="2" charset="0"/>
              </a:rPr>
              <a:t>Business Ethics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134C0E-3179-4ACA-A5E9-F1D2AB4BA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5156" y1="20444" x2="38133" y2="14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835378" cy="8353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44B994-8F0B-4037-B570-A539BFB6B9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00" b="89913" l="3822" r="97956">
                        <a14:foregroundMark x1="31822" y1="65131" x2="31822" y2="65131"/>
                        <a14:foregroundMark x1="49867" y1="50436" x2="49867" y2="50436"/>
                        <a14:foregroundMark x1="47022" y1="53176" x2="42756" y2="45704"/>
                        <a14:foregroundMark x1="48000" y1="66002" x2="31111" y2="65255"/>
                        <a14:foregroundMark x1="31111" y1="65255" x2="30578" y2="65006"/>
                        <a14:foregroundMark x1="43733" y1="75093" x2="34667" y2="76463"/>
                        <a14:foregroundMark x1="34667" y1="76463" x2="67022" y2="85928"/>
                        <a14:foregroundMark x1="67022" y1="85928" x2="71289" y2="81694"/>
                        <a14:foregroundMark x1="43111" y1="81196" x2="6261" y2="82199"/>
                        <a14:foregroundMark x1="5639" y1="82969" x2="8978" y2="83562"/>
                        <a14:foregroundMark x1="8978" y1="83562" x2="10400" y2="83188"/>
                        <a14:foregroundMark x1="16978" y1="82316" x2="56444" y2="86052"/>
                        <a14:foregroundMark x1="80533" y1="79452" x2="80533" y2="79452"/>
                        <a14:foregroundMark x1="94044" y1="83188" x2="67733" y2="77210"/>
                        <a14:foregroundMark x1="90133" y1="81445" x2="55911" y2="85430"/>
                        <a14:foregroundMark x1="70222" y1="80573" x2="56889" y2="77086"/>
                        <a14:foregroundMark x1="98133" y1="88045" x2="97156" y2="87173"/>
                        <a14:foregroundMark x1="8444" y1="84682" x2="3911" y2="86426"/>
                        <a14:foregroundMark x1="39467" y1="45828" x2="46311" y2="48319"/>
                        <a14:foregroundMark x1="46311" y1="48319" x2="50133" y2="52179"/>
                        <a14:foregroundMark x1="49333" y1="12329" x2="46667" y2="6600"/>
                        <a14:foregroundMark x1="52533" y1="80822" x2="60622" y2="80946"/>
                        <a14:backgroundMark x1="4889" y1="81818" x2="1778" y2="84060"/>
                        <a14:backgroundMark x1="5956" y1="81694" x2="4444" y2="825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5100" y="0"/>
            <a:ext cx="1170361" cy="835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3C54B9-1E89-475E-B0E2-EAAD9FF6E934}"/>
              </a:ext>
            </a:extLst>
          </p:cNvPr>
          <p:cNvSpPr txBox="1"/>
          <p:nvPr/>
        </p:nvSpPr>
        <p:spPr>
          <a:xfrm>
            <a:off x="2517421" y="70355"/>
            <a:ext cx="3872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aleway" pitchFamily="2" charset="0"/>
              </a:rPr>
              <a:t>Libyan international medical university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Raleway" pitchFamily="2" charset="0"/>
              </a:rPr>
              <a:t>Faculty of business administration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E9F49-782F-E648-A613-149A1B3D6485}"/>
              </a:ext>
            </a:extLst>
          </p:cNvPr>
          <p:cNvSpPr txBox="1"/>
          <p:nvPr/>
        </p:nvSpPr>
        <p:spPr>
          <a:xfrm>
            <a:off x="8513474" y="4490481"/>
            <a:ext cx="630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32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9F36D4-5F2B-AA44-BE46-444954C11623}"/>
              </a:ext>
            </a:extLst>
          </p:cNvPr>
          <p:cNvSpPr txBox="1"/>
          <p:nvPr/>
        </p:nvSpPr>
        <p:spPr>
          <a:xfrm>
            <a:off x="0" y="3982649"/>
            <a:ext cx="287450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en-LY" dirty="0">
                <a:solidFill>
                  <a:schemeClr val="bg1">
                    <a:lumMod val="75000"/>
                  </a:schemeClr>
                </a:solidFill>
              </a:rPr>
              <a:t>ame: Ahmed gargoum</a:t>
            </a:r>
          </a:p>
          <a:p>
            <a:r>
              <a:rPr lang="en-LY" dirty="0">
                <a:solidFill>
                  <a:schemeClr val="bg1">
                    <a:lumMod val="75000"/>
                  </a:schemeClr>
                </a:solidFill>
              </a:rPr>
              <a:t>ID : 3296</a:t>
            </a:r>
          </a:p>
          <a:p>
            <a:r>
              <a:rPr lang="en-LY" dirty="0">
                <a:solidFill>
                  <a:schemeClr val="bg1">
                    <a:lumMod val="75000"/>
                  </a:schemeClr>
                </a:solidFill>
              </a:rPr>
              <a:t>Faculty of Business administration</a:t>
            </a:r>
          </a:p>
          <a:p>
            <a:r>
              <a:rPr lang="en-LY" dirty="0">
                <a:solidFill>
                  <a:schemeClr val="bg1">
                    <a:lumMod val="75000"/>
                  </a:schemeClr>
                </a:solidFill>
              </a:rPr>
              <a:t>E-mail: ahmed_3296@limu.edu.ly</a:t>
            </a:r>
          </a:p>
          <a:p>
            <a:endParaRPr lang="en-LY" dirty="0">
              <a:solidFill>
                <a:schemeClr val="bg1">
                  <a:lumMod val="75000"/>
                </a:schemeClr>
              </a:solidFill>
            </a:endParaRPr>
          </a:p>
          <a:p>
            <a:endParaRPr lang="en-LY" dirty="0">
              <a:solidFill>
                <a:schemeClr val="bg1">
                  <a:lumMod val="75000"/>
                </a:schemeClr>
              </a:solidFill>
            </a:endParaRPr>
          </a:p>
          <a:p>
            <a:endParaRPr lang="en-LY" dirty="0">
              <a:solidFill>
                <a:schemeClr val="bg1">
                  <a:lumMod val="75000"/>
                </a:schemeClr>
              </a:solidFill>
            </a:endParaRPr>
          </a:p>
          <a:p>
            <a:endParaRPr lang="en-LY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>
            <a:spLocks noGrp="1"/>
          </p:cNvSpPr>
          <p:nvPr>
            <p:ph type="title"/>
          </p:nvPr>
        </p:nvSpPr>
        <p:spPr>
          <a:xfrm>
            <a:off x="1403465" y="1600895"/>
            <a:ext cx="2948400" cy="5277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Introduction</a:t>
            </a:r>
            <a:endParaRPr sz="2000" b="1" dirty="0"/>
          </a:p>
        </p:txBody>
      </p:sp>
      <p:sp>
        <p:nvSpPr>
          <p:cNvPr id="199" name="Google Shape;199;p42"/>
          <p:cNvSpPr txBox="1">
            <a:spLocks noGrp="1"/>
          </p:cNvSpPr>
          <p:nvPr>
            <p:ph type="title" idx="2"/>
          </p:nvPr>
        </p:nvSpPr>
        <p:spPr>
          <a:xfrm>
            <a:off x="3208224" y="844800"/>
            <a:ext cx="1062900" cy="5934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01" name="Google Shape;201;p42"/>
          <p:cNvSpPr txBox="1">
            <a:spLocks noGrp="1"/>
          </p:cNvSpPr>
          <p:nvPr>
            <p:ph type="title" idx="3"/>
          </p:nvPr>
        </p:nvSpPr>
        <p:spPr>
          <a:xfrm>
            <a:off x="4666478" y="1599908"/>
            <a:ext cx="3915370" cy="5277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r>
              <a:rPr lang="en-US" sz="2000" b="1" i="0" dirty="0">
                <a:solidFill>
                  <a:schemeClr val="tx2">
                    <a:lumMod val="10000"/>
                  </a:schemeClr>
                </a:solidFill>
                <a:effectLst/>
                <a:latin typeface="Raleway" pitchFamily="2" charset="0"/>
              </a:rPr>
              <a:t>Definition of business Ethics</a:t>
            </a:r>
            <a:r>
              <a:rPr lang="en-US" sz="2400" b="1" i="0" dirty="0">
                <a:solidFill>
                  <a:srgbClr val="54585A"/>
                </a:solidFill>
                <a:effectLst/>
                <a:latin typeface="Open Sans" panose="020B0604020202020204" pitchFamily="34" charset="0"/>
              </a:rPr>
              <a:t/>
            </a:r>
            <a:br>
              <a:rPr lang="en-US" sz="2400" b="1" i="0" dirty="0">
                <a:solidFill>
                  <a:srgbClr val="54585A"/>
                </a:solidFill>
                <a:effectLst/>
                <a:latin typeface="Open Sans" panose="020B0604020202020204" pitchFamily="34" charset="0"/>
              </a:rPr>
            </a:br>
            <a:endParaRPr dirty="0">
              <a:latin typeface="Raleway" pitchFamily="2" charset="0"/>
            </a:endParaRPr>
          </a:p>
        </p:txBody>
      </p:sp>
      <p:sp>
        <p:nvSpPr>
          <p:cNvPr id="202" name="Google Shape;202;p42"/>
          <p:cNvSpPr txBox="1">
            <a:spLocks noGrp="1"/>
          </p:cNvSpPr>
          <p:nvPr>
            <p:ph type="title" idx="4"/>
          </p:nvPr>
        </p:nvSpPr>
        <p:spPr>
          <a:xfrm>
            <a:off x="4847101" y="844800"/>
            <a:ext cx="1060800" cy="593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4" name="Google Shape;204;p42"/>
          <p:cNvSpPr txBox="1">
            <a:spLocks noGrp="1"/>
          </p:cNvSpPr>
          <p:nvPr>
            <p:ph type="title" idx="6"/>
          </p:nvPr>
        </p:nvSpPr>
        <p:spPr>
          <a:xfrm>
            <a:off x="598312" y="3046129"/>
            <a:ext cx="3753553" cy="5277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bg1"/>
                </a:solidFill>
              </a:rPr>
              <a:t/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LY" sz="2000" dirty="0">
                <a:solidFill>
                  <a:schemeClr val="bg1"/>
                </a:solidFill>
              </a:rPr>
              <a:t/>
            </a:r>
            <a:br>
              <a:rPr lang="en-LY" sz="2000" dirty="0">
                <a:solidFill>
                  <a:schemeClr val="bg1"/>
                </a:solidFill>
              </a:rPr>
            </a:b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05" name="Google Shape;205;p42"/>
          <p:cNvSpPr txBox="1">
            <a:spLocks noGrp="1"/>
          </p:cNvSpPr>
          <p:nvPr>
            <p:ph type="title" idx="7"/>
          </p:nvPr>
        </p:nvSpPr>
        <p:spPr>
          <a:xfrm>
            <a:off x="3208224" y="2127608"/>
            <a:ext cx="1062900" cy="5934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06" name="Google Shape;206;p42"/>
          <p:cNvSpPr txBox="1">
            <a:spLocks noGrp="1"/>
          </p:cNvSpPr>
          <p:nvPr>
            <p:ph type="subTitle" idx="8"/>
          </p:nvPr>
        </p:nvSpPr>
        <p:spPr>
          <a:xfrm>
            <a:off x="1403465" y="3451322"/>
            <a:ext cx="2948400" cy="484800"/>
          </a:xfrm>
          <a:prstGeom prst="rect">
            <a:avLst/>
          </a:prstGeom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indent="0"/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05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7" name="Google Shape;207;p42"/>
          <p:cNvSpPr txBox="1">
            <a:spLocks noGrp="1"/>
          </p:cNvSpPr>
          <p:nvPr>
            <p:ph type="title" idx="9"/>
          </p:nvPr>
        </p:nvSpPr>
        <p:spPr>
          <a:xfrm>
            <a:off x="191911" y="2931229"/>
            <a:ext cx="4477522" cy="5277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r>
              <a:rPr lang="en-US" sz="2000" b="1" i="0" dirty="0">
                <a:solidFill>
                  <a:schemeClr val="bg1"/>
                </a:solidFill>
                <a:effectLst/>
                <a:latin typeface="Raleway" pitchFamily="2" charset="0"/>
              </a:rPr>
              <a:t>Examples of Good Business Ethics</a:t>
            </a:r>
            <a:r>
              <a:rPr lang="en-US" sz="2000" b="1" i="0" dirty="0">
                <a:solidFill>
                  <a:schemeClr val="bg1"/>
                </a:solidFill>
                <a:effectLst/>
                <a:latin typeface="Open Sans" panose="020B0604020202020204" pitchFamily="34" charset="0"/>
              </a:rPr>
              <a:t/>
            </a:r>
            <a:br>
              <a:rPr lang="en-US" sz="2000" b="1" i="0" dirty="0">
                <a:solidFill>
                  <a:schemeClr val="bg1"/>
                </a:solidFill>
                <a:effectLst/>
                <a:latin typeface="Open Sans" panose="020B0604020202020204" pitchFamily="34" charset="0"/>
              </a:rPr>
            </a:b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08" name="Google Shape;208;p42"/>
          <p:cNvSpPr txBox="1">
            <a:spLocks noGrp="1"/>
          </p:cNvSpPr>
          <p:nvPr>
            <p:ph type="title" idx="13"/>
          </p:nvPr>
        </p:nvSpPr>
        <p:spPr>
          <a:xfrm>
            <a:off x="4847101" y="2127608"/>
            <a:ext cx="1060800" cy="593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09" name="Google Shape;209;p42"/>
          <p:cNvSpPr txBox="1">
            <a:spLocks noGrp="1"/>
          </p:cNvSpPr>
          <p:nvPr>
            <p:ph type="subTitle" idx="14"/>
          </p:nvPr>
        </p:nvSpPr>
        <p:spPr>
          <a:xfrm>
            <a:off x="4847101" y="3451322"/>
            <a:ext cx="2944500" cy="484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06</a:t>
            </a:r>
            <a:endParaRPr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E7F760-8A06-4049-8FC4-E177CF6051E0}"/>
              </a:ext>
            </a:extLst>
          </p:cNvPr>
          <p:cNvSpPr txBox="1"/>
          <p:nvPr/>
        </p:nvSpPr>
        <p:spPr>
          <a:xfrm>
            <a:off x="191911" y="265650"/>
            <a:ext cx="21674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" pitchFamily="2" charset="0"/>
              </a:rPr>
              <a:t>Table of 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F6300A-4B95-473C-AB23-975FB815BA7A}"/>
              </a:ext>
            </a:extLst>
          </p:cNvPr>
          <p:cNvSpPr txBox="1"/>
          <p:nvPr/>
        </p:nvSpPr>
        <p:spPr>
          <a:xfrm>
            <a:off x="2599265" y="4290535"/>
            <a:ext cx="2555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aleway" pitchFamily="2" charset="0"/>
              </a:rPr>
              <a:t>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91EF44-4D78-4272-AB6E-D1F13E0A5848}"/>
              </a:ext>
            </a:extLst>
          </p:cNvPr>
          <p:cNvSpPr txBox="1"/>
          <p:nvPr/>
        </p:nvSpPr>
        <p:spPr>
          <a:xfrm>
            <a:off x="4666478" y="4289548"/>
            <a:ext cx="2185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Raleway" pitchFamily="2" charset="0"/>
              </a:rPr>
              <a:t>REFERENCE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BF37C0-0A5F-8E42-BA15-C479D020618C}"/>
              </a:ext>
            </a:extLst>
          </p:cNvPr>
          <p:cNvSpPr txBox="1"/>
          <p:nvPr/>
        </p:nvSpPr>
        <p:spPr>
          <a:xfrm>
            <a:off x="4666478" y="3015893"/>
            <a:ext cx="447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>
                    <a:lumMod val="10000"/>
                  </a:schemeClr>
                </a:solidFill>
                <a:latin typeface="Open Sans" panose="020B0604020202020204" pitchFamily="34" charset="0"/>
              </a:rPr>
              <a:t>The importance of Business ethics</a:t>
            </a:r>
            <a:endParaRPr lang="en-LY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9D8FA1-BC57-B74E-B278-1EC7DFD38E8E}"/>
              </a:ext>
            </a:extLst>
          </p:cNvPr>
          <p:cNvSpPr txBox="1"/>
          <p:nvPr/>
        </p:nvSpPr>
        <p:spPr>
          <a:xfrm>
            <a:off x="8449568" y="4600011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3"/>
          <p:cNvSpPr txBox="1">
            <a:spLocks noGrp="1"/>
          </p:cNvSpPr>
          <p:nvPr>
            <p:ph type="title"/>
          </p:nvPr>
        </p:nvSpPr>
        <p:spPr>
          <a:xfrm>
            <a:off x="1515941" y="1472790"/>
            <a:ext cx="4461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215" name="Google Shape;215;p43"/>
          <p:cNvSpPr txBox="1">
            <a:spLocks noGrp="1"/>
          </p:cNvSpPr>
          <p:nvPr>
            <p:ph type="subTitle" idx="1"/>
          </p:nvPr>
        </p:nvSpPr>
        <p:spPr>
          <a:xfrm>
            <a:off x="880534" y="2314590"/>
            <a:ext cx="6013326" cy="18855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b="0" i="0" dirty="0">
                <a:solidFill>
                  <a:srgbClr val="54585A"/>
                </a:solidFill>
                <a:effectLst/>
                <a:latin typeface="Open Sans" panose="020B0604020202020204" pitchFamily="34" charset="0"/>
              </a:rPr>
              <a:t>The importance of business ethics extends beyond simply operating within the boundaries of the law.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4AAA57-23E1-B340-92D6-8AC7853F63CA}"/>
              </a:ext>
            </a:extLst>
          </p:cNvPr>
          <p:cNvSpPr txBox="1"/>
          <p:nvPr/>
        </p:nvSpPr>
        <p:spPr>
          <a:xfrm>
            <a:off x="7933765" y="468183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45"/>
          <p:cNvPicPr preferRelativeResize="0"/>
          <p:nvPr/>
        </p:nvPicPr>
        <p:blipFill rotWithShape="1">
          <a:blip r:embed="rId3">
            <a:alphaModFix/>
          </a:blip>
          <a:srcRect l="34072" r="34024" b="67475"/>
          <a:stretch/>
        </p:blipFill>
        <p:spPr>
          <a:xfrm>
            <a:off x="3114575" y="0"/>
            <a:ext cx="2917301" cy="167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5"/>
          <p:cNvSpPr txBox="1">
            <a:spLocks noGrp="1"/>
          </p:cNvSpPr>
          <p:nvPr>
            <p:ph type="title" idx="6"/>
          </p:nvPr>
        </p:nvSpPr>
        <p:spPr>
          <a:xfrm>
            <a:off x="3114625" y="844300"/>
            <a:ext cx="29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228" name="Google Shape;228;p45"/>
          <p:cNvSpPr txBox="1">
            <a:spLocks noGrp="1"/>
          </p:cNvSpPr>
          <p:nvPr>
            <p:ph type="title"/>
          </p:nvPr>
        </p:nvSpPr>
        <p:spPr>
          <a:xfrm>
            <a:off x="977575" y="2437157"/>
            <a:ext cx="6755314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dirty="0">
                <a:solidFill>
                  <a:schemeClr val="bg1"/>
                </a:solidFill>
                <a:effectLst/>
                <a:latin typeface="Open Sans" panose="020B0604020202020204" pitchFamily="34" charset="0"/>
              </a:rPr>
              <a:t>Business ethics is the system of moral and ethical beliefs that directs the behaviors and operations of an organization and its employees.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045E1B-8AE2-49A7-A660-69AE288ED229}"/>
              </a:ext>
            </a:extLst>
          </p:cNvPr>
          <p:cNvSpPr txBox="1"/>
          <p:nvPr/>
        </p:nvSpPr>
        <p:spPr>
          <a:xfrm>
            <a:off x="2895021" y="359396"/>
            <a:ext cx="33539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10000"/>
                  </a:schemeClr>
                </a:solidFill>
                <a:latin typeface="Open Sans" panose="020B0604020202020204" pitchFamily="34" charset="0"/>
              </a:rPr>
              <a:t>Definition of business ethics</a:t>
            </a:r>
            <a:endParaRPr lang="en-US" sz="2800" b="1" i="0" dirty="0">
              <a:solidFill>
                <a:schemeClr val="tx2">
                  <a:lumMod val="10000"/>
                </a:schemeClr>
              </a:solidFill>
              <a:effectLst/>
              <a:latin typeface="Open Sans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F6F0F0-F9AD-804D-87E8-4F801EAED447}"/>
              </a:ext>
            </a:extLst>
          </p:cNvPr>
          <p:cNvSpPr txBox="1"/>
          <p:nvPr/>
        </p:nvSpPr>
        <p:spPr>
          <a:xfrm>
            <a:off x="8489577" y="46202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8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0"/>
          <p:cNvSpPr txBox="1">
            <a:spLocks noGrp="1"/>
          </p:cNvSpPr>
          <p:nvPr>
            <p:ph type="title"/>
          </p:nvPr>
        </p:nvSpPr>
        <p:spPr>
          <a:xfrm>
            <a:off x="936973" y="1974292"/>
            <a:ext cx="3339192" cy="7646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b="1" i="0" dirty="0">
                <a:solidFill>
                  <a:schemeClr val="tx2">
                    <a:lumMod val="10000"/>
                  </a:schemeClr>
                </a:solidFill>
                <a:effectLst/>
                <a:latin typeface="Raleway" pitchFamily="2" charset="0"/>
              </a:rPr>
              <a:t>Treat Employees Well</a:t>
            </a:r>
            <a:r>
              <a:rPr lang="en-US" b="1" i="0" dirty="0">
                <a:solidFill>
                  <a:srgbClr val="54585A"/>
                </a:solidFill>
                <a:effectLst/>
                <a:latin typeface="Open Sans" panose="020B0604020202020204" pitchFamily="34" charset="0"/>
              </a:rPr>
              <a:t/>
            </a:r>
            <a:br>
              <a:rPr lang="en-US" b="1" i="0" dirty="0">
                <a:solidFill>
                  <a:srgbClr val="54585A"/>
                </a:solidFill>
                <a:effectLst/>
                <a:latin typeface="Open Sans" panose="020B0604020202020204" pitchFamily="34" charset="0"/>
              </a:rPr>
            </a:br>
            <a:endParaRPr dirty="0"/>
          </a:p>
        </p:txBody>
      </p:sp>
      <p:sp>
        <p:nvSpPr>
          <p:cNvPr id="479" name="Google Shape;479;p50"/>
          <p:cNvSpPr txBox="1">
            <a:spLocks noGrp="1"/>
          </p:cNvSpPr>
          <p:nvPr>
            <p:ph type="body" idx="1"/>
          </p:nvPr>
        </p:nvSpPr>
        <p:spPr>
          <a:xfrm>
            <a:off x="1279069" y="2364441"/>
            <a:ext cx="2655000" cy="26620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4020202020204" pitchFamily="34" charset="0"/>
              </a:rPr>
              <a:t>Companies that hold their employees to high but fair standards benefit from attracting and keeping talented and workers .</a:t>
            </a:r>
            <a:endParaRPr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98CC27-6083-934E-ABCD-D94A8B73FFC3}"/>
              </a:ext>
            </a:extLst>
          </p:cNvPr>
          <p:cNvSpPr txBox="1"/>
          <p:nvPr/>
        </p:nvSpPr>
        <p:spPr>
          <a:xfrm>
            <a:off x="120528" y="295172"/>
            <a:ext cx="4541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itchFamily="2" charset="0"/>
              </a:rPr>
              <a:t>Examples of Good Business Ethics</a:t>
            </a:r>
            <a:endParaRPr lang="en-LY" sz="2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AC0318-FDEF-3747-8368-284E35D229A3}"/>
              </a:ext>
            </a:extLst>
          </p:cNvPr>
          <p:cNvSpPr txBox="1"/>
          <p:nvPr/>
        </p:nvSpPr>
        <p:spPr>
          <a:xfrm>
            <a:off x="4935567" y="0"/>
            <a:ext cx="4087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Implement Honest Business Practices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76EEC-6B11-AB41-9970-BCCD80C4EEEA}"/>
              </a:ext>
            </a:extLst>
          </p:cNvPr>
          <p:cNvSpPr txBox="1"/>
          <p:nvPr/>
        </p:nvSpPr>
        <p:spPr>
          <a:xfrm>
            <a:off x="5003743" y="771257"/>
            <a:ext cx="26445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Companies should also treat their customers and partners fairly. </a:t>
            </a:r>
            <a:endParaRPr lang="en-LY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EC1523-17BF-5C4C-B7DE-47D9411703E3}"/>
              </a:ext>
            </a:extLst>
          </p:cNvPr>
          <p:cNvSpPr txBox="1"/>
          <p:nvPr/>
        </p:nvSpPr>
        <p:spPr>
          <a:xfrm>
            <a:off x="8408894" y="468183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60"/>
          <p:cNvSpPr txBox="1">
            <a:spLocks noGrp="1"/>
          </p:cNvSpPr>
          <p:nvPr>
            <p:ph type="title"/>
          </p:nvPr>
        </p:nvSpPr>
        <p:spPr>
          <a:xfrm>
            <a:off x="4473462" y="872825"/>
            <a:ext cx="3701099" cy="116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i="0" dirty="0">
                <a:solidFill>
                  <a:schemeClr val="tx2">
                    <a:lumMod val="10000"/>
                  </a:schemeClr>
                </a:solidFill>
                <a:effectLst/>
                <a:latin typeface="Open Sans" panose="020B0604020202020204" pitchFamily="34" charset="0"/>
              </a:rPr>
              <a:t>Why Business Ethics Are Important ?</a:t>
            </a:r>
            <a:br>
              <a:rPr lang="en-US" sz="3200" b="1" i="0" dirty="0">
                <a:solidFill>
                  <a:schemeClr val="tx2">
                    <a:lumMod val="10000"/>
                  </a:schemeClr>
                </a:solidFill>
                <a:effectLst/>
                <a:latin typeface="Open Sans" panose="020B0604020202020204" pitchFamily="34" charset="0"/>
              </a:rPr>
            </a:br>
            <a:endParaRPr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74" name="Google Shape;574;p60"/>
          <p:cNvSpPr txBox="1">
            <a:spLocks noGrp="1"/>
          </p:cNvSpPr>
          <p:nvPr>
            <p:ph type="subTitle" idx="1"/>
          </p:nvPr>
        </p:nvSpPr>
        <p:spPr>
          <a:xfrm>
            <a:off x="4320438" y="2627188"/>
            <a:ext cx="4732969" cy="15726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dirty="0">
                <a:solidFill>
                  <a:schemeClr val="bg1"/>
                </a:solidFill>
                <a:effectLst/>
                <a:latin typeface="Open Sans" panose="020B0604020202020204" pitchFamily="34" charset="0"/>
              </a:rPr>
              <a:t>It’s important for organizations to operate with good business ethics to avoid legal  problems</a:t>
            </a:r>
            <a:r>
              <a:rPr lang="en-US" b="0" i="0" dirty="0">
                <a:solidFill>
                  <a:schemeClr val="bg1"/>
                </a:solidFill>
                <a:effectLst/>
                <a:latin typeface="Open Sans" panose="020B0604020202020204" pitchFamily="34" charset="0"/>
              </a:rPr>
              <a:t>.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575" name="Google Shape;575;p60"/>
          <p:cNvGrpSpPr/>
          <p:nvPr/>
        </p:nvGrpSpPr>
        <p:grpSpPr>
          <a:xfrm>
            <a:off x="892925" y="1381050"/>
            <a:ext cx="3504025" cy="2463076"/>
            <a:chOff x="1238825" y="1343950"/>
            <a:chExt cx="3504025" cy="2463076"/>
          </a:xfrm>
        </p:grpSpPr>
        <p:sp>
          <p:nvSpPr>
            <p:cNvPr id="576" name="Google Shape;576;p60"/>
            <p:cNvSpPr/>
            <p:nvPr/>
          </p:nvSpPr>
          <p:spPr>
            <a:xfrm>
              <a:off x="2569445" y="3376404"/>
              <a:ext cx="914175" cy="430616"/>
            </a:xfrm>
            <a:custGeom>
              <a:avLst/>
              <a:gdLst/>
              <a:ahLst/>
              <a:cxnLst/>
              <a:rect l="l" t="t" r="r" b="b"/>
              <a:pathLst>
                <a:path w="14652" h="6902" extrusionOk="0">
                  <a:moveTo>
                    <a:pt x="1570" y="1"/>
                  </a:moveTo>
                  <a:lnTo>
                    <a:pt x="1258" y="1372"/>
                  </a:lnTo>
                  <a:lnTo>
                    <a:pt x="0" y="6902"/>
                  </a:lnTo>
                  <a:lnTo>
                    <a:pt x="14651" y="6902"/>
                  </a:lnTo>
                  <a:lnTo>
                    <a:pt x="13394" y="1372"/>
                  </a:lnTo>
                  <a:lnTo>
                    <a:pt x="13081" y="1"/>
                  </a:lnTo>
                  <a:close/>
                </a:path>
              </a:pathLst>
            </a:custGeom>
            <a:solidFill>
              <a:srgbClr val="EEEEEE">
                <a:alpha val="827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60"/>
            <p:cNvSpPr/>
            <p:nvPr/>
          </p:nvSpPr>
          <p:spPr>
            <a:xfrm>
              <a:off x="2650417" y="3380505"/>
              <a:ext cx="754041" cy="92308"/>
            </a:xfrm>
            <a:custGeom>
              <a:avLst/>
              <a:gdLst/>
              <a:ahLst/>
              <a:cxnLst/>
              <a:rect l="l" t="t" r="r" b="b"/>
              <a:pathLst>
                <a:path w="12137" h="1372" extrusionOk="0">
                  <a:moveTo>
                    <a:pt x="313" y="1"/>
                  </a:moveTo>
                  <a:lnTo>
                    <a:pt x="1" y="1372"/>
                  </a:lnTo>
                  <a:lnTo>
                    <a:pt x="12137" y="1372"/>
                  </a:lnTo>
                  <a:lnTo>
                    <a:pt x="118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60"/>
            <p:cNvSpPr/>
            <p:nvPr/>
          </p:nvSpPr>
          <p:spPr>
            <a:xfrm>
              <a:off x="2317447" y="3684180"/>
              <a:ext cx="1418119" cy="122846"/>
            </a:xfrm>
            <a:custGeom>
              <a:avLst/>
              <a:gdLst/>
              <a:ahLst/>
              <a:cxnLst/>
              <a:rect l="l" t="t" r="r" b="b"/>
              <a:pathLst>
                <a:path w="22729" h="1969" extrusionOk="0">
                  <a:moveTo>
                    <a:pt x="10" y="0"/>
                  </a:moveTo>
                  <a:cubicBezTo>
                    <a:pt x="5" y="0"/>
                    <a:pt x="1" y="4"/>
                    <a:pt x="1" y="10"/>
                  </a:cubicBezTo>
                  <a:lnTo>
                    <a:pt x="1" y="1961"/>
                  </a:lnTo>
                  <a:cubicBezTo>
                    <a:pt x="1" y="1965"/>
                    <a:pt x="5" y="1969"/>
                    <a:pt x="10" y="1969"/>
                  </a:cubicBezTo>
                  <a:lnTo>
                    <a:pt x="22719" y="1969"/>
                  </a:lnTo>
                  <a:cubicBezTo>
                    <a:pt x="22725" y="1969"/>
                    <a:pt x="22729" y="1965"/>
                    <a:pt x="22729" y="1961"/>
                  </a:cubicBezTo>
                  <a:lnTo>
                    <a:pt x="22729" y="10"/>
                  </a:lnTo>
                  <a:cubicBezTo>
                    <a:pt x="22728" y="4"/>
                    <a:pt x="22725" y="0"/>
                    <a:pt x="227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60"/>
            <p:cNvSpPr/>
            <p:nvPr/>
          </p:nvSpPr>
          <p:spPr>
            <a:xfrm>
              <a:off x="2317447" y="3684180"/>
              <a:ext cx="1418119" cy="96330"/>
            </a:xfrm>
            <a:custGeom>
              <a:avLst/>
              <a:gdLst/>
              <a:ahLst/>
              <a:cxnLst/>
              <a:rect l="l" t="t" r="r" b="b"/>
              <a:pathLst>
                <a:path w="22729" h="1544" extrusionOk="0">
                  <a:moveTo>
                    <a:pt x="10" y="0"/>
                  </a:moveTo>
                  <a:cubicBezTo>
                    <a:pt x="5" y="0"/>
                    <a:pt x="1" y="4"/>
                    <a:pt x="1" y="10"/>
                  </a:cubicBezTo>
                  <a:lnTo>
                    <a:pt x="1" y="1535"/>
                  </a:lnTo>
                  <a:cubicBezTo>
                    <a:pt x="1" y="1540"/>
                    <a:pt x="5" y="1543"/>
                    <a:pt x="10" y="1543"/>
                  </a:cubicBezTo>
                  <a:lnTo>
                    <a:pt x="22719" y="1543"/>
                  </a:lnTo>
                  <a:cubicBezTo>
                    <a:pt x="22725" y="1543"/>
                    <a:pt x="22729" y="1540"/>
                    <a:pt x="22729" y="1535"/>
                  </a:cubicBezTo>
                  <a:lnTo>
                    <a:pt x="22729" y="10"/>
                  </a:lnTo>
                  <a:cubicBezTo>
                    <a:pt x="22728" y="4"/>
                    <a:pt x="22725" y="0"/>
                    <a:pt x="227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60"/>
            <p:cNvSpPr/>
            <p:nvPr/>
          </p:nvSpPr>
          <p:spPr>
            <a:xfrm>
              <a:off x="1238825" y="1343950"/>
              <a:ext cx="3504025" cy="2060430"/>
            </a:xfrm>
            <a:custGeom>
              <a:avLst/>
              <a:gdLst/>
              <a:ahLst/>
              <a:cxnLst/>
              <a:rect l="l" t="t" r="r" b="b"/>
              <a:pathLst>
                <a:path w="56161" h="33025" extrusionOk="0">
                  <a:moveTo>
                    <a:pt x="1905" y="0"/>
                  </a:moveTo>
                  <a:cubicBezTo>
                    <a:pt x="854" y="0"/>
                    <a:pt x="1" y="854"/>
                    <a:pt x="1" y="1906"/>
                  </a:cubicBezTo>
                  <a:lnTo>
                    <a:pt x="1" y="31120"/>
                  </a:lnTo>
                  <a:cubicBezTo>
                    <a:pt x="1" y="32171"/>
                    <a:pt x="854" y="33025"/>
                    <a:pt x="1905" y="33025"/>
                  </a:cubicBezTo>
                  <a:lnTo>
                    <a:pt x="54255" y="33025"/>
                  </a:lnTo>
                  <a:cubicBezTo>
                    <a:pt x="55306" y="33025"/>
                    <a:pt x="56161" y="32171"/>
                    <a:pt x="56161" y="31120"/>
                  </a:cubicBezTo>
                  <a:lnTo>
                    <a:pt x="56161" y="1906"/>
                  </a:lnTo>
                  <a:cubicBezTo>
                    <a:pt x="56161" y="854"/>
                    <a:pt x="55306" y="0"/>
                    <a:pt x="542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1" name="Google Shape;581;p60"/>
          <p:cNvPicPr preferRelativeResize="0"/>
          <p:nvPr/>
        </p:nvPicPr>
        <p:blipFill rotWithShape="1">
          <a:blip r:embed="rId3">
            <a:alphaModFix/>
          </a:blip>
          <a:srcRect t="7776" b="7785"/>
          <a:stretch/>
        </p:blipFill>
        <p:spPr>
          <a:xfrm>
            <a:off x="969438" y="1453475"/>
            <a:ext cx="3351000" cy="1663500"/>
          </a:xfrm>
          <a:prstGeom prst="roundRect">
            <a:avLst>
              <a:gd name="adj" fmla="val 1241"/>
            </a:avLst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72EB22-3ACB-3A4A-95C8-5389BDB54166}"/>
              </a:ext>
            </a:extLst>
          </p:cNvPr>
          <p:cNvSpPr txBox="1"/>
          <p:nvPr/>
        </p:nvSpPr>
        <p:spPr>
          <a:xfrm>
            <a:off x="8390965" y="458722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8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8"/>
          <p:cNvSpPr txBox="1">
            <a:spLocks noGrp="1"/>
          </p:cNvSpPr>
          <p:nvPr>
            <p:ph type="title"/>
          </p:nvPr>
        </p:nvSpPr>
        <p:spPr>
          <a:xfrm>
            <a:off x="772370" y="880532"/>
            <a:ext cx="6095700" cy="81184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/>
              <a:t>Conclusion</a:t>
            </a:r>
            <a:endParaRPr sz="4800" dirty="0"/>
          </a:p>
        </p:txBody>
      </p:sp>
      <p:sp>
        <p:nvSpPr>
          <p:cNvPr id="554" name="Google Shape;554;p58"/>
          <p:cNvSpPr txBox="1">
            <a:spLocks noGrp="1"/>
          </p:cNvSpPr>
          <p:nvPr>
            <p:ph type="subTitle" idx="1"/>
          </p:nvPr>
        </p:nvSpPr>
        <p:spPr>
          <a:xfrm>
            <a:off x="1897607" y="1813985"/>
            <a:ext cx="6095700" cy="22248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In conclusion, business ethics are important to avoid encountering legal issues and maintain the organization’s good reputation.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B17DBD-81B4-B74B-AB18-1DB1A15FE9E3}"/>
              </a:ext>
            </a:extLst>
          </p:cNvPr>
          <p:cNvSpPr txBox="1"/>
          <p:nvPr/>
        </p:nvSpPr>
        <p:spPr>
          <a:xfrm>
            <a:off x="8408894" y="468183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</a:rPr>
              <a:t>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5"/>
          <p:cNvSpPr txBox="1">
            <a:spLocks noGrp="1"/>
          </p:cNvSpPr>
          <p:nvPr>
            <p:ph type="title"/>
          </p:nvPr>
        </p:nvSpPr>
        <p:spPr>
          <a:xfrm>
            <a:off x="4526625" y="457850"/>
            <a:ext cx="3897300" cy="22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reference</a:t>
            </a:r>
            <a:endParaRPr sz="6000" dirty="0"/>
          </a:p>
        </p:txBody>
      </p:sp>
      <p:pic>
        <p:nvPicPr>
          <p:cNvPr id="529" name="Google Shape;529;p55"/>
          <p:cNvPicPr preferRelativeResize="0"/>
          <p:nvPr/>
        </p:nvPicPr>
        <p:blipFill rotWithShape="1">
          <a:blip r:embed="rId3">
            <a:alphaModFix/>
          </a:blip>
          <a:srcRect l="35390" t="10402" r="11045"/>
          <a:stretch/>
        </p:blipFill>
        <p:spPr>
          <a:xfrm>
            <a:off x="715100" y="535000"/>
            <a:ext cx="3856901" cy="46085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CF532A-81D0-47CA-B86A-093E6088F438}"/>
              </a:ext>
            </a:extLst>
          </p:cNvPr>
          <p:cNvSpPr txBox="1"/>
          <p:nvPr/>
        </p:nvSpPr>
        <p:spPr>
          <a:xfrm>
            <a:off x="5046133" y="1715911"/>
            <a:ext cx="33777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  <a:latin typeface="Raleway" pitchFamily="2" charset="0"/>
              </a:rPr>
              <a:t>The importance of business ethics. (n.d.). Retrieved October 19, 2021, from </a:t>
            </a:r>
          </a:p>
          <a:p>
            <a:r>
              <a:rPr lang="en-US" dirty="0">
                <a:solidFill>
                  <a:schemeClr val="bg1"/>
                </a:solidFill>
                <a:effectLst/>
                <a:latin typeface="Raleway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effectLst/>
                <a:latin typeface="Raleway" pitchFamily="2" charset="0"/>
                <a:hlinkClick r:id="rId4"/>
              </a:rPr>
              <a:t>https://online.maryville.edu/online-masters-degrees/management-and-leadership/careers/importance-of-business-ethics/</a:t>
            </a:r>
            <a:r>
              <a:rPr lang="en-US" dirty="0">
                <a:solidFill>
                  <a:schemeClr val="bg1"/>
                </a:solidFill>
                <a:effectLst/>
                <a:latin typeface="Raleway" pitchFamily="2" charset="0"/>
              </a:rPr>
              <a:t>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3AE981-A066-2746-98E8-2BD75F05CF9C}"/>
              </a:ext>
            </a:extLst>
          </p:cNvPr>
          <p:cNvSpPr txBox="1"/>
          <p:nvPr/>
        </p:nvSpPr>
        <p:spPr>
          <a:xfrm>
            <a:off x="8423925" y="457441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Google Shape;534;p56"/>
          <p:cNvPicPr preferRelativeResize="0"/>
          <p:nvPr/>
        </p:nvPicPr>
        <p:blipFill rotWithShape="1">
          <a:blip r:embed="rId3">
            <a:alphaModFix/>
          </a:blip>
          <a:srcRect l="-581" t="3577" r="61540"/>
          <a:stretch/>
        </p:blipFill>
        <p:spPr>
          <a:xfrm rot="10800000" flipH="1">
            <a:off x="585176" y="3507476"/>
            <a:ext cx="1195848" cy="1636024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56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D11608-4828-5448-A93C-0E4E5E142BFD}"/>
              </a:ext>
            </a:extLst>
          </p:cNvPr>
          <p:cNvSpPr txBox="1"/>
          <p:nvPr/>
        </p:nvSpPr>
        <p:spPr>
          <a:xfrm>
            <a:off x="8367106" y="46526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77"/>
              </a:rPr>
              <a:t>09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gant Architecture Portfolio by Slidesgo">
  <a:themeElements>
    <a:clrScheme name="Simple Light">
      <a:dk1>
        <a:srgbClr val="191919"/>
      </a:dk1>
      <a:lt1>
        <a:srgbClr val="FFFFFF"/>
      </a:lt1>
      <a:dk2>
        <a:srgbClr val="777777"/>
      </a:dk2>
      <a:lt2>
        <a:srgbClr val="EEEEEE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219</Words>
  <Application>Microsoft Office PowerPoint</Application>
  <PresentationFormat>On-screen Show (16:9)</PresentationFormat>
  <Paragraphs>51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Raleway</vt:lpstr>
      <vt:lpstr>Open Sans</vt:lpstr>
      <vt:lpstr>Arial</vt:lpstr>
      <vt:lpstr>Rockwell</vt:lpstr>
      <vt:lpstr>Poppins</vt:lpstr>
      <vt:lpstr>Elegant Architecture Portfolio by Slidesgo</vt:lpstr>
      <vt:lpstr>The Importance </vt:lpstr>
      <vt:lpstr>Introduction</vt:lpstr>
      <vt:lpstr>Introduction</vt:lpstr>
      <vt:lpstr> </vt:lpstr>
      <vt:lpstr>Treat Employees Well </vt:lpstr>
      <vt:lpstr>Why Business Ethics Are Important ? </vt:lpstr>
      <vt:lpstr>Conclusion</vt:lpstr>
      <vt:lpstr>reference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</dc:title>
  <dc:creator>home</dc:creator>
  <cp:lastModifiedBy>user</cp:lastModifiedBy>
  <cp:revision>6</cp:revision>
  <dcterms:modified xsi:type="dcterms:W3CDTF">2021-12-01T09:02:25Z</dcterms:modified>
</cp:coreProperties>
</file>