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886" r:id="rId1"/>
  </p:sldMasterIdLst>
  <p:notesMasterIdLst>
    <p:notesMasterId r:id="rId14"/>
  </p:notesMasterIdLst>
  <p:sldIdLst>
    <p:sldId id="256" r:id="rId2"/>
    <p:sldId id="272" r:id="rId3"/>
    <p:sldId id="304" r:id="rId4"/>
    <p:sldId id="259" r:id="rId5"/>
    <p:sldId id="260" r:id="rId6"/>
    <p:sldId id="265" r:id="rId7"/>
    <p:sldId id="269" r:id="rId8"/>
    <p:sldId id="271" r:id="rId9"/>
    <p:sldId id="273" r:id="rId10"/>
    <p:sldId id="306" r:id="rId11"/>
    <p:sldId id="275" r:id="rId12"/>
    <p:sldId id="305" r:id="rId13"/>
  </p:sldIdLst>
  <p:sldSz cx="9144000" cy="5143500" type="screen16x9"/>
  <p:notesSz cx="6858000" cy="9144000"/>
  <p:embeddedFontLst>
    <p:embeddedFont>
      <p:font typeface="Century Gothic" panose="020B0502020202020204" pitchFamily="34" charset="0"/>
      <p:regular r:id="rId15"/>
      <p:bold r:id="rId16"/>
      <p:italic r:id="rId17"/>
      <p:boldItalic r:id="rId18"/>
    </p:embeddedFont>
    <p:embeddedFont>
      <p:font typeface="Wingdings 3" panose="05040102010807070707" pitchFamily="18" charset="2"/>
      <p:regular r:id="rId19"/>
    </p:embeddedFont>
    <p:embeddedFont>
      <p:font typeface="Abel" panose="020B0604020202020204" charset="0"/>
      <p:regular r:id="rId20"/>
    </p:embeddedFont>
    <p:embeddedFont>
      <p:font typeface="Calibri" panose="020F0502020204030204" pitchFamily="34" charset="0"/>
      <p:regular r:id="rId21"/>
      <p:bold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2760737-4099-44AF-80A8-9582DD7DE7DD}">
  <a:tblStyle styleId="{42760737-4099-44AF-80A8-9582DD7DE7D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65" autoAdjust="0"/>
    <p:restoredTop sz="95332" autoAdjust="0"/>
  </p:normalViewPr>
  <p:slideViewPr>
    <p:cSldViewPr snapToGrid="0">
      <p:cViewPr varScale="1">
        <p:scale>
          <a:sx n="91" d="100"/>
          <a:sy n="91" d="100"/>
        </p:scale>
        <p:origin x="564" y="44"/>
      </p:cViewPr>
      <p:guideLst/>
    </p:cSldViewPr>
  </p:slideViewPr>
  <p:outlineViewPr>
    <p:cViewPr>
      <p:scale>
        <a:sx n="33" d="100"/>
        <a:sy n="33" d="100"/>
      </p:scale>
      <p:origin x="0" y="0"/>
    </p:cViewPr>
  </p:outlin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9afacedb7c_0_2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9afacedb7c_0_2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94093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
        <p:cNvGrpSpPr/>
        <p:nvPr/>
      </p:nvGrpSpPr>
      <p:grpSpPr>
        <a:xfrm>
          <a:off x="0" y="0"/>
          <a:ext cx="0" cy="0"/>
          <a:chOff x="0" y="0"/>
          <a:chExt cx="0" cy="0"/>
        </a:xfrm>
      </p:grpSpPr>
      <p:sp>
        <p:nvSpPr>
          <p:cNvPr id="657" name="Google Shape;657;g9afacedb7c_0_2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8" name="Google Shape;658;g9afacedb7c_0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9afacedb7c_0_2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9afacedb7c_0_2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85609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g9aea31311b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2" name="Google Shape;592;g9aea31311b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9afacedb7c_0_2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9afacedb7c_0_2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79456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998d722621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1" name="Google Shape;361;g998d722621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9824130ea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9824130ea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9afacedb7c_0_2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9afacedb7c_0_2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g9aea31311b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6" name="Google Shape;546;g9aea31311b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9aea31311b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1" name="Google Shape;571;g9aea31311b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g9aea31311b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7" name="Google Shape;607;g9aea31311b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1910" y="1885950"/>
            <a:ext cx="6686549" cy="1697086"/>
          </a:xfrm>
        </p:spPr>
        <p:txBody>
          <a:bodyPr anchor="b">
            <a:normAutofit/>
          </a:bodyPr>
          <a:lstStyle>
            <a:lvl1pPr>
              <a:defRPr sz="4050"/>
            </a:lvl1pPr>
          </a:lstStyle>
          <a:p>
            <a:r>
              <a:rPr lang="en-US" smtClean="0"/>
              <a:t>Click to edit Master title style</a:t>
            </a:r>
            <a:endParaRPr lang="en-US" dirty="0"/>
          </a:p>
        </p:txBody>
      </p:sp>
      <p:sp>
        <p:nvSpPr>
          <p:cNvPr id="3" name="Subtitle 2"/>
          <p:cNvSpPr>
            <a:spLocks noGrp="1"/>
          </p:cNvSpPr>
          <p:nvPr>
            <p:ph type="subTitle" idx="1"/>
          </p:nvPr>
        </p:nvSpPr>
        <p:spPr>
          <a:xfrm>
            <a:off x="1941910" y="3583035"/>
            <a:ext cx="6686549" cy="844712"/>
          </a:xfrm>
        </p:spPr>
        <p:txBody>
          <a:bodyPr anchor="t"/>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3242858"/>
            <a:ext cx="1308489" cy="583942"/>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398860" y="3397155"/>
            <a:ext cx="584825" cy="273844"/>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09294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910" y="457200"/>
            <a:ext cx="6686549" cy="2337780"/>
          </a:xfrm>
        </p:spPr>
        <p:txBody>
          <a:bodyPr anchor="ctr">
            <a:normAutofit/>
          </a:bodyPr>
          <a:lstStyle>
            <a:lvl1pPr algn="l">
              <a:defRPr sz="36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1910" y="3265535"/>
            <a:ext cx="6686549" cy="1166898"/>
          </a:xfrm>
        </p:spPr>
        <p:txBody>
          <a:bodyPr anchor="ctr">
            <a:normAutofit/>
          </a:bodyPr>
          <a:lstStyle>
            <a:lvl1pPr marL="0" indent="0" algn="l">
              <a:buNone/>
              <a:defRPr sz="135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33964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37462" y="457200"/>
            <a:ext cx="6295445" cy="2171700"/>
          </a:xfrm>
        </p:spPr>
        <p:txBody>
          <a:bodyPr anchor="ctr">
            <a:normAutofit/>
          </a:bodyPr>
          <a:lstStyle>
            <a:lvl1pPr algn="l">
              <a:defRPr sz="36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56259" y="2628900"/>
            <a:ext cx="5652416"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Edit Master text styles</a:t>
            </a:r>
          </a:p>
        </p:txBody>
      </p:sp>
      <p:sp>
        <p:nvSpPr>
          <p:cNvPr id="3" name="Text Placeholder 2"/>
          <p:cNvSpPr>
            <a:spLocks noGrp="1"/>
          </p:cNvSpPr>
          <p:nvPr>
            <p:ph type="body" idx="1"/>
          </p:nvPr>
        </p:nvSpPr>
        <p:spPr>
          <a:xfrm>
            <a:off x="1941910" y="3265535"/>
            <a:ext cx="6686549" cy="1166898"/>
          </a:xfrm>
        </p:spPr>
        <p:txBody>
          <a:bodyPr anchor="ctr">
            <a:normAutofit/>
          </a:bodyPr>
          <a:lstStyle>
            <a:lvl1pPr marL="0" indent="0" algn="l">
              <a:buNone/>
              <a:defRPr sz="135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fld id="{D57F1E4F-1CFF-5643-939E-217C01CDF565}" type="slidenum">
              <a:rPr lang="en-US" smtClean="0"/>
              <a:pPr/>
              <a:t>‹#›</a:t>
            </a:fld>
            <a:endParaRPr lang="en-US" dirty="0"/>
          </a:p>
        </p:txBody>
      </p:sp>
      <p:sp>
        <p:nvSpPr>
          <p:cNvPr id="14" name="TextBox 13"/>
          <p:cNvSpPr txBox="1"/>
          <p:nvPr/>
        </p:nvSpPr>
        <p:spPr>
          <a:xfrm>
            <a:off x="1850739" y="48600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5" name="TextBox 14"/>
          <p:cNvSpPr txBox="1"/>
          <p:nvPr/>
        </p:nvSpPr>
        <p:spPr>
          <a:xfrm>
            <a:off x="8336139" y="2178980"/>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82385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1910" y="1828800"/>
            <a:ext cx="6686550" cy="2043634"/>
          </a:xfrm>
        </p:spPr>
        <p:txBody>
          <a:bodyPr anchor="b">
            <a:normAutofit/>
          </a:bodyPr>
          <a:lstStyle>
            <a:lvl1pPr algn="l">
              <a:defRPr sz="36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1910" y="3886200"/>
            <a:ext cx="6686550" cy="54721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49111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137462" y="457200"/>
            <a:ext cx="6295445" cy="2171700"/>
          </a:xfrm>
        </p:spPr>
        <p:txBody>
          <a:bodyPr anchor="ctr">
            <a:normAutofit/>
          </a:bodyPr>
          <a:lstStyle>
            <a:lvl1pPr algn="l">
              <a:defRPr sz="36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1909" y="3257550"/>
            <a:ext cx="6686550" cy="62865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1910" y="3886200"/>
            <a:ext cx="6686550" cy="54721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fld id="{D57F1E4F-1CFF-5643-939E-217C01CDF565}" type="slidenum">
              <a:rPr lang="en-US" smtClean="0"/>
              <a:pPr/>
              <a:t>‹#›</a:t>
            </a:fld>
            <a:endParaRPr lang="en-US" dirty="0"/>
          </a:p>
        </p:txBody>
      </p:sp>
      <p:sp>
        <p:nvSpPr>
          <p:cNvPr id="17" name="TextBox 16"/>
          <p:cNvSpPr txBox="1"/>
          <p:nvPr/>
        </p:nvSpPr>
        <p:spPr>
          <a:xfrm>
            <a:off x="1850739" y="48600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8" name="TextBox 17"/>
          <p:cNvSpPr txBox="1"/>
          <p:nvPr/>
        </p:nvSpPr>
        <p:spPr>
          <a:xfrm>
            <a:off x="8336139" y="2178980"/>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65092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1910" y="470555"/>
            <a:ext cx="6686549" cy="2160015"/>
          </a:xfrm>
        </p:spPr>
        <p:txBody>
          <a:bodyPr anchor="ctr">
            <a:normAutofit/>
          </a:bodyPr>
          <a:lstStyle>
            <a:lvl1pPr algn="l">
              <a:defRPr sz="36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1909" y="3257550"/>
            <a:ext cx="6686550" cy="62865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1910" y="3886200"/>
            <a:ext cx="6686550" cy="54721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93577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92121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1109" y="470554"/>
            <a:ext cx="1655701" cy="3962863"/>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1909" y="470554"/>
            <a:ext cx="4857750" cy="396286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23490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66"/>
        <p:cNvGrpSpPr/>
        <p:nvPr/>
      </p:nvGrpSpPr>
      <p:grpSpPr>
        <a:xfrm>
          <a:off x="0" y="0"/>
          <a:ext cx="0" cy="0"/>
          <a:chOff x="0" y="0"/>
          <a:chExt cx="0" cy="0"/>
        </a:xfrm>
      </p:grpSpPr>
      <p:sp>
        <p:nvSpPr>
          <p:cNvPr id="79" name="Google Shape;79;p7"/>
          <p:cNvSpPr txBox="1">
            <a:spLocks noGrp="1"/>
          </p:cNvSpPr>
          <p:nvPr>
            <p:ph type="body" idx="1"/>
          </p:nvPr>
        </p:nvSpPr>
        <p:spPr>
          <a:xfrm>
            <a:off x="1427100" y="1221400"/>
            <a:ext cx="2946900" cy="2753700"/>
          </a:xfrm>
          <a:prstGeom prst="rect">
            <a:avLst/>
          </a:prstGeom>
        </p:spPr>
        <p:txBody>
          <a:bodyPr spcFirstLastPara="1" wrap="square" lIns="91425" tIns="91425" rIns="91425" bIns="91425" anchor="ctr"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80" name="Google Shape;80;p7"/>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extLst>
      <p:ext uri="{BB962C8B-B14F-4D97-AF65-F5344CB8AC3E}">
        <p14:creationId xmlns:p14="http://schemas.microsoft.com/office/powerpoint/2010/main" val="2582486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172"/>
        <p:cNvGrpSpPr/>
        <p:nvPr/>
      </p:nvGrpSpPr>
      <p:grpSpPr>
        <a:xfrm>
          <a:off x="0" y="0"/>
          <a:ext cx="0" cy="0"/>
          <a:chOff x="0" y="0"/>
          <a:chExt cx="0" cy="0"/>
        </a:xfrm>
      </p:grpSpPr>
      <p:sp>
        <p:nvSpPr>
          <p:cNvPr id="182" name="Google Shape;182;p16"/>
          <p:cNvSpPr txBox="1">
            <a:spLocks noGrp="1"/>
          </p:cNvSpPr>
          <p:nvPr>
            <p:ph type="subTitle" idx="1"/>
          </p:nvPr>
        </p:nvSpPr>
        <p:spPr>
          <a:xfrm>
            <a:off x="3397475" y="2494871"/>
            <a:ext cx="2349000" cy="3594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3" name="Google Shape;183;p16"/>
          <p:cNvSpPr txBox="1">
            <a:spLocks noGrp="1"/>
          </p:cNvSpPr>
          <p:nvPr>
            <p:ph type="subTitle" idx="2"/>
          </p:nvPr>
        </p:nvSpPr>
        <p:spPr>
          <a:xfrm>
            <a:off x="3397475" y="2688300"/>
            <a:ext cx="2349000" cy="10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4" name="Google Shape;184;p16"/>
          <p:cNvSpPr txBox="1">
            <a:spLocks noGrp="1"/>
          </p:cNvSpPr>
          <p:nvPr>
            <p:ph type="subTitle" idx="3"/>
          </p:nvPr>
        </p:nvSpPr>
        <p:spPr>
          <a:xfrm>
            <a:off x="819875" y="2494871"/>
            <a:ext cx="2349000" cy="3594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5" name="Google Shape;185;p16"/>
          <p:cNvSpPr txBox="1">
            <a:spLocks noGrp="1"/>
          </p:cNvSpPr>
          <p:nvPr>
            <p:ph type="subTitle" idx="4"/>
          </p:nvPr>
        </p:nvSpPr>
        <p:spPr>
          <a:xfrm>
            <a:off x="819875" y="2688300"/>
            <a:ext cx="2349000" cy="10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6" name="Google Shape;186;p16"/>
          <p:cNvSpPr txBox="1">
            <a:spLocks noGrp="1"/>
          </p:cNvSpPr>
          <p:nvPr>
            <p:ph type="subTitle" idx="5"/>
          </p:nvPr>
        </p:nvSpPr>
        <p:spPr>
          <a:xfrm>
            <a:off x="5975075" y="2494871"/>
            <a:ext cx="2349000" cy="3594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7" name="Google Shape;187;p16"/>
          <p:cNvSpPr txBox="1">
            <a:spLocks noGrp="1"/>
          </p:cNvSpPr>
          <p:nvPr>
            <p:ph type="subTitle" idx="6"/>
          </p:nvPr>
        </p:nvSpPr>
        <p:spPr>
          <a:xfrm>
            <a:off x="5975075" y="2688300"/>
            <a:ext cx="2349000" cy="10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8" name="Google Shape;188;p16"/>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extLst>
      <p:ext uri="{BB962C8B-B14F-4D97-AF65-F5344CB8AC3E}">
        <p14:creationId xmlns:p14="http://schemas.microsoft.com/office/powerpoint/2010/main" val="40531639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21"/>
        <p:cNvGrpSpPr/>
        <p:nvPr/>
      </p:nvGrpSpPr>
      <p:grpSpPr>
        <a:xfrm>
          <a:off x="0" y="0"/>
          <a:ext cx="0" cy="0"/>
          <a:chOff x="0" y="0"/>
          <a:chExt cx="0" cy="0"/>
        </a:xfrm>
      </p:grpSpPr>
      <p:sp>
        <p:nvSpPr>
          <p:cNvPr id="29" name="Google Shape;29;p3"/>
          <p:cNvSpPr txBox="1">
            <a:spLocks noGrp="1"/>
          </p:cNvSpPr>
          <p:nvPr>
            <p:ph type="title"/>
          </p:nvPr>
        </p:nvSpPr>
        <p:spPr>
          <a:xfrm>
            <a:off x="2439450" y="2337508"/>
            <a:ext cx="4265100" cy="1482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200"/>
              <a:buNone/>
              <a:defRPr sz="46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0" name="Google Shape;30;p3"/>
          <p:cNvSpPr txBox="1">
            <a:spLocks noGrp="1"/>
          </p:cNvSpPr>
          <p:nvPr>
            <p:ph type="subTitle" idx="1"/>
          </p:nvPr>
        </p:nvSpPr>
        <p:spPr>
          <a:xfrm>
            <a:off x="3133400" y="3782163"/>
            <a:ext cx="2877300" cy="64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1" name="Google Shape;31;p3"/>
          <p:cNvSpPr txBox="1">
            <a:spLocks noGrp="1"/>
          </p:cNvSpPr>
          <p:nvPr>
            <p:ph type="title" idx="2" hasCustomPrompt="1"/>
          </p:nvPr>
        </p:nvSpPr>
        <p:spPr>
          <a:xfrm>
            <a:off x="3082350" y="867950"/>
            <a:ext cx="2979300" cy="1300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1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extLst>
      <p:ext uri="{BB962C8B-B14F-4D97-AF65-F5344CB8AC3E}">
        <p14:creationId xmlns:p14="http://schemas.microsoft.com/office/powerpoint/2010/main" val="2597491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4694" y="468082"/>
            <a:ext cx="6683765" cy="960668"/>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1909" y="1600200"/>
            <a:ext cx="6686550" cy="283321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58876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28"/>
        <p:cNvGrpSpPr/>
        <p:nvPr/>
      </p:nvGrpSpPr>
      <p:grpSpPr>
        <a:xfrm>
          <a:off x="0" y="0"/>
          <a:ext cx="0" cy="0"/>
          <a:chOff x="0" y="0"/>
          <a:chExt cx="0" cy="0"/>
        </a:xfrm>
      </p:grpSpPr>
      <p:sp>
        <p:nvSpPr>
          <p:cNvPr id="229" name="Google Shape;229;p20"/>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extLst>
      <p:ext uri="{BB962C8B-B14F-4D97-AF65-F5344CB8AC3E}">
        <p14:creationId xmlns:p14="http://schemas.microsoft.com/office/powerpoint/2010/main" val="3815890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14"/>
        <p:cNvGrpSpPr/>
        <p:nvPr/>
      </p:nvGrpSpPr>
      <p:grpSpPr>
        <a:xfrm>
          <a:off x="0" y="0"/>
          <a:ext cx="0" cy="0"/>
          <a:chOff x="0" y="0"/>
          <a:chExt cx="0" cy="0"/>
        </a:xfrm>
      </p:grpSpPr>
      <p:sp>
        <p:nvSpPr>
          <p:cNvPr id="124" name="Google Shape;124;p11"/>
          <p:cNvSpPr txBox="1">
            <a:spLocks noGrp="1"/>
          </p:cNvSpPr>
          <p:nvPr>
            <p:ph type="title" hasCustomPrompt="1"/>
          </p:nvPr>
        </p:nvSpPr>
        <p:spPr>
          <a:xfrm>
            <a:off x="1021525" y="1691625"/>
            <a:ext cx="7101000" cy="14541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10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25" name="Google Shape;125;p11"/>
          <p:cNvSpPr txBox="1">
            <a:spLocks noGrp="1"/>
          </p:cNvSpPr>
          <p:nvPr>
            <p:ph type="body" idx="1"/>
          </p:nvPr>
        </p:nvSpPr>
        <p:spPr>
          <a:xfrm>
            <a:off x="1021500" y="2999825"/>
            <a:ext cx="7101000" cy="492000"/>
          </a:xfrm>
          <a:prstGeom prst="rect">
            <a:avLst/>
          </a:prstGeom>
        </p:spPr>
        <p:txBody>
          <a:bodyPr spcFirstLastPara="1" wrap="square" lIns="91425" tIns="91425" rIns="91425" bIns="91425" anchor="t" anchorCtr="0">
            <a:noAutofit/>
          </a:bodyPr>
          <a:lstStyle>
            <a:lvl1pPr marL="457200" lvl="0" indent="-317500" algn="ctr">
              <a:spcBef>
                <a:spcPts val="0"/>
              </a:spcBef>
              <a:spcAft>
                <a:spcPts val="0"/>
              </a:spcAft>
              <a:buSzPts val="14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Tree>
    <p:extLst>
      <p:ext uri="{BB962C8B-B14F-4D97-AF65-F5344CB8AC3E}">
        <p14:creationId xmlns:p14="http://schemas.microsoft.com/office/powerpoint/2010/main" val="16942531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echnological app">
  <p:cSld name="Technological app">
    <p:spTree>
      <p:nvGrpSpPr>
        <p:cNvPr id="1" name="Shape 247"/>
        <p:cNvGrpSpPr/>
        <p:nvPr/>
      </p:nvGrpSpPr>
      <p:grpSpPr>
        <a:xfrm>
          <a:off x="0" y="0"/>
          <a:ext cx="0" cy="0"/>
          <a:chOff x="0" y="0"/>
          <a:chExt cx="0" cy="0"/>
        </a:xfrm>
      </p:grpSpPr>
      <p:sp>
        <p:nvSpPr>
          <p:cNvPr id="255" name="Google Shape;255;p22"/>
          <p:cNvSpPr txBox="1">
            <a:spLocks noGrp="1"/>
          </p:cNvSpPr>
          <p:nvPr>
            <p:ph type="subTitle" idx="1"/>
          </p:nvPr>
        </p:nvSpPr>
        <p:spPr>
          <a:xfrm>
            <a:off x="1116488" y="2036100"/>
            <a:ext cx="2727900" cy="1680900"/>
          </a:xfrm>
          <a:prstGeom prst="rect">
            <a:avLst/>
          </a:prstGeom>
        </p:spPr>
        <p:txBody>
          <a:bodyPr spcFirstLastPara="1" wrap="square" lIns="91425" tIns="91425" rIns="91425" bIns="91425"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6" name="Google Shape;256;p22"/>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extLst>
      <p:ext uri="{BB962C8B-B14F-4D97-AF65-F5344CB8AC3E}">
        <p14:creationId xmlns:p14="http://schemas.microsoft.com/office/powerpoint/2010/main" val="2874015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description">
  <p:cSld name="Title and description">
    <p:spTree>
      <p:nvGrpSpPr>
        <p:cNvPr id="1" name="Shape 257"/>
        <p:cNvGrpSpPr/>
        <p:nvPr/>
      </p:nvGrpSpPr>
      <p:grpSpPr>
        <a:xfrm>
          <a:off x="0" y="0"/>
          <a:ext cx="0" cy="0"/>
          <a:chOff x="0" y="0"/>
          <a:chExt cx="0" cy="0"/>
        </a:xfrm>
      </p:grpSpPr>
      <p:sp>
        <p:nvSpPr>
          <p:cNvPr id="265" name="Google Shape;265;p23"/>
          <p:cNvSpPr txBox="1">
            <a:spLocks noGrp="1"/>
          </p:cNvSpPr>
          <p:nvPr>
            <p:ph type="subTitle" idx="1"/>
          </p:nvPr>
        </p:nvSpPr>
        <p:spPr>
          <a:xfrm>
            <a:off x="3335425" y="1786125"/>
            <a:ext cx="2473200" cy="15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66" name="Google Shape;266;p23"/>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extLst>
      <p:ext uri="{BB962C8B-B14F-4D97-AF65-F5344CB8AC3E}">
        <p14:creationId xmlns:p14="http://schemas.microsoft.com/office/powerpoint/2010/main" val="33554099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Numbers">
  <p:cSld name="Numbers">
    <p:spTree>
      <p:nvGrpSpPr>
        <p:cNvPr id="1" name="Shape 288"/>
        <p:cNvGrpSpPr/>
        <p:nvPr/>
      </p:nvGrpSpPr>
      <p:grpSpPr>
        <a:xfrm>
          <a:off x="0" y="0"/>
          <a:ext cx="0" cy="0"/>
          <a:chOff x="0" y="0"/>
          <a:chExt cx="0" cy="0"/>
        </a:xfrm>
      </p:grpSpPr>
      <p:sp>
        <p:nvSpPr>
          <p:cNvPr id="298" name="Google Shape;298;p25"/>
          <p:cNvSpPr txBox="1">
            <a:spLocks noGrp="1"/>
          </p:cNvSpPr>
          <p:nvPr>
            <p:ph type="title" hasCustomPrompt="1"/>
          </p:nvPr>
        </p:nvSpPr>
        <p:spPr>
          <a:xfrm>
            <a:off x="2822850" y="691900"/>
            <a:ext cx="3498300" cy="1024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55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299" name="Google Shape;299;p25"/>
          <p:cNvSpPr txBox="1">
            <a:spLocks noGrp="1"/>
          </p:cNvSpPr>
          <p:nvPr>
            <p:ph type="subTitle" idx="1"/>
          </p:nvPr>
        </p:nvSpPr>
        <p:spPr>
          <a:xfrm>
            <a:off x="2822975" y="1487500"/>
            <a:ext cx="3498300" cy="399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00" name="Google Shape;300;p25"/>
          <p:cNvSpPr txBox="1">
            <a:spLocks noGrp="1"/>
          </p:cNvSpPr>
          <p:nvPr>
            <p:ph type="title" idx="2" hasCustomPrompt="1"/>
          </p:nvPr>
        </p:nvSpPr>
        <p:spPr>
          <a:xfrm>
            <a:off x="2822850" y="1962700"/>
            <a:ext cx="3498300" cy="1024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55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301" name="Google Shape;301;p25"/>
          <p:cNvSpPr txBox="1">
            <a:spLocks noGrp="1"/>
          </p:cNvSpPr>
          <p:nvPr>
            <p:ph type="subTitle" idx="3"/>
          </p:nvPr>
        </p:nvSpPr>
        <p:spPr>
          <a:xfrm>
            <a:off x="2822975" y="2758300"/>
            <a:ext cx="3498300" cy="399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02" name="Google Shape;302;p25"/>
          <p:cNvSpPr txBox="1">
            <a:spLocks noGrp="1"/>
          </p:cNvSpPr>
          <p:nvPr>
            <p:ph type="title" idx="4" hasCustomPrompt="1"/>
          </p:nvPr>
        </p:nvSpPr>
        <p:spPr>
          <a:xfrm>
            <a:off x="2822850" y="3233500"/>
            <a:ext cx="3498300" cy="1024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55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303" name="Google Shape;303;p25"/>
          <p:cNvSpPr txBox="1">
            <a:spLocks noGrp="1"/>
          </p:cNvSpPr>
          <p:nvPr>
            <p:ph type="subTitle" idx="5"/>
          </p:nvPr>
        </p:nvSpPr>
        <p:spPr>
          <a:xfrm>
            <a:off x="2822975" y="4029100"/>
            <a:ext cx="3498300" cy="399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extLst>
      <p:ext uri="{BB962C8B-B14F-4D97-AF65-F5344CB8AC3E}">
        <p14:creationId xmlns:p14="http://schemas.microsoft.com/office/powerpoint/2010/main" val="2345343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1910" y="1544063"/>
            <a:ext cx="6686549" cy="1101600"/>
          </a:xfrm>
        </p:spPr>
        <p:txBody>
          <a:bodyPr anchor="b"/>
          <a:lstStyle>
            <a:lvl1pPr algn="l">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1910" y="2647597"/>
            <a:ext cx="6686549" cy="645300"/>
          </a:xfrm>
        </p:spPr>
        <p:txBody>
          <a:bodyPr anchor="t"/>
          <a:lstStyle>
            <a:lvl1pPr marL="0" indent="0" algn="l">
              <a:buNone/>
              <a:defRPr sz="150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62841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1909" y="1600200"/>
            <a:ext cx="3235398" cy="28332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93060" y="1594666"/>
            <a:ext cx="3235398" cy="28332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398860" y="590837"/>
            <a:ext cx="584825" cy="273844"/>
          </a:xfrm>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396510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04530" y="1479527"/>
            <a:ext cx="2994549"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1941909" y="1911725"/>
            <a:ext cx="3257170" cy="2515545"/>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29972" y="1477106"/>
            <a:ext cx="2999251"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5375218" y="1909304"/>
            <a:ext cx="3254006" cy="2515545"/>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398860" y="590837"/>
            <a:ext cx="584825" cy="273844"/>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65106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74929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8788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910" y="334566"/>
            <a:ext cx="2628899" cy="732234"/>
          </a:xfrm>
        </p:spPr>
        <p:txBody>
          <a:bodyPr anchor="b"/>
          <a:lstStyle>
            <a:lvl1pPr algn="l">
              <a:defRPr sz="1500" b="0"/>
            </a:lvl1pPr>
          </a:lstStyle>
          <a:p>
            <a:r>
              <a:rPr lang="en-US" smtClean="0"/>
              <a:t>Click to edit Master title style</a:t>
            </a:r>
            <a:endParaRPr lang="en-US" dirty="0"/>
          </a:p>
        </p:txBody>
      </p:sp>
      <p:sp>
        <p:nvSpPr>
          <p:cNvPr id="3" name="Content Placeholder 2"/>
          <p:cNvSpPr>
            <a:spLocks noGrp="1"/>
          </p:cNvSpPr>
          <p:nvPr>
            <p:ph idx="1"/>
          </p:nvPr>
        </p:nvSpPr>
        <p:spPr>
          <a:xfrm>
            <a:off x="4742259" y="334567"/>
            <a:ext cx="3886200" cy="4061222"/>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1910" y="1198960"/>
            <a:ext cx="2628899" cy="319682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291486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910" y="3600450"/>
            <a:ext cx="6686550" cy="425054"/>
          </a:xfrm>
        </p:spPr>
        <p:txBody>
          <a:bodyPr anchor="b">
            <a:normAutofit/>
          </a:bodyPr>
          <a:lstStyle>
            <a:lvl1pPr algn="l">
              <a:defRPr sz="1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1909" y="476224"/>
            <a:ext cx="6686550" cy="2891228"/>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1941910" y="4025504"/>
            <a:ext cx="6686550" cy="370284"/>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97853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171450"/>
            <a:ext cx="2138637" cy="4978971"/>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0416" y="118"/>
            <a:ext cx="1767506" cy="5139822"/>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37160" cy="51435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4694" y="468082"/>
            <a:ext cx="6683765" cy="960668"/>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1909" y="1600200"/>
            <a:ext cx="6686550" cy="291465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1210" y="4597828"/>
            <a:ext cx="859712" cy="277797"/>
          </a:xfrm>
          <a:prstGeom prst="rect">
            <a:avLst/>
          </a:prstGeom>
        </p:spPr>
        <p:txBody>
          <a:bodyPr vert="horz" lIns="91440" tIns="45720" rIns="91440" bIns="45720" rtlCol="0" anchor="ctr"/>
          <a:lstStyle>
            <a:lvl1pPr algn="r">
              <a:defRPr sz="675">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1941910" y="4601856"/>
            <a:ext cx="571499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398860" y="590837"/>
            <a:ext cx="584825" cy="273844"/>
          </a:xfrm>
          <a:prstGeom prst="rect">
            <a:avLst/>
          </a:prstGeom>
        </p:spPr>
        <p:txBody>
          <a:bodyPr vert="horz" lIns="91440" tIns="45720" rIns="91440" bIns="45720" rtlCol="0" anchor="ctr"/>
          <a:lstStyle>
            <a:lvl1pPr algn="r">
              <a:defRPr sz="15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173252"/>
      </p:ext>
    </p:extLst>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 id="2147483900" r:id="rId14"/>
    <p:sldLayoutId id="2147483901" r:id="rId15"/>
    <p:sldLayoutId id="2147483902" r:id="rId16"/>
    <p:sldLayoutId id="2147483905" r:id="rId17"/>
    <p:sldLayoutId id="2147483906" r:id="rId18"/>
    <p:sldLayoutId id="2147483911" r:id="rId19"/>
    <p:sldLayoutId id="2147483912" r:id="rId20"/>
    <p:sldLayoutId id="2147483913" r:id="rId21"/>
    <p:sldLayoutId id="2147483915" r:id="rId22"/>
    <p:sldLayoutId id="2147483916" r:id="rId23"/>
    <p:sldLayoutId id="2147483918" r:id="rId24"/>
  </p:sldLayoutIdLst>
  <p:hf hdr="0" ftr="0" dt="0"/>
  <p:txStyles>
    <p:titleStyle>
      <a:lvl1pPr algn="l" defTabSz="342900" rtl="0" eaLnBrk="1" latinLnBrk="0" hangingPunct="1">
        <a:spcBef>
          <a:spcPct val="0"/>
        </a:spcBef>
        <a:buNone/>
        <a:defRPr sz="27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2" name="Title 1"/>
          <p:cNvSpPr>
            <a:spLocks noGrp="1"/>
          </p:cNvSpPr>
          <p:nvPr>
            <p:ph type="ctrTitle"/>
          </p:nvPr>
        </p:nvSpPr>
        <p:spPr>
          <a:xfrm>
            <a:off x="3664004" y="3829183"/>
            <a:ext cx="4740431" cy="352292"/>
          </a:xfrm>
        </p:spPr>
        <p:txBody>
          <a:bodyPr>
            <a:normAutofit fontScale="90000"/>
          </a:bodyPr>
          <a:lstStyle/>
          <a:p>
            <a:r>
              <a:rPr lang="en-US" sz="2000" dirty="0" smtClean="0">
                <a:solidFill>
                  <a:schemeClr val="tx1"/>
                </a:solidFill>
              </a:rPr>
              <a:t>Dana </a:t>
            </a:r>
            <a:r>
              <a:rPr lang="en-US" sz="2000" dirty="0" err="1" smtClean="0">
                <a:solidFill>
                  <a:schemeClr val="tx1"/>
                </a:solidFill>
              </a:rPr>
              <a:t>Elgheriani</a:t>
            </a:r>
            <a:r>
              <a:rPr lang="en-US" sz="2000" dirty="0" smtClean="0">
                <a:solidFill>
                  <a:schemeClr val="tx1"/>
                </a:solidFill>
              </a:rPr>
              <a:t> </a:t>
            </a:r>
            <a:endParaRPr lang="en-US" sz="2000" dirty="0">
              <a:solidFill>
                <a:schemeClr val="tx1"/>
              </a:solidFill>
            </a:endParaRPr>
          </a:p>
        </p:txBody>
      </p:sp>
      <p:sp>
        <p:nvSpPr>
          <p:cNvPr id="3" name="Subtitle 2"/>
          <p:cNvSpPr>
            <a:spLocks noGrp="1"/>
          </p:cNvSpPr>
          <p:nvPr>
            <p:ph type="subTitle" idx="1"/>
          </p:nvPr>
        </p:nvSpPr>
        <p:spPr>
          <a:xfrm>
            <a:off x="2693863" y="1888143"/>
            <a:ext cx="3813907" cy="1449605"/>
          </a:xfr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en-US" sz="3600" i="1" dirty="0" smtClean="0">
                <a:solidFill>
                  <a:schemeClr val="accent6">
                    <a:lumMod val="75000"/>
                  </a:schemeClr>
                </a:solidFill>
              </a:rPr>
              <a:t>Research Methodology</a:t>
            </a:r>
            <a:endParaRPr lang="en-US" i="1" dirty="0">
              <a:solidFill>
                <a:schemeClr val="accent6">
                  <a:lumMod val="75000"/>
                </a:schemeClr>
              </a:solidFill>
            </a:endParaRPr>
          </a:p>
          <a:p>
            <a:endParaRPr lang="en-US" i="1" dirty="0">
              <a:solidFill>
                <a:schemeClr val="bg1"/>
              </a:solidFill>
            </a:endParaRPr>
          </a:p>
        </p:txBody>
      </p:sp>
      <p:pic>
        <p:nvPicPr>
          <p:cNvPr id="4" name="Picture 3"/>
          <p:cNvPicPr>
            <a:picLocks noChangeAspect="1"/>
          </p:cNvPicPr>
          <p:nvPr/>
        </p:nvPicPr>
        <p:blipFill>
          <a:blip r:embed="rId3"/>
          <a:stretch>
            <a:fillRect/>
          </a:stretch>
        </p:blipFill>
        <p:spPr>
          <a:xfrm>
            <a:off x="8022223" y="128544"/>
            <a:ext cx="764425" cy="764425"/>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5601" y="176158"/>
            <a:ext cx="1114276" cy="794464"/>
          </a:xfrm>
          <a:prstGeom prst="rect">
            <a:avLst/>
          </a:prstGeom>
        </p:spPr>
      </p:pic>
      <p:sp>
        <p:nvSpPr>
          <p:cNvPr id="14" name="TextBox 13"/>
          <p:cNvSpPr txBox="1"/>
          <p:nvPr/>
        </p:nvSpPr>
        <p:spPr>
          <a:xfrm>
            <a:off x="3568694" y="4251172"/>
            <a:ext cx="2216643" cy="307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dirty="0" smtClean="0">
                <a:solidFill>
                  <a:schemeClr val="accent6">
                    <a:lumMod val="75000"/>
                  </a:schemeClr>
                </a:solidFill>
              </a:rPr>
              <a:t>dana_3792@limu.edu.ly</a:t>
            </a:r>
            <a:endParaRPr lang="en-US" sz="1400" b="0" i="0" u="none" strike="noStrike" cap="none" dirty="0">
              <a:solidFill>
                <a:schemeClr val="accent6">
                  <a:lumMod val="75000"/>
                </a:schemeClr>
              </a:solidFill>
              <a:latin typeface="Arial"/>
              <a:ea typeface="Arial"/>
              <a:cs typeface="Arial"/>
              <a:sym typeface="Arial"/>
            </a:endParaRPr>
          </a:p>
        </p:txBody>
      </p:sp>
      <p:sp>
        <p:nvSpPr>
          <p:cNvPr id="17" name="TextBox 16"/>
          <p:cNvSpPr txBox="1"/>
          <p:nvPr/>
        </p:nvSpPr>
        <p:spPr>
          <a:xfrm>
            <a:off x="4387569" y="4628646"/>
            <a:ext cx="734645" cy="307777"/>
          </a:xfrm>
          <a:prstGeom prst="rect">
            <a:avLst/>
          </a:prstGeom>
          <a:noFill/>
        </p:spPr>
        <p:txBody>
          <a:bodyPr wrap="square" rtlCol="0">
            <a:spAutoFit/>
          </a:bodyPr>
          <a:lstStyle/>
          <a:p>
            <a:r>
              <a:rPr lang="en-US" dirty="0" smtClean="0">
                <a:solidFill>
                  <a:schemeClr val="tx1"/>
                </a:solidFill>
              </a:rPr>
              <a:t>3792</a:t>
            </a:r>
            <a:endParaRPr lang="en-US" sz="1400" b="0" i="0" u="none" strike="noStrike" cap="none" dirty="0">
              <a:solidFill>
                <a:schemeClr val="tx1"/>
              </a:solidFill>
              <a:sym typeface="Arial"/>
            </a:endParaRPr>
          </a:p>
        </p:txBody>
      </p:sp>
      <p:sp>
        <p:nvSpPr>
          <p:cNvPr id="19" name="TextBox 18"/>
          <p:cNvSpPr txBox="1"/>
          <p:nvPr/>
        </p:nvSpPr>
        <p:spPr>
          <a:xfrm>
            <a:off x="2020660" y="167753"/>
            <a:ext cx="5160311" cy="3693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1800" b="1" i="1" dirty="0" smtClean="0">
                <a:solidFill>
                  <a:schemeClr val="accent6">
                    <a:lumMod val="75000"/>
                  </a:schemeClr>
                </a:solidFill>
              </a:rPr>
              <a:t>Libyan International Medical University</a:t>
            </a:r>
            <a:endParaRPr lang="en-US" sz="1800" b="1" i="1" u="none" strike="noStrike" cap="none" dirty="0">
              <a:solidFill>
                <a:schemeClr val="accent6">
                  <a:lumMod val="75000"/>
                </a:schemeClr>
              </a:solidFill>
              <a:latin typeface="Arial"/>
              <a:ea typeface="Arial"/>
              <a:cs typeface="Arial"/>
              <a:sym typeface="Arial"/>
            </a:endParaRPr>
          </a:p>
        </p:txBody>
      </p:sp>
      <p:sp>
        <p:nvSpPr>
          <p:cNvPr id="20" name="TextBox 19"/>
          <p:cNvSpPr txBox="1"/>
          <p:nvPr/>
        </p:nvSpPr>
        <p:spPr>
          <a:xfrm>
            <a:off x="2674446" y="598136"/>
            <a:ext cx="4005138" cy="3693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1800" b="1" i="1" dirty="0" smtClean="0">
                <a:ln w="0"/>
                <a:solidFill>
                  <a:schemeClr val="accent6">
                    <a:lumMod val="75000"/>
                  </a:schemeClr>
                </a:solidFill>
              </a:rPr>
              <a:t>Faculty of Business Administration</a:t>
            </a:r>
            <a:endParaRPr lang="en-US" sz="1800" b="1" i="1" u="none" strike="noStrike" dirty="0">
              <a:ln w="0"/>
              <a:solidFill>
                <a:schemeClr val="accent6">
                  <a:lumMod val="75000"/>
                </a:schemeClr>
              </a:solidFill>
              <a:sym typeface="Arial"/>
            </a:endParaRPr>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2" name="Title 1"/>
          <p:cNvSpPr>
            <a:spLocks noGrp="1"/>
          </p:cNvSpPr>
          <p:nvPr>
            <p:ph type="title"/>
          </p:nvPr>
        </p:nvSpPr>
        <p:spPr>
          <a:xfrm>
            <a:off x="282421" y="366317"/>
            <a:ext cx="2829862" cy="524104"/>
          </a:xfrm>
        </p:spPr>
        <p:txBody>
          <a:bodyPr/>
          <a:lstStyle/>
          <a:p>
            <a:r>
              <a:rPr lang="en-US" sz="3200" dirty="0" smtClean="0"/>
              <a:t>Summary</a:t>
            </a:r>
            <a:endParaRPr lang="en-US" sz="3200" dirty="0"/>
          </a:p>
        </p:txBody>
      </p:sp>
      <p:sp>
        <p:nvSpPr>
          <p:cNvPr id="3" name="TextBox 2"/>
          <p:cNvSpPr txBox="1"/>
          <p:nvPr/>
        </p:nvSpPr>
        <p:spPr>
          <a:xfrm>
            <a:off x="545882" y="1321899"/>
            <a:ext cx="6025830" cy="738664"/>
          </a:xfrm>
          <a:prstGeom prst="rect">
            <a:avLst/>
          </a:prstGeom>
          <a:noFill/>
        </p:spPr>
        <p:txBody>
          <a:bodyPr wrap="square" rtlCol="0">
            <a:spAutoFit/>
          </a:bodyPr>
          <a:lstStyle/>
          <a:p>
            <a:r>
              <a:rPr lang="en-US" dirty="0">
                <a:solidFill>
                  <a:schemeClr val="accent6">
                    <a:lumMod val="75000"/>
                  </a:schemeClr>
                </a:solidFill>
              </a:rPr>
              <a:t>1</a:t>
            </a:r>
            <a:r>
              <a:rPr lang="en-US" sz="1400" b="0" i="0" u="none" strike="noStrike" cap="none" dirty="0" smtClean="0">
                <a:solidFill>
                  <a:schemeClr val="accent6">
                    <a:lumMod val="75000"/>
                  </a:schemeClr>
                </a:solidFill>
                <a:latin typeface="Arial"/>
                <a:ea typeface="Arial"/>
                <a:cs typeface="Arial"/>
                <a:sym typeface="Arial"/>
              </a:rPr>
              <a:t>. </a:t>
            </a:r>
            <a:r>
              <a:rPr lang="en-US" dirty="0" smtClean="0"/>
              <a:t>A </a:t>
            </a:r>
            <a:r>
              <a:rPr lang="en-US" dirty="0"/>
              <a:t>research methodology is a plan for how a specific piece of research will be conducted. It describes the techniques or procedures utilized to identify and analyze data on a specific research </a:t>
            </a:r>
            <a:r>
              <a:rPr lang="en-US" dirty="0" smtClean="0"/>
              <a:t>topic .</a:t>
            </a:r>
            <a:endParaRPr lang="en-US" sz="1400" b="0" i="0" u="none" strike="noStrike" cap="none" dirty="0">
              <a:solidFill>
                <a:srgbClr val="000000"/>
              </a:solidFill>
              <a:latin typeface="Arial"/>
              <a:ea typeface="Arial"/>
              <a:cs typeface="Arial"/>
              <a:sym typeface="Arial"/>
            </a:endParaRPr>
          </a:p>
        </p:txBody>
      </p:sp>
      <p:sp>
        <p:nvSpPr>
          <p:cNvPr id="6" name="TextBox 5"/>
          <p:cNvSpPr txBox="1"/>
          <p:nvPr/>
        </p:nvSpPr>
        <p:spPr>
          <a:xfrm>
            <a:off x="545882" y="2427674"/>
            <a:ext cx="8486158" cy="307777"/>
          </a:xfrm>
          <a:prstGeom prst="rect">
            <a:avLst/>
          </a:prstGeom>
          <a:noFill/>
        </p:spPr>
        <p:txBody>
          <a:bodyPr wrap="square" rtlCol="0">
            <a:spAutoFit/>
          </a:bodyPr>
          <a:lstStyle/>
          <a:p>
            <a:r>
              <a:rPr lang="en-US" dirty="0">
                <a:solidFill>
                  <a:schemeClr val="accent6">
                    <a:lumMod val="75000"/>
                  </a:schemeClr>
                </a:solidFill>
              </a:rPr>
              <a:t>2</a:t>
            </a:r>
            <a:r>
              <a:rPr lang="en-US" dirty="0" smtClean="0">
                <a:solidFill>
                  <a:schemeClr val="accent6">
                    <a:lumMod val="75000"/>
                  </a:schemeClr>
                </a:solidFill>
              </a:rPr>
              <a:t>. </a:t>
            </a:r>
            <a:r>
              <a:rPr lang="en-US" dirty="0" smtClean="0"/>
              <a:t>The types of research include ( Qualitative , Quantitative Methodology , Mixed –Methods Methodology )</a:t>
            </a:r>
            <a:endParaRPr lang="en-US" sz="1400" b="0" i="0" u="none" strike="noStrike" cap="none" dirty="0">
              <a:solidFill>
                <a:srgbClr val="000000"/>
              </a:solidFill>
              <a:latin typeface="Arial"/>
              <a:ea typeface="Arial"/>
              <a:cs typeface="Arial"/>
              <a:sym typeface="Arial"/>
            </a:endParaRPr>
          </a:p>
        </p:txBody>
      </p:sp>
      <p:sp>
        <p:nvSpPr>
          <p:cNvPr id="8" name="TextBox 7"/>
          <p:cNvSpPr txBox="1"/>
          <p:nvPr/>
        </p:nvSpPr>
        <p:spPr>
          <a:xfrm>
            <a:off x="545882" y="3275549"/>
            <a:ext cx="6159718" cy="307777"/>
          </a:xfrm>
          <a:prstGeom prst="rect">
            <a:avLst/>
          </a:prstGeom>
          <a:noFill/>
        </p:spPr>
        <p:txBody>
          <a:bodyPr wrap="square" rtlCol="0">
            <a:spAutoFit/>
          </a:bodyPr>
          <a:lstStyle/>
          <a:p>
            <a:r>
              <a:rPr lang="en-US" dirty="0" smtClean="0">
                <a:solidFill>
                  <a:schemeClr val="accent6">
                    <a:lumMod val="75000"/>
                  </a:schemeClr>
                </a:solidFill>
              </a:rPr>
              <a:t>3. </a:t>
            </a:r>
            <a:r>
              <a:rPr lang="en-US" dirty="0" smtClean="0"/>
              <a:t>There is a difference between research , science and knowledge .</a:t>
            </a:r>
            <a:endParaRPr lang="en-US" sz="1400" b="0" i="0" u="none" strike="noStrike" cap="none" dirty="0">
              <a:solidFill>
                <a:srgbClr val="000000"/>
              </a:solidFill>
              <a:latin typeface="Arial"/>
              <a:ea typeface="Arial"/>
              <a:cs typeface="Arial"/>
              <a:sym typeface="Arial"/>
            </a:endParaRPr>
          </a:p>
        </p:txBody>
      </p:sp>
      <p:sp>
        <p:nvSpPr>
          <p:cNvPr id="5" name="TextBox 4"/>
          <p:cNvSpPr txBox="1"/>
          <p:nvPr/>
        </p:nvSpPr>
        <p:spPr>
          <a:xfrm>
            <a:off x="207200" y="4776214"/>
            <a:ext cx="432282" cy="307777"/>
          </a:xfrm>
          <a:prstGeom prst="rect">
            <a:avLst/>
          </a:prstGeom>
          <a:noFill/>
        </p:spPr>
        <p:txBody>
          <a:bodyPr wrap="square" rtlCol="0">
            <a:spAutoFit/>
          </a:bodyPr>
          <a:lstStyle/>
          <a:p>
            <a:r>
              <a:rPr lang="en-US" dirty="0"/>
              <a:t>9</a:t>
            </a:r>
            <a:endParaRPr lang="en-US"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168268278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arn(inVertical)">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59"/>
        <p:cNvGrpSpPr/>
        <p:nvPr/>
      </p:nvGrpSpPr>
      <p:grpSpPr>
        <a:xfrm>
          <a:off x="0" y="0"/>
          <a:ext cx="0" cy="0"/>
          <a:chOff x="0" y="0"/>
          <a:chExt cx="0" cy="0"/>
        </a:xfrm>
      </p:grpSpPr>
      <p:sp>
        <p:nvSpPr>
          <p:cNvPr id="9" name="Rectangle 8"/>
          <p:cNvSpPr/>
          <p:nvPr/>
        </p:nvSpPr>
        <p:spPr>
          <a:xfrm>
            <a:off x="586800" y="1144800"/>
            <a:ext cx="7538400" cy="4339650"/>
          </a:xfrm>
          <a:prstGeom prst="rect">
            <a:avLst/>
          </a:prstGeom>
        </p:spPr>
        <p:txBody>
          <a:bodyPr wrap="square">
            <a:spAutoFit/>
          </a:bodyPr>
          <a:lstStyle/>
          <a:p>
            <a:r>
              <a:rPr lang="en-US" sz="2000" dirty="0" smtClean="0">
                <a:solidFill>
                  <a:schemeClr val="accent6">
                    <a:lumMod val="75000"/>
                  </a:schemeClr>
                </a:solidFill>
                <a:latin typeface="Calibri" panose="020F0502020204030204" pitchFamily="34" charset="0"/>
                <a:ea typeface="Calibri" panose="020F0502020204030204" pitchFamily="34" charset="0"/>
                <a:cs typeface="Arial" panose="020B0604020202020204" pitchFamily="34" charset="0"/>
              </a:rPr>
              <a:t>1. </a:t>
            </a:r>
            <a:r>
              <a:rPr lang="en-US" dirty="0" smtClean="0">
                <a:latin typeface="Calibri" panose="020F0502020204030204" pitchFamily="34" charset="0"/>
                <a:ea typeface="Calibri" panose="020F0502020204030204" pitchFamily="34" charset="0"/>
                <a:cs typeface="Arial" panose="020B0604020202020204" pitchFamily="34" charset="0"/>
              </a:rPr>
              <a:t>R </a:t>
            </a:r>
            <a:r>
              <a:rPr lang="en-US" dirty="0" err="1">
                <a:latin typeface="Calibri" panose="020F0502020204030204" pitchFamily="34" charset="0"/>
                <a:ea typeface="Calibri" panose="020F0502020204030204" pitchFamily="34" charset="0"/>
                <a:cs typeface="Arial" panose="020B0604020202020204" pitchFamily="34" charset="0"/>
              </a:rPr>
              <a:t>Panneerselvam</a:t>
            </a:r>
            <a:r>
              <a:rPr lang="en-US" dirty="0">
                <a:latin typeface="Calibri" panose="020F0502020204030204" pitchFamily="34" charset="0"/>
                <a:ea typeface="Calibri" panose="020F0502020204030204" pitchFamily="34" charset="0"/>
                <a:cs typeface="Arial" panose="020B0604020202020204" pitchFamily="34" charset="0"/>
              </a:rPr>
              <a:t>, 2014. </a:t>
            </a:r>
            <a:r>
              <a:rPr lang="en-US" i="1" dirty="0">
                <a:latin typeface="Calibri" panose="020F0502020204030204" pitchFamily="34" charset="0"/>
                <a:ea typeface="Calibri" panose="020F0502020204030204" pitchFamily="34" charset="0"/>
                <a:cs typeface="Arial" panose="020B0604020202020204" pitchFamily="34" charset="0"/>
              </a:rPr>
              <a:t>Research methodology. </a:t>
            </a:r>
            <a:r>
              <a:rPr lang="en-US" dirty="0" err="1">
                <a:latin typeface="Calibri" panose="020F0502020204030204" pitchFamily="34" charset="0"/>
                <a:ea typeface="Calibri" panose="020F0502020204030204" pitchFamily="34" charset="0"/>
                <a:cs typeface="Arial" panose="020B0604020202020204" pitchFamily="34" charset="0"/>
              </a:rPr>
              <a:t>s.l.:PHI</a:t>
            </a:r>
            <a:r>
              <a:rPr lang="en-US" dirty="0">
                <a:latin typeface="Calibri" panose="020F0502020204030204" pitchFamily="34" charset="0"/>
                <a:ea typeface="Calibri" panose="020F0502020204030204" pitchFamily="34" charset="0"/>
                <a:cs typeface="Arial" panose="020B0604020202020204" pitchFamily="34" charset="0"/>
              </a:rPr>
              <a:t> Learning Pvt. Ltd...</a:t>
            </a:r>
          </a:p>
          <a:p>
            <a:r>
              <a:rPr lang="en-US" dirty="0" smtClean="0">
                <a:latin typeface="Calibri" panose="020F0502020204030204" pitchFamily="34" charset="0"/>
                <a:ea typeface="Calibri" panose="020F0502020204030204" pitchFamily="34" charset="0"/>
                <a:cs typeface="Arial" panose="020B0604020202020204" pitchFamily="34" charset="0"/>
              </a:rPr>
              <a:t>Question Pro, </a:t>
            </a:r>
            <a:r>
              <a:rPr lang="en-US" dirty="0" err="1" smtClean="0">
                <a:latin typeface="Calibri" panose="020F0502020204030204" pitchFamily="34" charset="0"/>
                <a:ea typeface="Calibri" panose="020F0502020204030204" pitchFamily="34" charset="0"/>
                <a:cs typeface="Arial" panose="020B0604020202020204" pitchFamily="34" charset="0"/>
              </a:rPr>
              <a:t>n.d.</a:t>
            </a:r>
            <a:r>
              <a:rPr lang="en-US" dirty="0" smtClean="0">
                <a:latin typeface="Calibri" panose="020F0502020204030204" pitchFamily="34" charset="0"/>
                <a:ea typeface="Calibri" panose="020F0502020204030204" pitchFamily="34" charset="0"/>
                <a:cs typeface="Arial" panose="020B0604020202020204" pitchFamily="34" charset="0"/>
              </a:rPr>
              <a:t> </a:t>
            </a:r>
            <a:r>
              <a:rPr lang="en-US" i="1" dirty="0" smtClean="0">
                <a:latin typeface="Calibri" panose="020F0502020204030204" pitchFamily="34" charset="0"/>
                <a:ea typeface="Calibri" panose="020F0502020204030204" pitchFamily="34" charset="0"/>
                <a:cs typeface="Arial" panose="020B0604020202020204" pitchFamily="34" charset="0"/>
              </a:rPr>
              <a:t>What is Research: Definition, Methods, Types &amp; Examples. </a:t>
            </a:r>
            <a:r>
              <a:rPr lang="en-US" dirty="0" smtClean="0">
                <a:latin typeface="Calibri" panose="020F0502020204030204" pitchFamily="34" charset="0"/>
                <a:ea typeface="Calibri" panose="020F0502020204030204" pitchFamily="34" charset="0"/>
                <a:cs typeface="Arial" panose="020B0604020202020204" pitchFamily="34" charset="0"/>
              </a:rPr>
              <a:t>[Online] </a:t>
            </a:r>
            <a:br>
              <a:rPr lang="en-US" dirty="0" smtClean="0">
                <a:latin typeface="Calibri" panose="020F0502020204030204" pitchFamily="34" charset="0"/>
                <a:ea typeface="Calibri" panose="020F0502020204030204" pitchFamily="34" charset="0"/>
                <a:cs typeface="Arial" panose="020B0604020202020204" pitchFamily="34" charset="0"/>
              </a:rPr>
            </a:br>
            <a:r>
              <a:rPr lang="en-US" dirty="0" smtClean="0">
                <a:latin typeface="Calibri" panose="020F0502020204030204" pitchFamily="34" charset="0"/>
                <a:ea typeface="Calibri" panose="020F0502020204030204" pitchFamily="34" charset="0"/>
                <a:cs typeface="Arial" panose="020B0604020202020204" pitchFamily="34" charset="0"/>
              </a:rPr>
              <a:t>Available at: </a:t>
            </a:r>
            <a:r>
              <a:rPr lang="en-US" u="sng" dirty="0" smtClean="0">
                <a:latin typeface="Calibri" panose="020F0502020204030204" pitchFamily="34" charset="0"/>
                <a:ea typeface="Calibri" panose="020F0502020204030204" pitchFamily="34" charset="0"/>
                <a:cs typeface="Arial" panose="020B0604020202020204" pitchFamily="34" charset="0"/>
              </a:rPr>
              <a:t>https://www.questionpro.com/blog/what-is-research/</a:t>
            </a:r>
            <a:r>
              <a:rPr lang="en-US" dirty="0">
                <a:latin typeface="Calibri" panose="020F0502020204030204" pitchFamily="34" charset="0"/>
                <a:ea typeface="Calibri" panose="020F0502020204030204" pitchFamily="34" charset="0"/>
                <a:cs typeface="Arial" panose="020B0604020202020204" pitchFamily="34" charset="0"/>
              </a:rPr>
              <a:t/>
            </a:r>
            <a:br>
              <a:rPr lang="en-US" dirty="0">
                <a:latin typeface="Calibri" panose="020F0502020204030204" pitchFamily="34" charset="0"/>
                <a:ea typeface="Calibri" panose="020F0502020204030204" pitchFamily="34" charset="0"/>
                <a:cs typeface="Arial" panose="020B0604020202020204" pitchFamily="34" charset="0"/>
              </a:rPr>
            </a:br>
            <a:r>
              <a:rPr lang="en-US" dirty="0">
                <a:latin typeface="Calibri" panose="020F0502020204030204" pitchFamily="34" charset="0"/>
                <a:ea typeface="Calibri" panose="020F0502020204030204" pitchFamily="34" charset="0"/>
                <a:cs typeface="Arial" panose="020B0604020202020204" pitchFamily="34" charset="0"/>
              </a:rPr>
              <a:t>[Accessed 20 march 2022].</a:t>
            </a:r>
          </a:p>
          <a:p>
            <a:r>
              <a:rPr lang="en-US" sz="2000" dirty="0" smtClean="0">
                <a:solidFill>
                  <a:schemeClr val="accent6">
                    <a:lumMod val="75000"/>
                  </a:schemeClr>
                </a:solidFill>
                <a:latin typeface="Calibri" panose="020F0502020204030204" pitchFamily="34" charset="0"/>
                <a:ea typeface="Calibri" panose="020F0502020204030204" pitchFamily="34" charset="0"/>
                <a:cs typeface="Arial" panose="020B0604020202020204" pitchFamily="34" charset="0"/>
              </a:rPr>
              <a:t>2. </a:t>
            </a:r>
            <a:r>
              <a:rPr lang="en-US" dirty="0" smtClean="0">
                <a:latin typeface="Calibri" panose="020F0502020204030204" pitchFamily="34" charset="0"/>
                <a:ea typeface="Calibri" panose="020F0502020204030204" pitchFamily="34" charset="0"/>
                <a:cs typeface="Arial" panose="020B0604020202020204" pitchFamily="34" charset="0"/>
              </a:rPr>
              <a:t>Scalia</a:t>
            </a:r>
            <a:r>
              <a:rPr lang="en-US" dirty="0">
                <a:latin typeface="Calibri" panose="020F0502020204030204" pitchFamily="34" charset="0"/>
                <a:ea typeface="Calibri" panose="020F0502020204030204" pitchFamily="34" charset="0"/>
                <a:cs typeface="Arial" panose="020B0604020202020204" pitchFamily="34" charset="0"/>
              </a:rPr>
              <a:t>, S. &amp; </a:t>
            </a:r>
            <a:r>
              <a:rPr lang="en-US" dirty="0" err="1">
                <a:latin typeface="Calibri" panose="020F0502020204030204" pitchFamily="34" charset="0"/>
                <a:ea typeface="Calibri" panose="020F0502020204030204" pitchFamily="34" charset="0"/>
                <a:cs typeface="Arial" panose="020B0604020202020204" pitchFamily="34" charset="0"/>
              </a:rPr>
              <a:t>Kowalczyk</a:t>
            </a:r>
            <a:r>
              <a:rPr lang="en-US" dirty="0">
                <a:latin typeface="Calibri" panose="020F0502020204030204" pitchFamily="34" charset="0"/>
                <a:ea typeface="Calibri" panose="020F0502020204030204" pitchFamily="34" charset="0"/>
                <a:cs typeface="Arial" panose="020B0604020202020204" pitchFamily="34" charset="0"/>
              </a:rPr>
              <a:t>, D., 2013. </a:t>
            </a:r>
            <a:r>
              <a:rPr lang="en-US" i="1" dirty="0">
                <a:latin typeface="Calibri" panose="020F0502020204030204" pitchFamily="34" charset="0"/>
                <a:ea typeface="Calibri" panose="020F0502020204030204" pitchFamily="34" charset="0"/>
                <a:cs typeface="Arial" panose="020B0604020202020204" pitchFamily="34" charset="0"/>
              </a:rPr>
              <a:t>What is Research? - Definition, Purpose &amp; Typical Researchers. </a:t>
            </a:r>
            <a:r>
              <a:rPr lang="en-US" dirty="0">
                <a:latin typeface="Calibri" panose="020F0502020204030204" pitchFamily="34" charset="0"/>
                <a:ea typeface="Calibri" panose="020F0502020204030204" pitchFamily="34" charset="0"/>
                <a:cs typeface="Arial" panose="020B0604020202020204" pitchFamily="34" charset="0"/>
              </a:rPr>
              <a:t>[Online] </a:t>
            </a:r>
            <a:br>
              <a:rPr lang="en-US" dirty="0">
                <a:latin typeface="Calibri" panose="020F0502020204030204" pitchFamily="34" charset="0"/>
                <a:ea typeface="Calibri" panose="020F0502020204030204" pitchFamily="34" charset="0"/>
                <a:cs typeface="Arial" panose="020B0604020202020204" pitchFamily="34" charset="0"/>
              </a:rPr>
            </a:br>
            <a:r>
              <a:rPr lang="en-US" dirty="0">
                <a:latin typeface="Calibri" panose="020F0502020204030204" pitchFamily="34" charset="0"/>
                <a:ea typeface="Calibri" panose="020F0502020204030204" pitchFamily="34" charset="0"/>
                <a:cs typeface="Arial" panose="020B0604020202020204" pitchFamily="34" charset="0"/>
              </a:rPr>
              <a:t>Available at: </a:t>
            </a:r>
            <a:r>
              <a:rPr lang="en-US" u="sng" dirty="0">
                <a:latin typeface="Calibri" panose="020F0502020204030204" pitchFamily="34" charset="0"/>
                <a:ea typeface="Calibri" panose="020F0502020204030204" pitchFamily="34" charset="0"/>
                <a:cs typeface="Arial" panose="020B0604020202020204" pitchFamily="34" charset="0"/>
              </a:rPr>
              <a:t>https://study.com/academy/lesson/what-is-research-definition-purpose-typical-researchers.html</a:t>
            </a:r>
            <a:r>
              <a:rPr lang="en-US" dirty="0">
                <a:latin typeface="Calibri" panose="020F0502020204030204" pitchFamily="34" charset="0"/>
                <a:ea typeface="Calibri" panose="020F0502020204030204" pitchFamily="34" charset="0"/>
                <a:cs typeface="Arial" panose="020B0604020202020204" pitchFamily="34" charset="0"/>
              </a:rPr>
              <a:t/>
            </a:r>
            <a:br>
              <a:rPr lang="en-US" dirty="0">
                <a:latin typeface="Calibri" panose="020F0502020204030204" pitchFamily="34" charset="0"/>
                <a:ea typeface="Calibri" panose="020F0502020204030204" pitchFamily="34" charset="0"/>
                <a:cs typeface="Arial" panose="020B0604020202020204" pitchFamily="34" charset="0"/>
              </a:rPr>
            </a:br>
            <a:r>
              <a:rPr lang="en-US" dirty="0">
                <a:latin typeface="Calibri" panose="020F0502020204030204" pitchFamily="34" charset="0"/>
                <a:ea typeface="Calibri" panose="020F0502020204030204" pitchFamily="34" charset="0"/>
                <a:cs typeface="Arial" panose="020B0604020202020204" pitchFamily="34" charset="0"/>
              </a:rPr>
              <a:t>[Accessed 20 march 2022].</a:t>
            </a:r>
          </a:p>
          <a:p>
            <a:r>
              <a:rPr lang="en-US" sz="2000" dirty="0" smtClean="0">
                <a:solidFill>
                  <a:schemeClr val="accent6">
                    <a:lumMod val="75000"/>
                  </a:schemeClr>
                </a:solidFill>
                <a:latin typeface="Calibri" panose="020F0502020204030204" pitchFamily="34" charset="0"/>
                <a:ea typeface="Calibri" panose="020F0502020204030204" pitchFamily="34" charset="0"/>
                <a:cs typeface="Arial" panose="020B0604020202020204" pitchFamily="34" charset="0"/>
              </a:rPr>
              <a:t>3. </a:t>
            </a:r>
            <a:r>
              <a:rPr lang="en-US" dirty="0" smtClean="0">
                <a:latin typeface="Calibri" panose="020F0502020204030204" pitchFamily="34" charset="0"/>
                <a:ea typeface="Calibri" panose="020F0502020204030204" pitchFamily="34" charset="0"/>
                <a:cs typeface="Arial" panose="020B0604020202020204" pitchFamily="34" charset="0"/>
              </a:rPr>
              <a:t>Australian </a:t>
            </a:r>
            <a:r>
              <a:rPr lang="en-US" dirty="0">
                <a:latin typeface="Calibri" panose="020F0502020204030204" pitchFamily="34" charset="0"/>
                <a:ea typeface="Calibri" panose="020F0502020204030204" pitchFamily="34" charset="0"/>
                <a:cs typeface="Arial" panose="020B0604020202020204" pitchFamily="34" charset="0"/>
              </a:rPr>
              <a:t>Academy of Science, </a:t>
            </a:r>
            <a:r>
              <a:rPr lang="en-US" dirty="0" err="1">
                <a:latin typeface="Calibri" panose="020F0502020204030204" pitchFamily="34" charset="0"/>
                <a:ea typeface="Calibri" panose="020F0502020204030204" pitchFamily="34" charset="0"/>
                <a:cs typeface="Arial" panose="020B0604020202020204" pitchFamily="34" charset="0"/>
              </a:rPr>
              <a:t>n.d.</a:t>
            </a:r>
            <a:r>
              <a:rPr lang="en-US" dirty="0">
                <a:latin typeface="Calibri" panose="020F0502020204030204" pitchFamily="34" charset="0"/>
                <a:ea typeface="Calibri" panose="020F0502020204030204" pitchFamily="34" charset="0"/>
                <a:cs typeface="Arial" panose="020B0604020202020204" pitchFamily="34" charset="0"/>
              </a:rPr>
              <a:t> </a:t>
            </a:r>
            <a:r>
              <a:rPr lang="en-US" i="1" dirty="0">
                <a:latin typeface="Calibri" panose="020F0502020204030204" pitchFamily="34" charset="0"/>
                <a:ea typeface="Calibri" panose="020F0502020204030204" pitchFamily="34" charset="0"/>
                <a:cs typeface="Arial" panose="020B0604020202020204" pitchFamily="34" charset="0"/>
              </a:rPr>
              <a:t>What is science?. </a:t>
            </a:r>
            <a:r>
              <a:rPr lang="en-US" dirty="0">
                <a:latin typeface="Calibri" panose="020F0502020204030204" pitchFamily="34" charset="0"/>
                <a:ea typeface="Calibri" panose="020F0502020204030204" pitchFamily="34" charset="0"/>
                <a:cs typeface="Arial" panose="020B0604020202020204" pitchFamily="34" charset="0"/>
              </a:rPr>
              <a:t>[Online] </a:t>
            </a:r>
            <a:br>
              <a:rPr lang="en-US" dirty="0">
                <a:latin typeface="Calibri" panose="020F0502020204030204" pitchFamily="34" charset="0"/>
                <a:ea typeface="Calibri" panose="020F0502020204030204" pitchFamily="34" charset="0"/>
                <a:cs typeface="Arial" panose="020B0604020202020204" pitchFamily="34" charset="0"/>
              </a:rPr>
            </a:br>
            <a:r>
              <a:rPr lang="en-US" dirty="0">
                <a:latin typeface="Calibri" panose="020F0502020204030204" pitchFamily="34" charset="0"/>
                <a:ea typeface="Calibri" panose="020F0502020204030204" pitchFamily="34" charset="0"/>
                <a:cs typeface="Arial" panose="020B0604020202020204" pitchFamily="34" charset="0"/>
              </a:rPr>
              <a:t>Available at: </a:t>
            </a:r>
            <a:r>
              <a:rPr lang="en-US" u="sng" dirty="0">
                <a:latin typeface="Calibri" panose="020F0502020204030204" pitchFamily="34" charset="0"/>
                <a:ea typeface="Calibri" panose="020F0502020204030204" pitchFamily="34" charset="0"/>
                <a:cs typeface="Arial" panose="020B0604020202020204" pitchFamily="34" charset="0"/>
              </a:rPr>
              <a:t>https://www.science.org.au/curious/people-medicine/what-science</a:t>
            </a:r>
            <a:endParaRPr lang="en-US" dirty="0">
              <a:latin typeface="Calibri" panose="020F0502020204030204" pitchFamily="34" charset="0"/>
              <a:ea typeface="Calibri" panose="020F0502020204030204" pitchFamily="34" charset="0"/>
              <a:cs typeface="Arial" panose="020B0604020202020204" pitchFamily="34" charset="0"/>
            </a:endParaRPr>
          </a:p>
          <a:p>
            <a:r>
              <a:rPr lang="en-US" sz="2000" dirty="0" smtClean="0">
                <a:solidFill>
                  <a:schemeClr val="accent6">
                    <a:lumMod val="75000"/>
                  </a:schemeClr>
                </a:solidFill>
                <a:latin typeface="Calibri" panose="020F0502020204030204" pitchFamily="34" charset="0"/>
                <a:ea typeface="Calibri" panose="020F0502020204030204" pitchFamily="34" charset="0"/>
                <a:cs typeface="Arial" panose="020B0604020202020204" pitchFamily="34" charset="0"/>
              </a:rPr>
              <a:t>4. </a:t>
            </a:r>
            <a:r>
              <a:rPr lang="en-US" dirty="0" smtClean="0">
                <a:latin typeface="Calibri" panose="020F0502020204030204" pitchFamily="34" charset="0"/>
                <a:ea typeface="Calibri" panose="020F0502020204030204" pitchFamily="34" charset="0"/>
                <a:cs typeface="Arial" panose="020B0604020202020204" pitchFamily="34" charset="0"/>
              </a:rPr>
              <a:t>Denning</a:t>
            </a:r>
            <a:r>
              <a:rPr lang="en-US" dirty="0">
                <a:latin typeface="Calibri" panose="020F0502020204030204" pitchFamily="34" charset="0"/>
                <a:ea typeface="Calibri" panose="020F0502020204030204" pitchFamily="34" charset="0"/>
                <a:cs typeface="Arial" panose="020B0604020202020204" pitchFamily="34" charset="0"/>
              </a:rPr>
              <a:t>, S., </a:t>
            </a:r>
            <a:r>
              <a:rPr lang="en-US" dirty="0" err="1">
                <a:latin typeface="Calibri" panose="020F0502020204030204" pitchFamily="34" charset="0"/>
                <a:ea typeface="Calibri" panose="020F0502020204030204" pitchFamily="34" charset="0"/>
                <a:cs typeface="Arial" panose="020B0604020202020204" pitchFamily="34" charset="0"/>
              </a:rPr>
              <a:t>n.d.</a:t>
            </a:r>
            <a:r>
              <a:rPr lang="en-US" dirty="0">
                <a:latin typeface="Calibri" panose="020F0502020204030204" pitchFamily="34" charset="0"/>
                <a:ea typeface="Calibri" panose="020F0502020204030204" pitchFamily="34" charset="0"/>
                <a:cs typeface="Arial" panose="020B0604020202020204" pitchFamily="34" charset="0"/>
              </a:rPr>
              <a:t> </a:t>
            </a:r>
            <a:r>
              <a:rPr lang="en-US" i="1" dirty="0">
                <a:latin typeface="Calibri" panose="020F0502020204030204" pitchFamily="34" charset="0"/>
                <a:ea typeface="Calibri" panose="020F0502020204030204" pitchFamily="34" charset="0"/>
                <a:cs typeface="Arial" panose="020B0604020202020204" pitchFamily="34" charset="0"/>
              </a:rPr>
              <a:t>What is knowledge?. </a:t>
            </a:r>
            <a:r>
              <a:rPr lang="en-US" dirty="0">
                <a:latin typeface="Calibri" panose="020F0502020204030204" pitchFamily="34" charset="0"/>
                <a:ea typeface="Calibri" panose="020F0502020204030204" pitchFamily="34" charset="0"/>
                <a:cs typeface="Arial" panose="020B0604020202020204" pitchFamily="34" charset="0"/>
              </a:rPr>
              <a:t>[Online] </a:t>
            </a:r>
            <a:br>
              <a:rPr lang="en-US" dirty="0">
                <a:latin typeface="Calibri" panose="020F0502020204030204" pitchFamily="34" charset="0"/>
                <a:ea typeface="Calibri" panose="020F0502020204030204" pitchFamily="34" charset="0"/>
                <a:cs typeface="Arial" panose="020B0604020202020204" pitchFamily="34" charset="0"/>
              </a:rPr>
            </a:br>
            <a:r>
              <a:rPr lang="en-US" dirty="0">
                <a:latin typeface="Calibri" panose="020F0502020204030204" pitchFamily="34" charset="0"/>
                <a:ea typeface="Calibri" panose="020F0502020204030204" pitchFamily="34" charset="0"/>
                <a:cs typeface="Arial" panose="020B0604020202020204" pitchFamily="34" charset="0"/>
              </a:rPr>
              <a:t>Available at: </a:t>
            </a:r>
            <a:r>
              <a:rPr lang="en-US" u="sng" dirty="0">
                <a:latin typeface="Calibri" panose="020F0502020204030204" pitchFamily="34" charset="0"/>
                <a:ea typeface="Calibri" panose="020F0502020204030204" pitchFamily="34" charset="0"/>
                <a:cs typeface="Arial" panose="020B0604020202020204" pitchFamily="34" charset="0"/>
              </a:rPr>
              <a:t>http://www.stevedenning.com/Knowledge-Management/what-is-knowledge.aspx</a:t>
            </a:r>
            <a:r>
              <a:rPr lang="en-US" dirty="0">
                <a:latin typeface="Calibri" panose="020F0502020204030204" pitchFamily="34" charset="0"/>
                <a:ea typeface="Calibri" panose="020F0502020204030204" pitchFamily="34" charset="0"/>
                <a:cs typeface="Arial" panose="020B0604020202020204" pitchFamily="34" charset="0"/>
              </a:rPr>
              <a:t/>
            </a:r>
            <a:br>
              <a:rPr lang="en-US" dirty="0">
                <a:latin typeface="Calibri" panose="020F0502020204030204" pitchFamily="34" charset="0"/>
                <a:ea typeface="Calibri" panose="020F0502020204030204" pitchFamily="34" charset="0"/>
                <a:cs typeface="Arial" panose="020B0604020202020204" pitchFamily="34" charset="0"/>
              </a:rPr>
            </a:br>
            <a:r>
              <a:rPr lang="en-US" dirty="0">
                <a:latin typeface="Calibri" panose="020F0502020204030204" pitchFamily="34" charset="0"/>
                <a:ea typeface="Calibri" panose="020F0502020204030204" pitchFamily="34" charset="0"/>
                <a:cs typeface="Arial" panose="020B0604020202020204" pitchFamily="34" charset="0"/>
              </a:rPr>
              <a:t>[Accessed 20 march 2022].</a:t>
            </a:r>
          </a:p>
          <a:p>
            <a:r>
              <a:rPr lang="en-US" dirty="0">
                <a:latin typeface="Calibri" panose="020F0502020204030204" pitchFamily="34" charset="0"/>
                <a:ea typeface="Calibri" panose="020F0502020204030204" pitchFamily="34" charset="0"/>
                <a:cs typeface="Arial" panose="020B0604020202020204" pitchFamily="34" charset="0"/>
              </a:rPr>
              <a:t> </a:t>
            </a:r>
          </a:p>
          <a:p>
            <a:pPr>
              <a:lnSpc>
                <a:spcPct val="150000"/>
              </a:lnSpc>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a:p>
            <a:pPr>
              <a:lnSpc>
                <a:spcPct val="150000"/>
              </a:lnSpc>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11" name="TextBox 10"/>
          <p:cNvSpPr txBox="1"/>
          <p:nvPr/>
        </p:nvSpPr>
        <p:spPr>
          <a:xfrm>
            <a:off x="541378" y="421689"/>
            <a:ext cx="2384702" cy="523220"/>
          </a:xfrm>
          <a:prstGeom prst="rect">
            <a:avLst/>
          </a:prstGeom>
          <a:noFill/>
        </p:spPr>
        <p:txBody>
          <a:bodyPr wrap="square" rtlCol="0">
            <a:spAutoFit/>
          </a:bodyPr>
          <a:lstStyle/>
          <a:p>
            <a:r>
              <a:rPr lang="en-US" sz="2800" b="0" i="0" u="none" strike="noStrike" cap="none" dirty="0" smtClean="0">
                <a:solidFill>
                  <a:schemeClr val="accent2">
                    <a:lumMod val="75000"/>
                  </a:schemeClr>
                </a:solidFill>
                <a:latin typeface="+mj-lt"/>
                <a:sym typeface="Arial"/>
              </a:rPr>
              <a:t>References </a:t>
            </a:r>
            <a:r>
              <a:rPr lang="en-US" sz="2800" b="0" i="0" u="none" strike="noStrike" cap="none" dirty="0" smtClean="0">
                <a:solidFill>
                  <a:schemeClr val="accent6">
                    <a:lumMod val="75000"/>
                  </a:schemeClr>
                </a:solidFill>
                <a:latin typeface="+mj-lt"/>
                <a:sym typeface="Arial"/>
              </a:rPr>
              <a:t>:</a:t>
            </a:r>
            <a:endParaRPr lang="en-US" sz="2800" b="0" i="0" u="none" strike="noStrike" cap="none" dirty="0">
              <a:solidFill>
                <a:schemeClr val="accent6">
                  <a:lumMod val="75000"/>
                </a:schemeClr>
              </a:solidFill>
              <a:latin typeface="+mj-lt"/>
              <a:sym typeface="Arial"/>
            </a:endParaRPr>
          </a:p>
        </p:txBody>
      </p:sp>
      <p:sp>
        <p:nvSpPr>
          <p:cNvPr id="2" name="TextBox 1"/>
          <p:cNvSpPr txBox="1"/>
          <p:nvPr/>
        </p:nvSpPr>
        <p:spPr>
          <a:xfrm>
            <a:off x="120635" y="4835723"/>
            <a:ext cx="466165" cy="307777"/>
          </a:xfrm>
          <a:prstGeom prst="rect">
            <a:avLst/>
          </a:prstGeom>
          <a:noFill/>
        </p:spPr>
        <p:txBody>
          <a:bodyPr wrap="square" rtlCol="0">
            <a:spAutoFit/>
          </a:bodyPr>
          <a:lstStyle/>
          <a:p>
            <a:r>
              <a:rPr lang="en-US" dirty="0" smtClean="0"/>
              <a:t>10</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pic>
        <p:nvPicPr>
          <p:cNvPr id="4" name="Picture 3"/>
          <p:cNvPicPr>
            <a:picLocks noChangeAspect="1"/>
          </p:cNvPicPr>
          <p:nvPr/>
        </p:nvPicPr>
        <p:blipFill rotWithShape="1">
          <a:blip r:embed="rId3"/>
          <a:srcRect l="-1" t="1753" r="237"/>
          <a:stretch/>
        </p:blipFill>
        <p:spPr>
          <a:xfrm>
            <a:off x="-58058" y="116793"/>
            <a:ext cx="9180287" cy="5085444"/>
          </a:xfrm>
          <a:prstGeom prst="rect">
            <a:avLst/>
          </a:prstGeom>
        </p:spPr>
      </p:pic>
      <p:pic>
        <p:nvPicPr>
          <p:cNvPr id="6" name="Picture 5"/>
          <p:cNvPicPr>
            <a:picLocks noChangeAspect="1"/>
          </p:cNvPicPr>
          <p:nvPr/>
        </p:nvPicPr>
        <p:blipFill rotWithShape="1">
          <a:blip r:embed="rId4"/>
          <a:srcRect r="1031" b="9421"/>
          <a:stretch/>
        </p:blipFill>
        <p:spPr>
          <a:xfrm>
            <a:off x="3371528" y="3743234"/>
            <a:ext cx="2187443" cy="1400266"/>
          </a:xfrm>
          <a:prstGeom prst="rect">
            <a:avLst/>
          </a:prstGeom>
        </p:spPr>
      </p:pic>
    </p:spTree>
    <p:extLst>
      <p:ext uri="{BB962C8B-B14F-4D97-AF65-F5344CB8AC3E}">
        <p14:creationId xmlns:p14="http://schemas.microsoft.com/office/powerpoint/2010/main" val="164311508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sp>
        <p:nvSpPr>
          <p:cNvPr id="597" name="Google Shape;597;p45"/>
          <p:cNvSpPr/>
          <p:nvPr/>
        </p:nvSpPr>
        <p:spPr>
          <a:xfrm>
            <a:off x="2798619" y="907473"/>
            <a:ext cx="6264234" cy="4174845"/>
          </a:xfrm>
          <a:custGeom>
            <a:avLst/>
            <a:gdLst/>
            <a:ahLst/>
            <a:cxnLst/>
            <a:rect l="l" t="t" r="r" b="b"/>
            <a:pathLst>
              <a:path w="97975" h="70360" extrusionOk="0">
                <a:moveTo>
                  <a:pt x="89425" y="5142"/>
                </a:moveTo>
                <a:lnTo>
                  <a:pt x="89425" y="65248"/>
                </a:lnTo>
                <a:lnTo>
                  <a:pt x="4319" y="65248"/>
                </a:lnTo>
                <a:lnTo>
                  <a:pt x="4319" y="5142"/>
                </a:lnTo>
                <a:close/>
                <a:moveTo>
                  <a:pt x="5347" y="0"/>
                </a:moveTo>
                <a:cubicBezTo>
                  <a:pt x="2380" y="0"/>
                  <a:pt x="0" y="2380"/>
                  <a:pt x="0" y="5347"/>
                </a:cubicBezTo>
                <a:lnTo>
                  <a:pt x="0" y="65013"/>
                </a:lnTo>
                <a:cubicBezTo>
                  <a:pt x="0" y="67980"/>
                  <a:pt x="2380" y="70360"/>
                  <a:pt x="5347" y="70360"/>
                </a:cubicBezTo>
                <a:lnTo>
                  <a:pt x="92628" y="70360"/>
                </a:lnTo>
                <a:cubicBezTo>
                  <a:pt x="95565" y="70360"/>
                  <a:pt x="97974" y="67980"/>
                  <a:pt x="97974" y="65013"/>
                </a:cubicBezTo>
                <a:lnTo>
                  <a:pt x="97974" y="5347"/>
                </a:lnTo>
                <a:cubicBezTo>
                  <a:pt x="97974" y="2380"/>
                  <a:pt x="95565" y="0"/>
                  <a:pt x="92628" y="0"/>
                </a:cubicBezTo>
                <a:close/>
              </a:path>
            </a:pathLst>
          </a:custGeom>
          <a:ln>
            <a:headEnd type="none" w="sm" len="sm"/>
            <a:tailEnd type="none" w="sm" len="sm"/>
          </a:ln>
        </p:spPr>
        <p:style>
          <a:lnRef idx="1">
            <a:schemeClr val="dk1"/>
          </a:lnRef>
          <a:fillRef idx="2">
            <a:schemeClr val="dk1"/>
          </a:fillRef>
          <a:effectRef idx="1">
            <a:schemeClr val="dk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Box 3"/>
          <p:cNvSpPr txBox="1"/>
          <p:nvPr/>
        </p:nvSpPr>
        <p:spPr>
          <a:xfrm>
            <a:off x="228600" y="304801"/>
            <a:ext cx="2507673" cy="584775"/>
          </a:xfrm>
          <a:prstGeom prst="rect">
            <a:avLst/>
          </a:prstGeom>
          <a:noFill/>
        </p:spPr>
        <p:txBody>
          <a:bodyPr wrap="square" rtlCol="0">
            <a:spAutoFit/>
          </a:bodyPr>
          <a:lstStyle/>
          <a:p>
            <a:r>
              <a:rPr lang="en-US" sz="3200" i="1" dirty="0" smtClean="0">
                <a:solidFill>
                  <a:schemeClr val="accent6">
                    <a:lumMod val="75000"/>
                  </a:schemeClr>
                </a:solidFill>
              </a:rPr>
              <a:t>objectives</a:t>
            </a:r>
            <a:endParaRPr lang="en-US" sz="3200" b="0" i="1" u="none" strike="noStrike" cap="none" dirty="0">
              <a:solidFill>
                <a:schemeClr val="accent6">
                  <a:lumMod val="75000"/>
                </a:schemeClr>
              </a:solidFill>
              <a:sym typeface="Arial"/>
            </a:endParaRPr>
          </a:p>
        </p:txBody>
      </p:sp>
      <p:sp>
        <p:nvSpPr>
          <p:cNvPr id="5" name="TextBox 4"/>
          <p:cNvSpPr txBox="1"/>
          <p:nvPr/>
        </p:nvSpPr>
        <p:spPr>
          <a:xfrm>
            <a:off x="3352799" y="1617519"/>
            <a:ext cx="4163291" cy="400110"/>
          </a:xfrm>
          <a:prstGeom prst="rect">
            <a:avLst/>
          </a:prstGeom>
          <a:noFill/>
        </p:spPr>
        <p:txBody>
          <a:bodyPr wrap="square" rtlCol="0">
            <a:spAutoFit/>
          </a:bodyPr>
          <a:lstStyle/>
          <a:p>
            <a:r>
              <a:rPr lang="en-US" sz="2000" dirty="0" smtClean="0">
                <a:solidFill>
                  <a:schemeClr val="accent6">
                    <a:lumMod val="75000"/>
                  </a:schemeClr>
                </a:solidFill>
              </a:rPr>
              <a:t>1</a:t>
            </a:r>
            <a:r>
              <a:rPr lang="en-US" sz="2000" dirty="0">
                <a:solidFill>
                  <a:schemeClr val="accent6">
                    <a:lumMod val="75000"/>
                  </a:schemeClr>
                </a:solidFill>
              </a:rPr>
              <a:t>.</a:t>
            </a:r>
            <a:r>
              <a:rPr lang="en-US" sz="2000" dirty="0" smtClean="0"/>
              <a:t>  Define research methodology</a:t>
            </a:r>
            <a:endParaRPr lang="en-US" sz="2000" b="0" i="0" u="none" strike="noStrike" cap="none" dirty="0">
              <a:solidFill>
                <a:srgbClr val="000000"/>
              </a:solidFill>
              <a:sym typeface="Arial"/>
            </a:endParaRPr>
          </a:p>
        </p:txBody>
      </p:sp>
      <p:sp>
        <p:nvSpPr>
          <p:cNvPr id="7" name="TextBox 6"/>
          <p:cNvSpPr txBox="1"/>
          <p:nvPr/>
        </p:nvSpPr>
        <p:spPr>
          <a:xfrm>
            <a:off x="3352799" y="2545288"/>
            <a:ext cx="4752109" cy="707886"/>
          </a:xfrm>
          <a:prstGeom prst="rect">
            <a:avLst/>
          </a:prstGeom>
          <a:noFill/>
        </p:spPr>
        <p:txBody>
          <a:bodyPr wrap="square" rtlCol="0">
            <a:spAutoFit/>
          </a:bodyPr>
          <a:lstStyle/>
          <a:p>
            <a:r>
              <a:rPr lang="en-US" sz="2000" dirty="0">
                <a:solidFill>
                  <a:schemeClr val="accent6">
                    <a:lumMod val="75000"/>
                  </a:schemeClr>
                </a:solidFill>
              </a:rPr>
              <a:t>2</a:t>
            </a:r>
            <a:r>
              <a:rPr lang="en-US" sz="2000" dirty="0" smtClean="0">
                <a:solidFill>
                  <a:schemeClr val="accent6">
                    <a:lumMod val="75000"/>
                  </a:schemeClr>
                </a:solidFill>
              </a:rPr>
              <a:t>.</a:t>
            </a:r>
            <a:r>
              <a:rPr lang="en-US" sz="2000" dirty="0" smtClean="0"/>
              <a:t>  Differences between research, science and knowledge</a:t>
            </a:r>
            <a:endParaRPr lang="en-US" sz="2000" b="0" strike="noStrike" cap="none" dirty="0">
              <a:solidFill>
                <a:srgbClr val="000000"/>
              </a:solidFill>
              <a:sym typeface="Arial"/>
            </a:endParaRPr>
          </a:p>
        </p:txBody>
      </p:sp>
      <p:sp>
        <p:nvSpPr>
          <p:cNvPr id="2" name="TextBox 1"/>
          <p:cNvSpPr txBox="1"/>
          <p:nvPr/>
        </p:nvSpPr>
        <p:spPr>
          <a:xfrm>
            <a:off x="158262" y="4835723"/>
            <a:ext cx="228600" cy="523220"/>
          </a:xfrm>
          <a:prstGeom prst="rect">
            <a:avLst/>
          </a:prstGeom>
          <a:noFill/>
        </p:spPr>
        <p:txBody>
          <a:bodyPr wrap="square" rtlCol="0">
            <a:spAutoFit/>
          </a:bodyPr>
          <a:lstStyle/>
          <a:p>
            <a:r>
              <a:rPr lang="en-US" dirty="0" smtClean="0">
                <a:solidFill>
                  <a:schemeClr val="tx1"/>
                </a:solidFill>
              </a:rPr>
              <a:t>1</a:t>
            </a:r>
          </a:p>
          <a:p>
            <a:endParaRPr lang="en-US" sz="1400" b="0" i="0" u="none" strike="noStrike" cap="none" dirty="0">
              <a:solidFill>
                <a:schemeClr val="tx1"/>
              </a:solidFil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38"/>
          <p:cNvSpPr/>
          <p:nvPr/>
        </p:nvSpPr>
        <p:spPr>
          <a:xfrm>
            <a:off x="3874600" y="820825"/>
            <a:ext cx="1394746" cy="1394746"/>
          </a:xfrm>
          <a:custGeom>
            <a:avLst/>
            <a:gdLst/>
            <a:ahLst/>
            <a:cxnLst/>
            <a:rect l="l" t="t" r="r" b="b"/>
            <a:pathLst>
              <a:path w="45090" h="45090" extrusionOk="0">
                <a:moveTo>
                  <a:pt x="45090" y="45089"/>
                </a:moveTo>
                <a:lnTo>
                  <a:pt x="1" y="45089"/>
                </a:lnTo>
                <a:lnTo>
                  <a:pt x="1" y="0"/>
                </a:lnTo>
                <a:lnTo>
                  <a:pt x="45090" y="0"/>
                </a:lnTo>
                <a:close/>
                <a:moveTo>
                  <a:pt x="441" y="44649"/>
                </a:moveTo>
                <a:lnTo>
                  <a:pt x="44649" y="44649"/>
                </a:lnTo>
                <a:lnTo>
                  <a:pt x="44649" y="441"/>
                </a:lnTo>
                <a:lnTo>
                  <a:pt x="441" y="441"/>
                </a:lnTo>
                <a:close/>
              </a:path>
            </a:pathLst>
          </a:custGeom>
          <a:gradFill>
            <a:gsLst>
              <a:gs pos="0">
                <a:schemeClr val="accent6"/>
              </a:gs>
              <a:gs pos="50000">
                <a:schemeClr val="accent4"/>
              </a:gs>
              <a:gs pos="100000">
                <a:schemeClr val="accent5"/>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8"/>
          <p:cNvSpPr txBox="1">
            <a:spLocks noGrp="1"/>
          </p:cNvSpPr>
          <p:nvPr>
            <p:ph type="title" idx="2"/>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1</a:t>
            </a:r>
            <a:endParaRPr dirty="0"/>
          </a:p>
        </p:txBody>
      </p:sp>
      <p:sp>
        <p:nvSpPr>
          <p:cNvPr id="5" name="Title 4"/>
          <p:cNvSpPr txBox="1">
            <a:spLocks noGrp="1"/>
          </p:cNvSpPr>
          <p:nvPr>
            <p:ph type="title"/>
          </p:nvPr>
        </p:nvSpPr>
        <p:spPr>
          <a:xfrm>
            <a:off x="500063" y="2514600"/>
            <a:ext cx="8201025" cy="1827213"/>
          </a:xfrm>
          <a:prstGeom prst="rect">
            <a:avLst/>
          </a:prstGeom>
          <a:noFill/>
        </p:spPr>
        <p:txBody>
          <a:bodyPr wrap="square" rtlCol="0">
            <a:spAutoFit/>
          </a:bodyPr>
          <a:lstStyle/>
          <a:p>
            <a:r>
              <a:rPr lang="en-US" sz="2000" dirty="0" smtClean="0">
                <a:solidFill>
                  <a:schemeClr val="accent6">
                    <a:lumMod val="75000"/>
                  </a:schemeClr>
                </a:solidFill>
              </a:rPr>
              <a:t>1</a:t>
            </a:r>
            <a:r>
              <a:rPr lang="en-US" sz="2000" dirty="0">
                <a:solidFill>
                  <a:schemeClr val="accent6">
                    <a:lumMod val="75000"/>
                  </a:schemeClr>
                </a:solidFill>
              </a:rPr>
              <a:t>.</a:t>
            </a:r>
            <a:r>
              <a:rPr lang="en-US" sz="2000" dirty="0" smtClean="0"/>
              <a:t>  Define research methodology</a:t>
            </a:r>
            <a:endParaRPr lang="en-US" sz="2000" b="0" i="0" u="none" strike="noStrike" cap="none" dirty="0">
              <a:solidFill>
                <a:srgbClr val="000000"/>
              </a:solidFill>
              <a:sym typeface="Arial"/>
            </a:endParaRPr>
          </a:p>
        </p:txBody>
      </p:sp>
      <p:sp>
        <p:nvSpPr>
          <p:cNvPr id="3" name="TextBox 2"/>
          <p:cNvSpPr txBox="1"/>
          <p:nvPr/>
        </p:nvSpPr>
        <p:spPr>
          <a:xfrm>
            <a:off x="181708" y="4835723"/>
            <a:ext cx="263769" cy="307777"/>
          </a:xfrm>
          <a:prstGeom prst="rect">
            <a:avLst/>
          </a:prstGeom>
          <a:noFill/>
        </p:spPr>
        <p:txBody>
          <a:bodyPr wrap="square" rtlCol="0">
            <a:spAutoFit/>
          </a:bodyPr>
          <a:lstStyle/>
          <a:p>
            <a:r>
              <a:rPr lang="en-US" dirty="0" smtClean="0"/>
              <a:t>2</a:t>
            </a:r>
            <a:endParaRPr lang="en-US"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137179932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32"/>
          <p:cNvSpPr txBox="1">
            <a:spLocks noGrp="1"/>
          </p:cNvSpPr>
          <p:nvPr>
            <p:ph type="title"/>
          </p:nvPr>
        </p:nvSpPr>
        <p:spPr>
          <a:xfrm>
            <a:off x="320574" y="637309"/>
            <a:ext cx="5588389" cy="458281"/>
          </a:xfrm>
          <a:prstGeom prst="rect">
            <a:avLst/>
          </a:prstGeom>
        </p:spPr>
        <p:txBody>
          <a:bodyPr spcFirstLastPara="1" wrap="square" lIns="91425" tIns="91425" rIns="91425" bIns="91425" anchor="ctr" anchorCtr="0">
            <a:noAutofit/>
          </a:bodyPr>
          <a:lstStyle/>
          <a:p>
            <a:r>
              <a:rPr lang="en-US" b="1" dirty="0"/>
              <a:t>Define research </a:t>
            </a:r>
            <a:r>
              <a:rPr lang="en-US" b="1" dirty="0" smtClean="0"/>
              <a:t>methodology : </a:t>
            </a:r>
            <a:r>
              <a:rPr lang="en-US" dirty="0"/>
              <a:t/>
            </a:r>
            <a:br>
              <a:rPr lang="en-US" dirty="0"/>
            </a:br>
            <a:endParaRPr dirty="0"/>
          </a:p>
        </p:txBody>
      </p:sp>
      <p:sp>
        <p:nvSpPr>
          <p:cNvPr id="366" name="Google Shape;366;p32"/>
          <p:cNvSpPr/>
          <p:nvPr/>
        </p:nvSpPr>
        <p:spPr>
          <a:xfrm>
            <a:off x="6610903" y="2813375"/>
            <a:ext cx="1810375" cy="1796975"/>
          </a:xfrm>
          <a:custGeom>
            <a:avLst/>
            <a:gdLst/>
            <a:ahLst/>
            <a:cxnLst/>
            <a:rect l="l" t="t" r="r" b="b"/>
            <a:pathLst>
              <a:path w="72415" h="71879" extrusionOk="0">
                <a:moveTo>
                  <a:pt x="49114" y="5537"/>
                </a:moveTo>
                <a:lnTo>
                  <a:pt x="49388" y="5609"/>
                </a:lnTo>
                <a:lnTo>
                  <a:pt x="49174" y="5680"/>
                </a:lnTo>
                <a:lnTo>
                  <a:pt x="49114" y="5537"/>
                </a:lnTo>
                <a:close/>
                <a:moveTo>
                  <a:pt x="22992" y="5621"/>
                </a:moveTo>
                <a:lnTo>
                  <a:pt x="22956" y="5704"/>
                </a:lnTo>
                <a:lnTo>
                  <a:pt x="22813" y="5668"/>
                </a:lnTo>
                <a:lnTo>
                  <a:pt x="22992" y="5621"/>
                </a:lnTo>
                <a:close/>
                <a:moveTo>
                  <a:pt x="35053" y="2644"/>
                </a:moveTo>
                <a:lnTo>
                  <a:pt x="35053" y="9335"/>
                </a:lnTo>
                <a:lnTo>
                  <a:pt x="24837" y="6263"/>
                </a:lnTo>
                <a:lnTo>
                  <a:pt x="25409" y="5025"/>
                </a:lnTo>
                <a:lnTo>
                  <a:pt x="35053" y="2644"/>
                </a:lnTo>
                <a:close/>
                <a:moveTo>
                  <a:pt x="36982" y="2549"/>
                </a:moveTo>
                <a:lnTo>
                  <a:pt x="46697" y="4942"/>
                </a:lnTo>
                <a:lnTo>
                  <a:pt x="47292" y="6240"/>
                </a:lnTo>
                <a:lnTo>
                  <a:pt x="36982" y="9335"/>
                </a:lnTo>
                <a:lnTo>
                  <a:pt x="36982" y="2549"/>
                </a:lnTo>
                <a:close/>
                <a:moveTo>
                  <a:pt x="52531" y="6692"/>
                </a:moveTo>
                <a:lnTo>
                  <a:pt x="58437" y="11919"/>
                </a:lnTo>
                <a:lnTo>
                  <a:pt x="53912" y="15931"/>
                </a:lnTo>
                <a:lnTo>
                  <a:pt x="49995" y="7454"/>
                </a:lnTo>
                <a:lnTo>
                  <a:pt x="52531" y="6692"/>
                </a:lnTo>
                <a:close/>
                <a:moveTo>
                  <a:pt x="19789" y="6775"/>
                </a:moveTo>
                <a:lnTo>
                  <a:pt x="22134" y="7490"/>
                </a:lnTo>
                <a:lnTo>
                  <a:pt x="18098" y="16217"/>
                </a:lnTo>
                <a:lnTo>
                  <a:pt x="13622" y="12252"/>
                </a:lnTo>
                <a:lnTo>
                  <a:pt x="19789" y="6775"/>
                </a:lnTo>
                <a:close/>
                <a:moveTo>
                  <a:pt x="36017" y="11967"/>
                </a:moveTo>
                <a:lnTo>
                  <a:pt x="40899" y="16479"/>
                </a:lnTo>
                <a:lnTo>
                  <a:pt x="31124" y="16479"/>
                </a:lnTo>
                <a:lnTo>
                  <a:pt x="36017" y="11967"/>
                </a:lnTo>
                <a:close/>
                <a:moveTo>
                  <a:pt x="48114" y="8026"/>
                </a:moveTo>
                <a:lnTo>
                  <a:pt x="52031" y="16491"/>
                </a:lnTo>
                <a:lnTo>
                  <a:pt x="43399" y="16146"/>
                </a:lnTo>
                <a:lnTo>
                  <a:pt x="37922" y="11085"/>
                </a:lnTo>
                <a:lnTo>
                  <a:pt x="48114" y="8026"/>
                </a:lnTo>
                <a:close/>
                <a:moveTo>
                  <a:pt x="24004" y="8049"/>
                </a:moveTo>
                <a:lnTo>
                  <a:pt x="34112" y="11085"/>
                </a:lnTo>
                <a:lnTo>
                  <a:pt x="28338" y="16419"/>
                </a:lnTo>
                <a:lnTo>
                  <a:pt x="19991" y="16753"/>
                </a:lnTo>
                <a:lnTo>
                  <a:pt x="24004" y="8049"/>
                </a:lnTo>
                <a:close/>
                <a:moveTo>
                  <a:pt x="59901" y="13217"/>
                </a:moveTo>
                <a:lnTo>
                  <a:pt x="64259" y="17086"/>
                </a:lnTo>
                <a:lnTo>
                  <a:pt x="65366" y="19991"/>
                </a:lnTo>
                <a:lnTo>
                  <a:pt x="64461" y="23111"/>
                </a:lnTo>
                <a:lnTo>
                  <a:pt x="55198" y="17384"/>
                </a:lnTo>
                <a:lnTo>
                  <a:pt x="59901" y="13217"/>
                </a:lnTo>
                <a:close/>
                <a:moveTo>
                  <a:pt x="12157" y="13538"/>
                </a:moveTo>
                <a:lnTo>
                  <a:pt x="16812" y="17658"/>
                </a:lnTo>
                <a:lnTo>
                  <a:pt x="7954" y="23135"/>
                </a:lnTo>
                <a:lnTo>
                  <a:pt x="7037" y="20027"/>
                </a:lnTo>
                <a:lnTo>
                  <a:pt x="8157" y="17086"/>
                </a:lnTo>
                <a:lnTo>
                  <a:pt x="12157" y="13538"/>
                </a:lnTo>
                <a:close/>
                <a:moveTo>
                  <a:pt x="66509" y="23004"/>
                </a:moveTo>
                <a:lnTo>
                  <a:pt x="67188" y="24801"/>
                </a:lnTo>
                <a:lnTo>
                  <a:pt x="67188" y="24801"/>
                </a:lnTo>
                <a:lnTo>
                  <a:pt x="66176" y="24170"/>
                </a:lnTo>
                <a:lnTo>
                  <a:pt x="66509" y="23004"/>
                </a:lnTo>
                <a:close/>
                <a:moveTo>
                  <a:pt x="5906" y="23039"/>
                </a:moveTo>
                <a:lnTo>
                  <a:pt x="6240" y="24194"/>
                </a:lnTo>
                <a:lnTo>
                  <a:pt x="5228" y="24825"/>
                </a:lnTo>
                <a:lnTo>
                  <a:pt x="5906" y="23039"/>
                </a:lnTo>
                <a:close/>
                <a:moveTo>
                  <a:pt x="45709" y="18182"/>
                </a:moveTo>
                <a:lnTo>
                  <a:pt x="52650" y="18455"/>
                </a:lnTo>
                <a:lnTo>
                  <a:pt x="52924" y="25385"/>
                </a:lnTo>
                <a:lnTo>
                  <a:pt x="45709" y="18182"/>
                </a:lnTo>
                <a:close/>
                <a:moveTo>
                  <a:pt x="26052" y="18444"/>
                </a:moveTo>
                <a:lnTo>
                  <a:pt x="19110" y="25397"/>
                </a:lnTo>
                <a:lnTo>
                  <a:pt x="19372" y="18717"/>
                </a:lnTo>
                <a:lnTo>
                  <a:pt x="26052" y="18444"/>
                </a:lnTo>
                <a:close/>
                <a:moveTo>
                  <a:pt x="17396" y="19587"/>
                </a:moveTo>
                <a:lnTo>
                  <a:pt x="17086" y="27421"/>
                </a:lnTo>
                <a:lnTo>
                  <a:pt x="17051" y="27457"/>
                </a:lnTo>
                <a:cubicBezTo>
                  <a:pt x="17039" y="27468"/>
                  <a:pt x="17039" y="27480"/>
                  <a:pt x="17027" y="27480"/>
                </a:cubicBezTo>
                <a:lnTo>
                  <a:pt x="11085" y="33874"/>
                </a:lnTo>
                <a:lnTo>
                  <a:pt x="8514" y="25075"/>
                </a:lnTo>
                <a:lnTo>
                  <a:pt x="17396" y="19587"/>
                </a:lnTo>
                <a:close/>
                <a:moveTo>
                  <a:pt x="54639" y="19313"/>
                </a:moveTo>
                <a:lnTo>
                  <a:pt x="63902" y="25040"/>
                </a:lnTo>
                <a:lnTo>
                  <a:pt x="61282" y="33993"/>
                </a:lnTo>
                <a:lnTo>
                  <a:pt x="55043" y="27195"/>
                </a:lnTo>
                <a:lnTo>
                  <a:pt x="54948" y="27290"/>
                </a:lnTo>
                <a:lnTo>
                  <a:pt x="54639" y="19313"/>
                </a:lnTo>
                <a:close/>
                <a:moveTo>
                  <a:pt x="65604" y="26099"/>
                </a:moveTo>
                <a:lnTo>
                  <a:pt x="68331" y="27778"/>
                </a:lnTo>
                <a:lnTo>
                  <a:pt x="70045" y="32350"/>
                </a:lnTo>
                <a:lnTo>
                  <a:pt x="69759" y="34779"/>
                </a:lnTo>
                <a:lnTo>
                  <a:pt x="63056" y="34838"/>
                </a:lnTo>
                <a:lnTo>
                  <a:pt x="63056" y="34838"/>
                </a:lnTo>
                <a:lnTo>
                  <a:pt x="65604" y="26099"/>
                </a:lnTo>
                <a:close/>
                <a:moveTo>
                  <a:pt x="6799" y="26135"/>
                </a:moveTo>
                <a:lnTo>
                  <a:pt x="9371" y="34910"/>
                </a:lnTo>
                <a:lnTo>
                  <a:pt x="9371" y="34910"/>
                </a:lnTo>
                <a:lnTo>
                  <a:pt x="2680" y="34862"/>
                </a:lnTo>
                <a:lnTo>
                  <a:pt x="2382" y="32338"/>
                </a:lnTo>
                <a:lnTo>
                  <a:pt x="4085" y="27814"/>
                </a:lnTo>
                <a:lnTo>
                  <a:pt x="6799" y="26135"/>
                </a:lnTo>
                <a:close/>
                <a:moveTo>
                  <a:pt x="16717" y="30671"/>
                </a:moveTo>
                <a:lnTo>
                  <a:pt x="16717" y="40911"/>
                </a:lnTo>
                <a:lnTo>
                  <a:pt x="11978" y="35755"/>
                </a:lnTo>
                <a:lnTo>
                  <a:pt x="16717" y="30671"/>
                </a:lnTo>
                <a:close/>
                <a:moveTo>
                  <a:pt x="55317" y="30362"/>
                </a:moveTo>
                <a:lnTo>
                  <a:pt x="60318" y="35803"/>
                </a:lnTo>
                <a:lnTo>
                  <a:pt x="55317" y="41172"/>
                </a:lnTo>
                <a:lnTo>
                  <a:pt x="55317" y="30362"/>
                </a:lnTo>
                <a:close/>
                <a:moveTo>
                  <a:pt x="69521" y="36731"/>
                </a:moveTo>
                <a:lnTo>
                  <a:pt x="68688" y="43613"/>
                </a:lnTo>
                <a:lnTo>
                  <a:pt x="65747" y="45435"/>
                </a:lnTo>
                <a:lnTo>
                  <a:pt x="63080" y="36779"/>
                </a:lnTo>
                <a:lnTo>
                  <a:pt x="69521" y="36731"/>
                </a:lnTo>
                <a:close/>
                <a:moveTo>
                  <a:pt x="2918" y="36803"/>
                </a:moveTo>
                <a:lnTo>
                  <a:pt x="9347" y="36851"/>
                </a:lnTo>
                <a:lnTo>
                  <a:pt x="6573" y="45816"/>
                </a:lnTo>
                <a:lnTo>
                  <a:pt x="3799" y="44101"/>
                </a:lnTo>
                <a:lnTo>
                  <a:pt x="2918" y="36803"/>
                </a:lnTo>
                <a:close/>
                <a:moveTo>
                  <a:pt x="68378" y="46078"/>
                </a:moveTo>
                <a:lnTo>
                  <a:pt x="68081" y="48531"/>
                </a:lnTo>
                <a:lnTo>
                  <a:pt x="67140" y="49912"/>
                </a:lnTo>
                <a:lnTo>
                  <a:pt x="66342" y="47340"/>
                </a:lnTo>
                <a:lnTo>
                  <a:pt x="68378" y="46078"/>
                </a:lnTo>
                <a:close/>
                <a:moveTo>
                  <a:pt x="4097" y="46566"/>
                </a:moveTo>
                <a:lnTo>
                  <a:pt x="5990" y="47733"/>
                </a:lnTo>
                <a:lnTo>
                  <a:pt x="5299" y="49935"/>
                </a:lnTo>
                <a:lnTo>
                  <a:pt x="4335" y="48531"/>
                </a:lnTo>
                <a:lnTo>
                  <a:pt x="4097" y="46566"/>
                </a:lnTo>
                <a:close/>
                <a:moveTo>
                  <a:pt x="61294" y="37601"/>
                </a:moveTo>
                <a:lnTo>
                  <a:pt x="64044" y="46483"/>
                </a:lnTo>
                <a:lnTo>
                  <a:pt x="54627" y="52317"/>
                </a:lnTo>
                <a:lnTo>
                  <a:pt x="54627" y="52317"/>
                </a:lnTo>
                <a:lnTo>
                  <a:pt x="54936" y="44316"/>
                </a:lnTo>
                <a:lnTo>
                  <a:pt x="54996" y="44363"/>
                </a:lnTo>
                <a:lnTo>
                  <a:pt x="61294" y="37601"/>
                </a:lnTo>
                <a:close/>
                <a:moveTo>
                  <a:pt x="11121" y="37684"/>
                </a:moveTo>
                <a:lnTo>
                  <a:pt x="17062" y="44161"/>
                </a:lnTo>
                <a:lnTo>
                  <a:pt x="17396" y="52495"/>
                </a:lnTo>
                <a:lnTo>
                  <a:pt x="8288" y="46864"/>
                </a:lnTo>
                <a:lnTo>
                  <a:pt x="11121" y="37684"/>
                </a:lnTo>
                <a:close/>
                <a:moveTo>
                  <a:pt x="43078" y="18753"/>
                </a:moveTo>
                <a:lnTo>
                  <a:pt x="53043" y="28730"/>
                </a:lnTo>
                <a:lnTo>
                  <a:pt x="53043" y="42827"/>
                </a:lnTo>
                <a:lnTo>
                  <a:pt x="43078" y="52793"/>
                </a:lnTo>
                <a:lnTo>
                  <a:pt x="28969" y="52793"/>
                </a:lnTo>
                <a:lnTo>
                  <a:pt x="19003" y="42827"/>
                </a:lnTo>
                <a:lnTo>
                  <a:pt x="19003" y="28730"/>
                </a:lnTo>
                <a:lnTo>
                  <a:pt x="28969" y="18753"/>
                </a:lnTo>
                <a:close/>
                <a:moveTo>
                  <a:pt x="52924" y="46161"/>
                </a:moveTo>
                <a:lnTo>
                  <a:pt x="52650" y="53031"/>
                </a:lnTo>
                <a:lnTo>
                  <a:pt x="45780" y="53305"/>
                </a:lnTo>
                <a:lnTo>
                  <a:pt x="52924" y="46161"/>
                </a:lnTo>
                <a:close/>
                <a:moveTo>
                  <a:pt x="19086" y="46149"/>
                </a:moveTo>
                <a:lnTo>
                  <a:pt x="26528" y="53591"/>
                </a:lnTo>
                <a:lnTo>
                  <a:pt x="26528" y="53591"/>
                </a:lnTo>
                <a:lnTo>
                  <a:pt x="19372" y="53305"/>
                </a:lnTo>
                <a:lnTo>
                  <a:pt x="19086" y="46149"/>
                </a:lnTo>
                <a:close/>
                <a:moveTo>
                  <a:pt x="7692" y="48781"/>
                </a:moveTo>
                <a:lnTo>
                  <a:pt x="16777" y="54400"/>
                </a:lnTo>
                <a:lnTo>
                  <a:pt x="11574" y="59020"/>
                </a:lnTo>
                <a:lnTo>
                  <a:pt x="6716" y="51971"/>
                </a:lnTo>
                <a:lnTo>
                  <a:pt x="7692" y="48781"/>
                </a:lnTo>
                <a:close/>
                <a:moveTo>
                  <a:pt x="64640" y="48400"/>
                </a:moveTo>
                <a:lnTo>
                  <a:pt x="65735" y="51948"/>
                </a:lnTo>
                <a:lnTo>
                  <a:pt x="60818" y="59068"/>
                </a:lnTo>
                <a:lnTo>
                  <a:pt x="55305" y="54174"/>
                </a:lnTo>
                <a:lnTo>
                  <a:pt x="64640" y="48400"/>
                </a:lnTo>
                <a:close/>
                <a:moveTo>
                  <a:pt x="41101" y="55079"/>
                </a:moveTo>
                <a:lnTo>
                  <a:pt x="36005" y="59782"/>
                </a:lnTo>
                <a:lnTo>
                  <a:pt x="30909" y="55079"/>
                </a:lnTo>
                <a:close/>
                <a:moveTo>
                  <a:pt x="52174" y="54996"/>
                </a:moveTo>
                <a:lnTo>
                  <a:pt x="48126" y="63735"/>
                </a:lnTo>
                <a:lnTo>
                  <a:pt x="37922" y="60663"/>
                </a:lnTo>
                <a:lnTo>
                  <a:pt x="43685" y="55341"/>
                </a:lnTo>
                <a:lnTo>
                  <a:pt x="52174" y="54996"/>
                </a:lnTo>
                <a:close/>
                <a:moveTo>
                  <a:pt x="19920" y="55269"/>
                </a:moveTo>
                <a:lnTo>
                  <a:pt x="28623" y="55603"/>
                </a:lnTo>
                <a:lnTo>
                  <a:pt x="34100" y="60663"/>
                </a:lnTo>
                <a:lnTo>
                  <a:pt x="23849" y="63747"/>
                </a:lnTo>
                <a:lnTo>
                  <a:pt x="19920" y="55269"/>
                </a:lnTo>
                <a:close/>
                <a:moveTo>
                  <a:pt x="54008" y="55639"/>
                </a:moveTo>
                <a:lnTo>
                  <a:pt x="59699" y="60675"/>
                </a:lnTo>
                <a:lnTo>
                  <a:pt x="58806" y="61973"/>
                </a:lnTo>
                <a:lnTo>
                  <a:pt x="52769" y="65140"/>
                </a:lnTo>
                <a:lnTo>
                  <a:pt x="49995" y="64306"/>
                </a:lnTo>
                <a:lnTo>
                  <a:pt x="54008" y="55639"/>
                </a:lnTo>
                <a:close/>
                <a:moveTo>
                  <a:pt x="18063" y="55865"/>
                </a:moveTo>
                <a:lnTo>
                  <a:pt x="21968" y="64318"/>
                </a:lnTo>
                <a:lnTo>
                  <a:pt x="19765" y="64985"/>
                </a:lnTo>
                <a:lnTo>
                  <a:pt x="19837" y="65235"/>
                </a:lnTo>
                <a:lnTo>
                  <a:pt x="13610" y="61961"/>
                </a:lnTo>
                <a:lnTo>
                  <a:pt x="12681" y="60627"/>
                </a:lnTo>
                <a:lnTo>
                  <a:pt x="18063" y="55865"/>
                </a:lnTo>
                <a:close/>
                <a:moveTo>
                  <a:pt x="22801" y="66092"/>
                </a:moveTo>
                <a:lnTo>
                  <a:pt x="23218" y="67009"/>
                </a:lnTo>
                <a:lnTo>
                  <a:pt x="21968" y="66342"/>
                </a:lnTo>
                <a:lnTo>
                  <a:pt x="22801" y="66092"/>
                </a:lnTo>
                <a:close/>
                <a:moveTo>
                  <a:pt x="49174" y="66080"/>
                </a:moveTo>
                <a:lnTo>
                  <a:pt x="50317" y="66426"/>
                </a:lnTo>
                <a:lnTo>
                  <a:pt x="48602" y="67319"/>
                </a:lnTo>
                <a:lnTo>
                  <a:pt x="48602" y="67319"/>
                </a:lnTo>
                <a:lnTo>
                  <a:pt x="49174" y="66080"/>
                </a:lnTo>
                <a:close/>
                <a:moveTo>
                  <a:pt x="35053" y="62413"/>
                </a:moveTo>
                <a:lnTo>
                  <a:pt x="35053" y="69557"/>
                </a:lnTo>
                <a:lnTo>
                  <a:pt x="28052" y="69557"/>
                </a:lnTo>
                <a:lnTo>
                  <a:pt x="26040" y="68485"/>
                </a:lnTo>
                <a:lnTo>
                  <a:pt x="24671" y="65533"/>
                </a:lnTo>
                <a:lnTo>
                  <a:pt x="35053" y="62413"/>
                </a:lnTo>
                <a:close/>
                <a:moveTo>
                  <a:pt x="36982" y="62413"/>
                </a:moveTo>
                <a:lnTo>
                  <a:pt x="47304" y="65509"/>
                </a:lnTo>
                <a:lnTo>
                  <a:pt x="45792" y="68759"/>
                </a:lnTo>
                <a:lnTo>
                  <a:pt x="45828" y="68771"/>
                </a:lnTo>
                <a:lnTo>
                  <a:pt x="44363" y="69557"/>
                </a:lnTo>
                <a:lnTo>
                  <a:pt x="36982" y="69557"/>
                </a:lnTo>
                <a:lnTo>
                  <a:pt x="36982" y="62413"/>
                </a:lnTo>
                <a:close/>
                <a:moveTo>
                  <a:pt x="36209" y="1"/>
                </a:moveTo>
                <a:cubicBezTo>
                  <a:pt x="36115" y="1"/>
                  <a:pt x="36023" y="13"/>
                  <a:pt x="35934" y="36"/>
                </a:cubicBezTo>
                <a:lnTo>
                  <a:pt x="19539" y="4073"/>
                </a:lnTo>
                <a:cubicBezTo>
                  <a:pt x="19348" y="4108"/>
                  <a:pt x="19182" y="4204"/>
                  <a:pt x="19039" y="4323"/>
                </a:cubicBezTo>
                <a:lnTo>
                  <a:pt x="6394" y="15526"/>
                </a:lnTo>
                <a:cubicBezTo>
                  <a:pt x="6252" y="15657"/>
                  <a:pt x="6144" y="15812"/>
                  <a:pt x="6085" y="15991"/>
                </a:cubicBezTo>
                <a:lnTo>
                  <a:pt x="96" y="31778"/>
                </a:lnTo>
                <a:cubicBezTo>
                  <a:pt x="25" y="31957"/>
                  <a:pt x="1" y="32148"/>
                  <a:pt x="25" y="32326"/>
                </a:cubicBezTo>
                <a:lnTo>
                  <a:pt x="2061" y="49090"/>
                </a:lnTo>
                <a:cubicBezTo>
                  <a:pt x="2084" y="49281"/>
                  <a:pt x="2156" y="49459"/>
                  <a:pt x="2263" y="49614"/>
                </a:cubicBezTo>
                <a:lnTo>
                  <a:pt x="11847" y="63520"/>
                </a:lnTo>
                <a:cubicBezTo>
                  <a:pt x="11955" y="63675"/>
                  <a:pt x="12098" y="63806"/>
                  <a:pt x="12264" y="63890"/>
                </a:cubicBezTo>
                <a:lnTo>
                  <a:pt x="27230" y="71736"/>
                </a:lnTo>
                <a:cubicBezTo>
                  <a:pt x="27385" y="71831"/>
                  <a:pt x="27576" y="71867"/>
                  <a:pt x="27766" y="71879"/>
                </a:cubicBezTo>
                <a:lnTo>
                  <a:pt x="44661" y="71879"/>
                </a:lnTo>
                <a:cubicBezTo>
                  <a:pt x="44852" y="71879"/>
                  <a:pt x="45030" y="71831"/>
                  <a:pt x="45209" y="71736"/>
                </a:cubicBezTo>
                <a:lnTo>
                  <a:pt x="60151" y="63901"/>
                </a:lnTo>
                <a:cubicBezTo>
                  <a:pt x="60318" y="63806"/>
                  <a:pt x="60461" y="63687"/>
                  <a:pt x="60568" y="63532"/>
                </a:cubicBezTo>
                <a:lnTo>
                  <a:pt x="70164" y="49626"/>
                </a:lnTo>
                <a:cubicBezTo>
                  <a:pt x="70271" y="49471"/>
                  <a:pt x="70331" y="49293"/>
                  <a:pt x="70355" y="49102"/>
                </a:cubicBezTo>
                <a:lnTo>
                  <a:pt x="72391" y="32338"/>
                </a:lnTo>
                <a:cubicBezTo>
                  <a:pt x="72415" y="32148"/>
                  <a:pt x="72391" y="31957"/>
                  <a:pt x="72331" y="31778"/>
                </a:cubicBezTo>
                <a:lnTo>
                  <a:pt x="66342" y="15991"/>
                </a:lnTo>
                <a:cubicBezTo>
                  <a:pt x="66271" y="15812"/>
                  <a:pt x="66164" y="15657"/>
                  <a:pt x="66021" y="15526"/>
                </a:cubicBezTo>
                <a:lnTo>
                  <a:pt x="53376" y="4335"/>
                </a:lnTo>
                <a:cubicBezTo>
                  <a:pt x="53234" y="4204"/>
                  <a:pt x="53067" y="4120"/>
                  <a:pt x="52888" y="4073"/>
                </a:cubicBezTo>
                <a:lnTo>
                  <a:pt x="36493" y="36"/>
                </a:lnTo>
                <a:cubicBezTo>
                  <a:pt x="36398" y="13"/>
                  <a:pt x="36303" y="1"/>
                  <a:pt x="36209" y="1"/>
                </a:cubicBezTo>
                <a:close/>
              </a:path>
            </a:pathLst>
          </a:custGeom>
          <a:gradFill>
            <a:gsLst>
              <a:gs pos="0">
                <a:schemeClr val="accent6"/>
              </a:gs>
              <a:gs pos="50000">
                <a:schemeClr val="accent5"/>
              </a:gs>
              <a:gs pos="100000">
                <a:schemeClr val="accent5"/>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 Placeholder 1"/>
          <p:cNvSpPr>
            <a:spLocks noGrp="1"/>
          </p:cNvSpPr>
          <p:nvPr>
            <p:ph type="body" idx="1"/>
          </p:nvPr>
        </p:nvSpPr>
        <p:spPr>
          <a:xfrm>
            <a:off x="0" y="755612"/>
            <a:ext cx="6518482" cy="3441700"/>
          </a:xfrm>
        </p:spPr>
        <p:txBody>
          <a:bodyPr/>
          <a:lstStyle/>
          <a:p>
            <a:pPr marL="152400" indent="0">
              <a:buNone/>
            </a:pPr>
            <a:r>
              <a:rPr lang="en-US" sz="1600" dirty="0"/>
              <a:t>A</a:t>
            </a:r>
            <a:r>
              <a:rPr lang="en-US" sz="1600" dirty="0" smtClean="0"/>
              <a:t> </a:t>
            </a:r>
            <a:r>
              <a:rPr lang="en-US" sz="1600" dirty="0"/>
              <a:t>research methodology is a plan for how a specific piece of research will be conducted. It describes the techniques or procedures utilized to identify and analyze data on a specific research topic. The research methodology, is concerned with how a researcher designs their study in such a way that they can obtain valid and reliable results while also meeting their research objectives</a:t>
            </a:r>
            <a:r>
              <a:rPr lang="en-US" sz="1600" dirty="0" smtClean="0"/>
              <a:t>.(1)</a:t>
            </a:r>
            <a:endParaRPr lang="en-US" dirty="0"/>
          </a:p>
        </p:txBody>
      </p:sp>
      <p:sp>
        <p:nvSpPr>
          <p:cNvPr id="3" name="TextBox 2"/>
          <p:cNvSpPr txBox="1"/>
          <p:nvPr/>
        </p:nvSpPr>
        <p:spPr>
          <a:xfrm>
            <a:off x="206274" y="4774225"/>
            <a:ext cx="228600" cy="307777"/>
          </a:xfrm>
          <a:prstGeom prst="rect">
            <a:avLst/>
          </a:prstGeom>
          <a:noFill/>
        </p:spPr>
        <p:txBody>
          <a:bodyPr wrap="square" rtlCol="0">
            <a:spAutoFit/>
          </a:bodyPr>
          <a:lstStyle/>
          <a:p>
            <a:r>
              <a:rPr lang="en-US" dirty="0" smtClean="0"/>
              <a:t>3</a:t>
            </a:r>
            <a:endParaRPr lang="en-US" sz="1400" b="0" i="0" u="none" strike="noStrike" cap="none" dirty="0">
              <a:solidFill>
                <a:srgbClr val="000000"/>
              </a:solidFill>
              <a:latin typeface="Arial"/>
              <a:ea typeface="Arial"/>
              <a:cs typeface="Aria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63"/>
                                        </p:tgtEl>
                                        <p:attrNameLst>
                                          <p:attrName>style.visibility</p:attrName>
                                        </p:attrNameLst>
                                      </p:cBhvr>
                                      <p:to>
                                        <p:strVal val="visible"/>
                                      </p:to>
                                    </p:set>
                                    <p:animEffect transition="in" filter="randombar(horizontal)">
                                      <p:cBhvr>
                                        <p:cTn id="7" dur="500"/>
                                        <p:tgtEl>
                                          <p:spTgt spid="36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barn(inVertical)">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66"/>
                                        </p:tgtEl>
                                        <p:attrNameLst>
                                          <p:attrName>style.visibility</p:attrName>
                                        </p:attrNameLst>
                                      </p:cBhvr>
                                      <p:to>
                                        <p:strVal val="visible"/>
                                      </p:to>
                                    </p:set>
                                    <p:animEffect transition="in" filter="barn(inVertical)">
                                      <p:cBhvr>
                                        <p:cTn id="17" dur="500"/>
                                        <p:tgtEl>
                                          <p:spTgt spid="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 grpId="0"/>
      <p:bldP spid="366" grpId="0" animBg="1"/>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3" name="Google Shape;373;p33"/>
          <p:cNvSpPr txBox="1">
            <a:spLocks noGrp="1"/>
          </p:cNvSpPr>
          <p:nvPr>
            <p:ph type="subTitle" idx="1"/>
          </p:nvPr>
        </p:nvSpPr>
        <p:spPr>
          <a:xfrm>
            <a:off x="3553641" y="1536009"/>
            <a:ext cx="2421434" cy="367380"/>
          </a:xfrm>
          <a:prstGeom prst="rect">
            <a:avLst/>
          </a:prstGeom>
        </p:spPr>
        <p:txBody>
          <a:bodyPr spcFirstLastPara="1" wrap="square" lIns="91425" tIns="91425" rIns="91425" bIns="91425" anchor="b" anchorCtr="0">
            <a:noAutofit/>
          </a:bodyPr>
          <a:lstStyle/>
          <a:p>
            <a:pPr marL="0" lvl="0" indent="0"/>
            <a:r>
              <a:rPr lang="en-US" dirty="0"/>
              <a:t>Quantitative Methodology</a:t>
            </a:r>
            <a:endParaRPr dirty="0"/>
          </a:p>
        </p:txBody>
      </p:sp>
      <p:sp>
        <p:nvSpPr>
          <p:cNvPr id="372" name="Google Shape;372;p33"/>
          <p:cNvSpPr txBox="1">
            <a:spLocks noGrp="1"/>
          </p:cNvSpPr>
          <p:nvPr>
            <p:ph type="subTitle" idx="2"/>
          </p:nvPr>
        </p:nvSpPr>
        <p:spPr>
          <a:xfrm>
            <a:off x="3469386" y="2041114"/>
            <a:ext cx="2349000" cy="1018800"/>
          </a:xfrm>
          <a:prstGeom prst="rect">
            <a:avLst/>
          </a:prstGeom>
        </p:spPr>
        <p:txBody>
          <a:bodyPr spcFirstLastPara="1" wrap="square" lIns="91425" tIns="91425" rIns="91425" bIns="91425" anchor="t" anchorCtr="0">
            <a:noAutofit/>
          </a:bodyPr>
          <a:lstStyle/>
          <a:p>
            <a:pPr marL="0" lvl="0" indent="0"/>
            <a:r>
              <a:rPr lang="en-US" dirty="0">
                <a:solidFill>
                  <a:schemeClr val="accent1">
                    <a:lumMod val="50000"/>
                  </a:schemeClr>
                </a:solidFill>
              </a:rPr>
              <a:t>Quantitative research is based on the collection and analysis of numerical data. In contrast to qualitative research, which is more exploratory in nature, quantitative research is typically used when the research objectives are confirmatory. </a:t>
            </a:r>
            <a:endParaRPr dirty="0">
              <a:solidFill>
                <a:schemeClr val="accent1">
                  <a:lumMod val="50000"/>
                </a:schemeClr>
              </a:solidFill>
            </a:endParaRPr>
          </a:p>
        </p:txBody>
      </p:sp>
      <p:sp>
        <p:nvSpPr>
          <p:cNvPr id="374" name="Google Shape;374;p33"/>
          <p:cNvSpPr txBox="1">
            <a:spLocks noGrp="1"/>
          </p:cNvSpPr>
          <p:nvPr>
            <p:ph type="subTitle" idx="3"/>
          </p:nvPr>
        </p:nvSpPr>
        <p:spPr>
          <a:xfrm>
            <a:off x="577420" y="1536009"/>
            <a:ext cx="2349000" cy="359400"/>
          </a:xfrm>
          <a:prstGeom prst="rect">
            <a:avLst/>
          </a:prstGeom>
        </p:spPr>
        <p:txBody>
          <a:bodyPr spcFirstLastPara="1" wrap="square" lIns="91425" tIns="91425" rIns="91425" bIns="91425" anchor="b" anchorCtr="0">
            <a:noAutofit/>
          </a:bodyPr>
          <a:lstStyle/>
          <a:p>
            <a:pPr marL="0" lvl="0" indent="0"/>
            <a:r>
              <a:rPr lang="en-US" dirty="0"/>
              <a:t>Qualitative Methodology</a:t>
            </a:r>
            <a:endParaRPr dirty="0"/>
          </a:p>
        </p:txBody>
      </p:sp>
      <p:sp>
        <p:nvSpPr>
          <p:cNvPr id="375" name="Google Shape;375;p33"/>
          <p:cNvSpPr txBox="1">
            <a:spLocks noGrp="1"/>
          </p:cNvSpPr>
          <p:nvPr>
            <p:ph type="subTitle" idx="4"/>
          </p:nvPr>
        </p:nvSpPr>
        <p:spPr>
          <a:xfrm>
            <a:off x="501220" y="2083518"/>
            <a:ext cx="2425200" cy="2378586"/>
          </a:xfrm>
          <a:prstGeom prst="rect">
            <a:avLst/>
          </a:prstGeom>
        </p:spPr>
        <p:txBody>
          <a:bodyPr spcFirstLastPara="1" wrap="square" lIns="91425" tIns="91425" rIns="91425" bIns="91425" anchor="t" anchorCtr="0">
            <a:noAutofit/>
          </a:bodyPr>
          <a:lstStyle/>
          <a:p>
            <a:pPr marL="0" lvl="0" indent="0"/>
            <a:r>
              <a:rPr lang="en-US" dirty="0" smtClean="0"/>
              <a:t>This </a:t>
            </a:r>
            <a:r>
              <a:rPr lang="en-US" dirty="0"/>
              <a:t>research method is commonly used in exploratory research to investigate a research problem that is not clearly defined. It is helpful in comprehending abstract concepts, perceptions, body language, opinions, and even visual data.</a:t>
            </a:r>
            <a:endParaRPr dirty="0"/>
          </a:p>
        </p:txBody>
      </p:sp>
      <p:sp>
        <p:nvSpPr>
          <p:cNvPr id="376" name="Google Shape;376;p33"/>
          <p:cNvSpPr txBox="1">
            <a:spLocks noGrp="1"/>
          </p:cNvSpPr>
          <p:nvPr>
            <p:ph type="subTitle" idx="5"/>
          </p:nvPr>
        </p:nvSpPr>
        <p:spPr>
          <a:xfrm>
            <a:off x="6466912" y="1406236"/>
            <a:ext cx="2677088" cy="497153"/>
          </a:xfrm>
          <a:prstGeom prst="rect">
            <a:avLst/>
          </a:prstGeom>
        </p:spPr>
        <p:txBody>
          <a:bodyPr spcFirstLastPara="1" wrap="square" lIns="91425" tIns="91425" rIns="91425" bIns="91425" anchor="b" anchorCtr="0">
            <a:noAutofit/>
          </a:bodyPr>
          <a:lstStyle/>
          <a:p>
            <a:pPr marL="0" lvl="0" indent="0"/>
            <a:r>
              <a:rPr lang="en-US" dirty="0"/>
              <a:t>Mixed-Methods Methodology</a:t>
            </a:r>
            <a:endParaRPr dirty="0"/>
          </a:p>
        </p:txBody>
      </p:sp>
      <p:sp>
        <p:nvSpPr>
          <p:cNvPr id="377" name="Google Shape;377;p33"/>
          <p:cNvSpPr txBox="1">
            <a:spLocks noGrp="1"/>
          </p:cNvSpPr>
          <p:nvPr>
            <p:ph type="subTitle" idx="6"/>
          </p:nvPr>
        </p:nvSpPr>
        <p:spPr>
          <a:xfrm>
            <a:off x="6563893" y="2078700"/>
            <a:ext cx="2349000" cy="1018800"/>
          </a:xfrm>
          <a:prstGeom prst="rect">
            <a:avLst/>
          </a:prstGeom>
        </p:spPr>
        <p:txBody>
          <a:bodyPr spcFirstLastPara="1" wrap="square" lIns="91425" tIns="91425" rIns="91425" bIns="91425" anchor="t" anchorCtr="0">
            <a:noAutofit/>
          </a:bodyPr>
          <a:lstStyle/>
          <a:p>
            <a:pPr marL="0" lvl="0" indent="0">
              <a:buClr>
                <a:schemeClr val="dk1"/>
              </a:buClr>
              <a:buSzPts val="1100"/>
            </a:pPr>
            <a:r>
              <a:rPr lang="en-US" dirty="0"/>
              <a:t>the mixed-method methodology combines qualitative and quantitative methodologies in order to integrate their strengths and produce rich results</a:t>
            </a:r>
            <a:endParaRPr dirty="0"/>
          </a:p>
        </p:txBody>
      </p:sp>
      <p:sp>
        <p:nvSpPr>
          <p:cNvPr id="371" name="Google Shape;371;p33"/>
          <p:cNvSpPr txBox="1">
            <a:spLocks noGrp="1"/>
          </p:cNvSpPr>
          <p:nvPr>
            <p:ph type="title"/>
          </p:nvPr>
        </p:nvSpPr>
        <p:spPr>
          <a:xfrm>
            <a:off x="-337301" y="655878"/>
            <a:ext cx="5150100" cy="431400"/>
          </a:xfrm>
          <a:prstGeom prst="rect">
            <a:avLst/>
          </a:prstGeom>
        </p:spPr>
        <p:txBody>
          <a:bodyPr spcFirstLastPara="1" wrap="square" lIns="91425" tIns="91425" rIns="91425" bIns="91425" anchor="ctr" anchorCtr="0">
            <a:noAutofit/>
          </a:bodyPr>
          <a:lstStyle/>
          <a:p>
            <a:r>
              <a:rPr lang="en-US" b="1" dirty="0"/>
              <a:t>Types of </a:t>
            </a:r>
            <a:r>
              <a:rPr lang="en-US" b="1" dirty="0" smtClean="0"/>
              <a:t>research:  </a:t>
            </a:r>
            <a:r>
              <a:rPr lang="en-US" dirty="0"/>
              <a:t/>
            </a:r>
            <a:br>
              <a:rPr lang="en-US" dirty="0"/>
            </a:br>
            <a:endParaRPr b="1" dirty="0"/>
          </a:p>
        </p:txBody>
      </p:sp>
      <p:pic>
        <p:nvPicPr>
          <p:cNvPr id="5" name="Picture 4"/>
          <p:cNvPicPr>
            <a:picLocks noChangeAspect="1"/>
          </p:cNvPicPr>
          <p:nvPr/>
        </p:nvPicPr>
        <p:blipFill>
          <a:blip r:embed="rId3"/>
          <a:stretch>
            <a:fillRect/>
          </a:stretch>
        </p:blipFill>
        <p:spPr>
          <a:xfrm>
            <a:off x="7238054" y="3545416"/>
            <a:ext cx="1833375" cy="1833375"/>
          </a:xfrm>
          <a:prstGeom prst="rect">
            <a:avLst/>
          </a:prstGeom>
        </p:spPr>
      </p:pic>
      <p:sp>
        <p:nvSpPr>
          <p:cNvPr id="2" name="TextBox 1"/>
          <p:cNvSpPr txBox="1"/>
          <p:nvPr/>
        </p:nvSpPr>
        <p:spPr>
          <a:xfrm>
            <a:off x="175844" y="4793050"/>
            <a:ext cx="257909" cy="307777"/>
          </a:xfrm>
          <a:prstGeom prst="rect">
            <a:avLst/>
          </a:prstGeom>
          <a:noFill/>
        </p:spPr>
        <p:txBody>
          <a:bodyPr wrap="square" rtlCol="0">
            <a:spAutoFit/>
          </a:bodyPr>
          <a:lstStyle/>
          <a:p>
            <a:r>
              <a:rPr lang="en-US" dirty="0" smtClean="0"/>
              <a:t>4</a:t>
            </a:r>
            <a:endParaRPr lang="en-US" sz="1400" b="0" i="0" u="none" strike="noStrike" cap="none" dirty="0">
              <a:solidFill>
                <a:srgbClr val="000000"/>
              </a:solidFill>
              <a:latin typeface="Arial"/>
              <a:ea typeface="Arial"/>
              <a:cs typeface="Aria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71"/>
                                        </p:tgtEl>
                                        <p:attrNameLst>
                                          <p:attrName>style.visibility</p:attrName>
                                        </p:attrNameLst>
                                      </p:cBhvr>
                                      <p:to>
                                        <p:strVal val="visible"/>
                                      </p:to>
                                    </p:set>
                                    <p:animEffect transition="in" filter="circle(in)">
                                      <p:cBhvr>
                                        <p:cTn id="7" dur="2000"/>
                                        <p:tgtEl>
                                          <p:spTgt spid="37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74">
                                            <p:txEl>
                                              <p:pRg st="0" end="0"/>
                                            </p:txEl>
                                          </p:spTgt>
                                        </p:tgtEl>
                                        <p:attrNameLst>
                                          <p:attrName>style.visibility</p:attrName>
                                        </p:attrNameLst>
                                      </p:cBhvr>
                                      <p:to>
                                        <p:strVal val="visible"/>
                                      </p:to>
                                    </p:set>
                                    <p:anim calcmode="lin" valueType="num">
                                      <p:cBhvr additive="base">
                                        <p:cTn id="12" dur="500" fill="hold"/>
                                        <p:tgtEl>
                                          <p:spTgt spid="37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7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75">
                                            <p:txEl>
                                              <p:pRg st="0" end="0"/>
                                            </p:txEl>
                                          </p:spTgt>
                                        </p:tgtEl>
                                        <p:attrNameLst>
                                          <p:attrName>style.visibility</p:attrName>
                                        </p:attrNameLst>
                                      </p:cBhvr>
                                      <p:to>
                                        <p:strVal val="visible"/>
                                      </p:to>
                                    </p:set>
                                    <p:anim calcmode="lin" valueType="num">
                                      <p:cBhvr additive="base">
                                        <p:cTn id="18" dur="500" fill="hold"/>
                                        <p:tgtEl>
                                          <p:spTgt spid="375">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73">
                                            <p:txEl>
                                              <p:pRg st="0" end="0"/>
                                            </p:txEl>
                                          </p:spTgt>
                                        </p:tgtEl>
                                        <p:attrNameLst>
                                          <p:attrName>style.visibility</p:attrName>
                                        </p:attrNameLst>
                                      </p:cBhvr>
                                      <p:to>
                                        <p:strVal val="visible"/>
                                      </p:to>
                                    </p:set>
                                    <p:anim calcmode="lin" valueType="num">
                                      <p:cBhvr additive="base">
                                        <p:cTn id="24" dur="500" fill="hold"/>
                                        <p:tgtEl>
                                          <p:spTgt spid="37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7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72">
                                            <p:txEl>
                                              <p:pRg st="0" end="0"/>
                                            </p:txEl>
                                          </p:spTgt>
                                        </p:tgtEl>
                                        <p:attrNameLst>
                                          <p:attrName>style.visibility</p:attrName>
                                        </p:attrNameLst>
                                      </p:cBhvr>
                                      <p:to>
                                        <p:strVal val="visible"/>
                                      </p:to>
                                    </p:set>
                                    <p:anim calcmode="lin" valueType="num">
                                      <p:cBhvr additive="base">
                                        <p:cTn id="30" dur="500" fill="hold"/>
                                        <p:tgtEl>
                                          <p:spTgt spid="372">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76">
                                            <p:txEl>
                                              <p:pRg st="0" end="0"/>
                                            </p:txEl>
                                          </p:spTgt>
                                        </p:tgtEl>
                                        <p:attrNameLst>
                                          <p:attrName>style.visibility</p:attrName>
                                        </p:attrNameLst>
                                      </p:cBhvr>
                                      <p:to>
                                        <p:strVal val="visible"/>
                                      </p:to>
                                    </p:set>
                                    <p:anim calcmode="lin" valueType="num">
                                      <p:cBhvr additive="base">
                                        <p:cTn id="36" dur="500" fill="hold"/>
                                        <p:tgtEl>
                                          <p:spTgt spid="376">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7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77">
                                            <p:txEl>
                                              <p:pRg st="0" end="0"/>
                                            </p:txEl>
                                          </p:spTgt>
                                        </p:tgtEl>
                                        <p:attrNameLst>
                                          <p:attrName>style.visibility</p:attrName>
                                        </p:attrNameLst>
                                      </p:cBhvr>
                                      <p:to>
                                        <p:strVal val="visible"/>
                                      </p:to>
                                    </p:set>
                                    <p:anim calcmode="lin" valueType="num">
                                      <p:cBhvr additive="base">
                                        <p:cTn id="42" dur="500" fill="hold"/>
                                        <p:tgtEl>
                                          <p:spTgt spid="377">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7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 grpId="0" build="p"/>
      <p:bldP spid="372" grpId="0" build="p"/>
      <p:bldP spid="374" grpId="0" build="p"/>
      <p:bldP spid="375" grpId="0" build="p"/>
      <p:bldP spid="376" grpId="0" build="p"/>
      <p:bldP spid="377" grpId="0" build="p"/>
      <p:bldP spid="3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38"/>
          <p:cNvSpPr/>
          <p:nvPr/>
        </p:nvSpPr>
        <p:spPr>
          <a:xfrm>
            <a:off x="3874600" y="820825"/>
            <a:ext cx="1394746" cy="1394746"/>
          </a:xfrm>
          <a:custGeom>
            <a:avLst/>
            <a:gdLst/>
            <a:ahLst/>
            <a:cxnLst/>
            <a:rect l="l" t="t" r="r" b="b"/>
            <a:pathLst>
              <a:path w="45090" h="45090" extrusionOk="0">
                <a:moveTo>
                  <a:pt x="45090" y="45089"/>
                </a:moveTo>
                <a:lnTo>
                  <a:pt x="1" y="45089"/>
                </a:lnTo>
                <a:lnTo>
                  <a:pt x="1" y="0"/>
                </a:lnTo>
                <a:lnTo>
                  <a:pt x="45090" y="0"/>
                </a:lnTo>
                <a:close/>
                <a:moveTo>
                  <a:pt x="441" y="44649"/>
                </a:moveTo>
                <a:lnTo>
                  <a:pt x="44649" y="44649"/>
                </a:lnTo>
                <a:lnTo>
                  <a:pt x="44649" y="441"/>
                </a:lnTo>
                <a:lnTo>
                  <a:pt x="441" y="441"/>
                </a:lnTo>
                <a:close/>
              </a:path>
            </a:pathLst>
          </a:custGeom>
          <a:gradFill>
            <a:gsLst>
              <a:gs pos="0">
                <a:schemeClr val="accent6"/>
              </a:gs>
              <a:gs pos="50000">
                <a:schemeClr val="accent4"/>
              </a:gs>
              <a:gs pos="100000">
                <a:schemeClr val="accent5"/>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8"/>
          <p:cNvSpPr txBox="1">
            <a:spLocks noGrp="1"/>
          </p:cNvSpPr>
          <p:nvPr>
            <p:ph type="title"/>
          </p:nvPr>
        </p:nvSpPr>
        <p:spPr>
          <a:xfrm>
            <a:off x="499787" y="2514600"/>
            <a:ext cx="8200868" cy="1827090"/>
          </a:xfrm>
          <a:prstGeom prst="rect">
            <a:avLst/>
          </a:prstGeom>
        </p:spPr>
        <p:txBody>
          <a:bodyPr spcFirstLastPara="1" wrap="square" lIns="91425" tIns="91425" rIns="91425" bIns="91425" anchor="ctr" anchorCtr="0">
            <a:noAutofit/>
          </a:bodyPr>
          <a:lstStyle/>
          <a:p>
            <a:pPr lvl="0"/>
            <a:r>
              <a:rPr lang="en-US" sz="3600" dirty="0"/>
              <a:t>Differences between research, science and knowledge</a:t>
            </a:r>
            <a:endParaRPr sz="3600" dirty="0"/>
          </a:p>
        </p:txBody>
      </p:sp>
      <p:sp>
        <p:nvSpPr>
          <p:cNvPr id="427" name="Google Shape;427;p38"/>
          <p:cNvSpPr txBox="1">
            <a:spLocks noGrp="1"/>
          </p:cNvSpPr>
          <p:nvPr>
            <p:ph type="title" idx="2"/>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2</a:t>
            </a:r>
            <a:endParaRPr/>
          </a:p>
        </p:txBody>
      </p:sp>
      <p:sp>
        <p:nvSpPr>
          <p:cNvPr id="2" name="TextBox 1"/>
          <p:cNvSpPr txBox="1"/>
          <p:nvPr/>
        </p:nvSpPr>
        <p:spPr>
          <a:xfrm>
            <a:off x="212572" y="4793028"/>
            <a:ext cx="287215" cy="307777"/>
          </a:xfrm>
          <a:prstGeom prst="rect">
            <a:avLst/>
          </a:prstGeom>
          <a:noFill/>
        </p:spPr>
        <p:txBody>
          <a:bodyPr wrap="square" rtlCol="0">
            <a:spAutoFit/>
          </a:bodyPr>
          <a:lstStyle/>
          <a:p>
            <a:r>
              <a:rPr lang="en-US" dirty="0" smtClean="0"/>
              <a:t>5</a:t>
            </a:r>
            <a:endParaRPr lang="en-US" sz="1400" b="0" i="0" u="none" strike="noStrike" cap="none" dirty="0">
              <a:solidFill>
                <a:srgbClr val="000000"/>
              </a:solidFill>
              <a:latin typeface="Arial"/>
              <a:ea typeface="Arial"/>
              <a:cs typeface="Arial"/>
              <a:sym typeface="Arial"/>
            </a:endParaRPr>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42"/>
          <p:cNvSpPr txBox="1">
            <a:spLocks noGrp="1"/>
          </p:cNvSpPr>
          <p:nvPr>
            <p:ph type="title"/>
          </p:nvPr>
        </p:nvSpPr>
        <p:spPr>
          <a:xfrm>
            <a:off x="-2198949" y="154746"/>
            <a:ext cx="7534149" cy="105987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i="1" dirty="0" smtClean="0"/>
              <a:t>Research </a:t>
            </a:r>
            <a:r>
              <a:rPr lang="en-US" sz="2800" i="1" dirty="0" smtClean="0">
                <a:solidFill>
                  <a:schemeClr val="accent6">
                    <a:lumMod val="75000"/>
                  </a:schemeClr>
                </a:solidFill>
              </a:rPr>
              <a:t>:</a:t>
            </a:r>
            <a:r>
              <a:rPr lang="en-US" sz="2800" i="1" dirty="0" smtClean="0"/>
              <a:t>   </a:t>
            </a:r>
            <a:endParaRPr sz="2800" i="1" dirty="0"/>
          </a:p>
        </p:txBody>
      </p:sp>
      <p:sp>
        <p:nvSpPr>
          <p:cNvPr id="549" name="Google Shape;549;p42"/>
          <p:cNvSpPr txBox="1">
            <a:spLocks noGrp="1"/>
          </p:cNvSpPr>
          <p:nvPr>
            <p:ph type="body" idx="1"/>
          </p:nvPr>
        </p:nvSpPr>
        <p:spPr>
          <a:xfrm>
            <a:off x="467100" y="1523824"/>
            <a:ext cx="7733700" cy="1809776"/>
          </a:xfrm>
          <a:prstGeom prst="rect">
            <a:avLst/>
          </a:prstGeom>
        </p:spPr>
        <p:txBody>
          <a:bodyPr spcFirstLastPara="1" wrap="square" lIns="91425" tIns="91425" rIns="91425" bIns="91425" anchor="t" anchorCtr="0">
            <a:noAutofit/>
          </a:bodyPr>
          <a:lstStyle/>
          <a:p>
            <a:pPr marL="0" indent="0">
              <a:buNone/>
            </a:pPr>
            <a:r>
              <a:rPr lang="en-US" dirty="0"/>
              <a:t>Research is defined as a collection of methods used to generate new knowledge or to apply existing knowledge in newer creative ways in order to generate cutting-edge concepts, methods, and theories while also understanding existing theories in a new light. Research can also be defined as a method of carefully considering studies about a specific concern or problem using scientific methods. The systematic investigation for describing, explaining, predicting, and controlling an observable phenomenon is referred to as research</a:t>
            </a:r>
            <a:r>
              <a:rPr lang="en-US" dirty="0" smtClean="0"/>
              <a:t>.(2)</a:t>
            </a:r>
            <a:endParaRPr lang="en-US" dirty="0"/>
          </a:p>
          <a:p>
            <a:pPr marL="0" lvl="0" indent="0" algn="ctr" rtl="0">
              <a:spcBef>
                <a:spcPts val="0"/>
              </a:spcBef>
              <a:spcAft>
                <a:spcPts val="0"/>
              </a:spcAft>
              <a:buNone/>
            </a:pPr>
            <a:endParaRPr dirty="0"/>
          </a:p>
        </p:txBody>
      </p:sp>
      <p:pic>
        <p:nvPicPr>
          <p:cNvPr id="2" name="Picture 1"/>
          <p:cNvPicPr>
            <a:picLocks noChangeAspect="1"/>
          </p:cNvPicPr>
          <p:nvPr/>
        </p:nvPicPr>
        <p:blipFill>
          <a:blip r:embed="rId3"/>
          <a:stretch>
            <a:fillRect/>
          </a:stretch>
        </p:blipFill>
        <p:spPr>
          <a:xfrm>
            <a:off x="7109460" y="3333600"/>
            <a:ext cx="1882140" cy="1882140"/>
          </a:xfrm>
          <a:prstGeom prst="rect">
            <a:avLst/>
          </a:prstGeom>
        </p:spPr>
      </p:pic>
      <p:sp>
        <p:nvSpPr>
          <p:cNvPr id="3" name="TextBox 2"/>
          <p:cNvSpPr txBox="1"/>
          <p:nvPr/>
        </p:nvSpPr>
        <p:spPr>
          <a:xfrm>
            <a:off x="200399" y="4788876"/>
            <a:ext cx="266701" cy="307777"/>
          </a:xfrm>
          <a:prstGeom prst="rect">
            <a:avLst/>
          </a:prstGeom>
          <a:noFill/>
        </p:spPr>
        <p:txBody>
          <a:bodyPr wrap="square" rtlCol="0">
            <a:spAutoFit/>
          </a:bodyPr>
          <a:lstStyle/>
          <a:p>
            <a:r>
              <a:rPr lang="en-US" dirty="0" smtClean="0"/>
              <a:t>6</a:t>
            </a:r>
            <a:endParaRPr lang="en-US" sz="1400" b="0" i="0" u="none" strike="noStrike" cap="none" dirty="0">
              <a:solidFill>
                <a:srgbClr val="000000"/>
              </a:solidFill>
              <a:latin typeface="Arial"/>
              <a:ea typeface="Arial"/>
              <a:cs typeface="Aria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48"/>
                                        </p:tgtEl>
                                        <p:attrNameLst>
                                          <p:attrName>style.visibility</p:attrName>
                                        </p:attrNameLst>
                                      </p:cBhvr>
                                      <p:to>
                                        <p:strVal val="visible"/>
                                      </p:to>
                                    </p:set>
                                    <p:animEffect transition="in" filter="circle(in)">
                                      <p:cBhvr>
                                        <p:cTn id="7" dur="2000"/>
                                        <p:tgtEl>
                                          <p:spTgt spid="54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49">
                                            <p:txEl>
                                              <p:pRg st="0" end="0"/>
                                            </p:txEl>
                                          </p:spTgt>
                                        </p:tgtEl>
                                        <p:attrNameLst>
                                          <p:attrName>style.visibility</p:attrName>
                                        </p:attrNameLst>
                                      </p:cBhvr>
                                      <p:to>
                                        <p:strVal val="visible"/>
                                      </p:to>
                                    </p:set>
                                    <p:animEffect transition="in" filter="circle(in)">
                                      <p:cBhvr>
                                        <p:cTn id="12" dur="2000"/>
                                        <p:tgtEl>
                                          <p:spTgt spid="54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ircle(in)">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8" grpId="0"/>
      <p:bldP spid="54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77" name="Google Shape;577;p44"/>
          <p:cNvSpPr txBox="1">
            <a:spLocks noGrp="1"/>
          </p:cNvSpPr>
          <p:nvPr>
            <p:ph type="title"/>
          </p:nvPr>
        </p:nvSpPr>
        <p:spPr>
          <a:xfrm>
            <a:off x="-1531026" y="373900"/>
            <a:ext cx="6103026" cy="482900"/>
          </a:xfrm>
          <a:prstGeom prst="rect">
            <a:avLst/>
          </a:prstGeom>
        </p:spPr>
        <p:txBody>
          <a:bodyPr spcFirstLastPara="1" wrap="square" lIns="91425" tIns="91425" rIns="91425" bIns="91425" anchor="ctr" anchorCtr="0">
            <a:noAutofit/>
          </a:bodyPr>
          <a:lstStyle/>
          <a:p>
            <a:pPr lvl="0"/>
            <a:r>
              <a:rPr lang="en-US" i="1" dirty="0" smtClean="0"/>
              <a:t>Science </a:t>
            </a:r>
            <a:r>
              <a:rPr lang="en-US" i="1" dirty="0" smtClean="0">
                <a:solidFill>
                  <a:schemeClr val="accent6">
                    <a:lumMod val="75000"/>
                  </a:schemeClr>
                </a:solidFill>
              </a:rPr>
              <a:t>:</a:t>
            </a:r>
            <a:endParaRPr i="1" dirty="0">
              <a:solidFill>
                <a:schemeClr val="accent6">
                  <a:lumMod val="75000"/>
                </a:schemeClr>
              </a:solidFill>
            </a:endParaRPr>
          </a:p>
        </p:txBody>
      </p:sp>
      <p:sp>
        <p:nvSpPr>
          <p:cNvPr id="2" name="Rectangle 1"/>
          <p:cNvSpPr/>
          <p:nvPr/>
        </p:nvSpPr>
        <p:spPr>
          <a:xfrm>
            <a:off x="795600" y="1115374"/>
            <a:ext cx="7318800" cy="2031325"/>
          </a:xfrm>
          <a:prstGeom prst="rect">
            <a:avLst/>
          </a:prstGeom>
        </p:spPr>
        <p:txBody>
          <a:bodyPr wrap="square">
            <a:spAutoFit/>
          </a:bodyPr>
          <a:lstStyle/>
          <a:p>
            <a:pPr>
              <a:lnSpc>
                <a:spcPct val="150000"/>
              </a:lnSpc>
            </a:pPr>
            <a:r>
              <a:rPr lang="en-US" dirty="0">
                <a:latin typeface="Times New Roman" panose="02020603050405020304" pitchFamily="18" charset="0"/>
                <a:ea typeface="Calibri" panose="020F0502020204030204" pitchFamily="34" charset="0"/>
                <a:cs typeface="Arial" panose="020B0604020202020204" pitchFamily="34" charset="0"/>
              </a:rPr>
              <a:t>Science can be defined as both a body of knowledge (what we already know) and the process of acquiring new knowledge (via observation and experimentation—testing and hypothesizing). The knowledge acquired is dependent on the questions asked and the methods used to find the answers, knowledge and process are inextricably linked. The field of “science” can be further categorized into the following groups: natural science, social science, formal science and applied science</a:t>
            </a:r>
            <a:r>
              <a:rPr lang="en-US" dirty="0" smtClean="0">
                <a:latin typeface="Times New Roman" panose="02020603050405020304" pitchFamily="18" charset="0"/>
                <a:ea typeface="Calibri" panose="020F0502020204030204" pitchFamily="34" charset="0"/>
                <a:cs typeface="Arial" panose="020B0604020202020204" pitchFamily="34" charset="0"/>
              </a:rPr>
              <a:t>.(3) </a:t>
            </a:r>
            <a:endParaRPr lang="en-US" dirty="0">
              <a:latin typeface="Calibri" panose="020F0502020204030204" pitchFamily="34" charset="0"/>
              <a:ea typeface="Calibri" panose="020F0502020204030204" pitchFamily="34" charset="0"/>
              <a:cs typeface="Arial" panose="020B0604020202020204" pitchFamily="34" charset="0"/>
            </a:endParaRPr>
          </a:p>
          <a:p>
            <a:pPr>
              <a:lnSpc>
                <a:spcPct val="150000"/>
              </a:lnSpc>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p:txBody>
      </p:sp>
      <p:pic>
        <p:nvPicPr>
          <p:cNvPr id="4" name="Picture 3"/>
          <p:cNvPicPr>
            <a:picLocks noChangeAspect="1"/>
          </p:cNvPicPr>
          <p:nvPr/>
        </p:nvPicPr>
        <p:blipFill>
          <a:blip r:embed="rId3"/>
          <a:stretch>
            <a:fillRect/>
          </a:stretch>
        </p:blipFill>
        <p:spPr>
          <a:xfrm>
            <a:off x="6139542" y="3071428"/>
            <a:ext cx="3004457" cy="2072072"/>
          </a:xfrm>
          <a:prstGeom prst="rect">
            <a:avLst/>
          </a:prstGeom>
          <a:ln>
            <a:noFill/>
          </a:ln>
          <a:effectLst>
            <a:softEdge rad="112500"/>
          </a:effectLst>
        </p:spPr>
      </p:pic>
      <p:sp>
        <p:nvSpPr>
          <p:cNvPr id="3" name="TextBox 2"/>
          <p:cNvSpPr txBox="1"/>
          <p:nvPr/>
        </p:nvSpPr>
        <p:spPr>
          <a:xfrm>
            <a:off x="251069" y="4802940"/>
            <a:ext cx="268884" cy="307777"/>
          </a:xfrm>
          <a:prstGeom prst="rect">
            <a:avLst/>
          </a:prstGeom>
          <a:noFill/>
        </p:spPr>
        <p:txBody>
          <a:bodyPr wrap="square" rtlCol="0">
            <a:spAutoFit/>
          </a:bodyPr>
          <a:lstStyle/>
          <a:p>
            <a:r>
              <a:rPr lang="en-US" dirty="0" smtClean="0"/>
              <a:t>7</a:t>
            </a:r>
            <a:endParaRPr lang="en-US" sz="1400" b="0" i="0" u="none" strike="noStrike" cap="none" dirty="0">
              <a:solidFill>
                <a:srgbClr val="000000"/>
              </a:solidFill>
              <a:latin typeface="Arial"/>
              <a:ea typeface="Arial"/>
              <a:cs typeface="Aria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77"/>
                                        </p:tgtEl>
                                        <p:attrNameLst>
                                          <p:attrName>style.visibility</p:attrName>
                                        </p:attrNameLst>
                                      </p:cBhvr>
                                      <p:to>
                                        <p:strVal val="visible"/>
                                      </p:to>
                                    </p:set>
                                    <p:animEffect transition="in" filter="circle(in)">
                                      <p:cBhvr>
                                        <p:cTn id="7" dur="2000"/>
                                        <p:tgtEl>
                                          <p:spTgt spid="57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7"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13" name="Google Shape;613;p46"/>
          <p:cNvSpPr txBox="1">
            <a:spLocks noGrp="1"/>
          </p:cNvSpPr>
          <p:nvPr>
            <p:ph type="title"/>
          </p:nvPr>
        </p:nvSpPr>
        <p:spPr>
          <a:xfrm>
            <a:off x="-1063026" y="489100"/>
            <a:ext cx="5332625" cy="439700"/>
          </a:xfrm>
          <a:prstGeom prst="rect">
            <a:avLst/>
          </a:prstGeom>
        </p:spPr>
        <p:txBody>
          <a:bodyPr spcFirstLastPara="1" wrap="square" lIns="91425" tIns="91425" rIns="91425" bIns="91425" anchor="ctr" anchorCtr="0">
            <a:noAutofit/>
          </a:bodyPr>
          <a:lstStyle/>
          <a:p>
            <a:pPr lvl="0"/>
            <a:r>
              <a:rPr lang="en-US" dirty="0" smtClean="0"/>
              <a:t>Knowledge </a:t>
            </a:r>
            <a:r>
              <a:rPr lang="en-US" b="1" dirty="0" smtClean="0">
                <a:solidFill>
                  <a:schemeClr val="accent6">
                    <a:lumMod val="75000"/>
                  </a:schemeClr>
                </a:solidFill>
              </a:rPr>
              <a:t>:</a:t>
            </a:r>
            <a:endParaRPr dirty="0">
              <a:solidFill>
                <a:schemeClr val="accent6">
                  <a:lumMod val="75000"/>
                </a:schemeClr>
              </a:solidFill>
            </a:endParaRPr>
          </a:p>
        </p:txBody>
      </p:sp>
      <p:sp>
        <p:nvSpPr>
          <p:cNvPr id="3" name="Rectangle 2"/>
          <p:cNvSpPr/>
          <p:nvPr/>
        </p:nvSpPr>
        <p:spPr>
          <a:xfrm>
            <a:off x="568800" y="1139322"/>
            <a:ext cx="6861600" cy="1669496"/>
          </a:xfrm>
          <a:prstGeom prst="rect">
            <a:avLst/>
          </a:prstGeom>
        </p:spPr>
        <p:txBody>
          <a:bodyPr wrap="square">
            <a:spAutoFit/>
          </a:bodyPr>
          <a:lstStyle/>
          <a:p>
            <a:pPr>
              <a:lnSpc>
                <a:spcPct val="150000"/>
              </a:lnSpc>
            </a:pPr>
            <a:r>
              <a:rPr lang="en-US" dirty="0" smtClean="0">
                <a:latin typeface="Times New Roman" panose="02020603050405020304" pitchFamily="18" charset="0"/>
                <a:ea typeface="Calibri" panose="020F0502020204030204" pitchFamily="34" charset="0"/>
                <a:cs typeface="Arial" panose="020B0604020202020204" pitchFamily="34" charset="0"/>
              </a:rPr>
              <a:t>fact </a:t>
            </a:r>
            <a:r>
              <a:rPr lang="en-US" dirty="0">
                <a:latin typeface="Times New Roman" panose="02020603050405020304" pitchFamily="18" charset="0"/>
                <a:ea typeface="Calibri" panose="020F0502020204030204" pitchFamily="34" charset="0"/>
                <a:cs typeface="Arial" panose="020B0604020202020204" pitchFamily="34" charset="0"/>
              </a:rPr>
              <a:t>or condition of knowing something with familiarity gained through experience or association is defined as knowledge. In practice, however, there are numerous equally plausible definitions of knowledge. One popular definition of knowledge is "an entity's ideas or understandings that are used to take effective action to achieve the entity's goal (s). This knowledge is unique to the entity that generated it</a:t>
            </a:r>
            <a:r>
              <a:rPr lang="en-US" dirty="0" smtClean="0">
                <a:latin typeface="Times New Roman" panose="02020603050405020304" pitchFamily="18" charset="0"/>
                <a:ea typeface="Calibri" panose="020F0502020204030204" pitchFamily="34" charset="0"/>
                <a:cs typeface="Arial" panose="020B0604020202020204" pitchFamily="34" charset="0"/>
              </a:rPr>
              <a:t>."(4</a:t>
            </a:r>
            <a:r>
              <a:rPr lang="en-US" dirty="0" smtClean="0">
                <a:latin typeface="Calibri" panose="020F0502020204030204" pitchFamily="34" charset="0"/>
                <a:ea typeface="Calibri" panose="020F0502020204030204" pitchFamily="34" charset="0"/>
                <a:cs typeface="Arial" panose="020B0604020202020204" pitchFamily="34" charset="0"/>
              </a:rPr>
              <a:t>)</a:t>
            </a:r>
            <a:endParaRPr lang="en-US" dirty="0" smtClean="0">
              <a:latin typeface="Times New Roman" panose="02020603050405020304" pitchFamily="18" charset="0"/>
              <a:ea typeface="Calibri" panose="020F0502020204030204" pitchFamily="34" charset="0"/>
              <a:cs typeface="Arial" panose="020B0604020202020204" pitchFamily="34" charset="0"/>
            </a:endParaRPr>
          </a:p>
        </p:txBody>
      </p:sp>
      <p:pic>
        <p:nvPicPr>
          <p:cNvPr id="4" name="Picture 3"/>
          <p:cNvPicPr>
            <a:picLocks noChangeAspect="1"/>
          </p:cNvPicPr>
          <p:nvPr/>
        </p:nvPicPr>
        <p:blipFill rotWithShape="1">
          <a:blip r:embed="rId3"/>
          <a:srcRect t="-664" r="2811" b="7207"/>
          <a:stretch/>
        </p:blipFill>
        <p:spPr>
          <a:xfrm>
            <a:off x="6541400" y="3162298"/>
            <a:ext cx="2602600" cy="2046516"/>
          </a:xfrm>
          <a:prstGeom prst="rect">
            <a:avLst/>
          </a:prstGeom>
          <a:ln>
            <a:noFill/>
          </a:ln>
          <a:effectLst>
            <a:softEdge rad="112500"/>
          </a:effectLst>
        </p:spPr>
      </p:pic>
      <p:sp>
        <p:nvSpPr>
          <p:cNvPr id="2" name="TextBox 1"/>
          <p:cNvSpPr txBox="1"/>
          <p:nvPr/>
        </p:nvSpPr>
        <p:spPr>
          <a:xfrm>
            <a:off x="233082" y="4741368"/>
            <a:ext cx="280894" cy="307777"/>
          </a:xfrm>
          <a:prstGeom prst="rect">
            <a:avLst/>
          </a:prstGeom>
          <a:noFill/>
        </p:spPr>
        <p:txBody>
          <a:bodyPr wrap="square" rtlCol="0">
            <a:spAutoFit/>
          </a:bodyPr>
          <a:lstStyle/>
          <a:p>
            <a:r>
              <a:rPr lang="en-US" dirty="0" smtClean="0"/>
              <a:t>8</a:t>
            </a:r>
            <a:endParaRPr lang="en-US" sz="1400" b="0" i="0" u="none" strike="noStrike" cap="none" dirty="0">
              <a:solidFill>
                <a:srgbClr val="000000"/>
              </a:solidFill>
              <a:latin typeface="Arial"/>
              <a:ea typeface="Arial"/>
              <a:cs typeface="Aria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13"/>
                                        </p:tgtEl>
                                        <p:attrNameLst>
                                          <p:attrName>style.visibility</p:attrName>
                                        </p:attrNameLst>
                                      </p:cBhvr>
                                      <p:to>
                                        <p:strVal val="visible"/>
                                      </p:to>
                                    </p:set>
                                    <p:animEffect transition="in" filter="circle(in)">
                                      <p:cBhvr>
                                        <p:cTn id="7" dur="2000"/>
                                        <p:tgtEl>
                                          <p:spTgt spid="61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3" grpId="0"/>
      <p:bldP spid="3" grpId="0"/>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3628</TotalTime>
  <Words>592</Words>
  <Application>Microsoft Office PowerPoint</Application>
  <PresentationFormat>On-screen Show (16:9)</PresentationFormat>
  <Paragraphs>52</Paragraphs>
  <Slides>12</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Century Gothic</vt:lpstr>
      <vt:lpstr>Wingdings 3</vt:lpstr>
      <vt:lpstr>Arial</vt:lpstr>
      <vt:lpstr>Abel</vt:lpstr>
      <vt:lpstr>Times New Roman</vt:lpstr>
      <vt:lpstr>Calibri</vt:lpstr>
      <vt:lpstr>Wisp</vt:lpstr>
      <vt:lpstr>Dana Elgheriani </vt:lpstr>
      <vt:lpstr>PowerPoint Presentation</vt:lpstr>
      <vt:lpstr>1</vt:lpstr>
      <vt:lpstr>Define research methodology :  </vt:lpstr>
      <vt:lpstr>Types of research:   </vt:lpstr>
      <vt:lpstr>Differences between research, science and knowledge</vt:lpstr>
      <vt:lpstr>Research :   </vt:lpstr>
      <vt:lpstr>Science :</vt:lpstr>
      <vt:lpstr>Knowledge :</vt:lpstr>
      <vt:lpstr>Summary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ECS-H</dc:creator>
  <cp:lastModifiedBy>Maher Fattouh</cp:lastModifiedBy>
  <cp:revision>41</cp:revision>
  <dcterms:modified xsi:type="dcterms:W3CDTF">2022-04-09T08:07:13Z</dcterms:modified>
</cp:coreProperties>
</file>