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72"/>
  </p:notesMasterIdLst>
  <p:sldIdLst>
    <p:sldId id="256" r:id="rId2"/>
    <p:sldId id="278" r:id="rId3"/>
    <p:sldId id="298" r:id="rId4"/>
    <p:sldId id="299" r:id="rId5"/>
    <p:sldId id="300" r:id="rId6"/>
    <p:sldId id="301" r:id="rId7"/>
    <p:sldId id="350" r:id="rId8"/>
    <p:sldId id="325" r:id="rId9"/>
    <p:sldId id="326" r:id="rId10"/>
    <p:sldId id="327" r:id="rId11"/>
    <p:sldId id="290" r:id="rId12"/>
    <p:sldId id="291" r:id="rId13"/>
    <p:sldId id="302" r:id="rId14"/>
    <p:sldId id="258" r:id="rId15"/>
    <p:sldId id="303" r:id="rId16"/>
    <p:sldId id="318" r:id="rId17"/>
    <p:sldId id="320" r:id="rId18"/>
    <p:sldId id="306" r:id="rId19"/>
    <p:sldId id="307" r:id="rId20"/>
    <p:sldId id="308" r:id="rId21"/>
    <p:sldId id="309" r:id="rId22"/>
    <p:sldId id="310" r:id="rId23"/>
    <p:sldId id="311" r:id="rId24"/>
    <p:sldId id="315" r:id="rId25"/>
    <p:sldId id="304" r:id="rId26"/>
    <p:sldId id="305" r:id="rId27"/>
    <p:sldId id="338" r:id="rId28"/>
    <p:sldId id="322" r:id="rId29"/>
    <p:sldId id="323" r:id="rId30"/>
    <p:sldId id="337" r:id="rId31"/>
    <p:sldId id="324" r:id="rId32"/>
    <p:sldId id="336" r:id="rId33"/>
    <p:sldId id="314" r:id="rId34"/>
    <p:sldId id="316" r:id="rId35"/>
    <p:sldId id="317" r:id="rId36"/>
    <p:sldId id="264" r:id="rId37"/>
    <p:sldId id="328" r:id="rId38"/>
    <p:sldId id="334" r:id="rId39"/>
    <p:sldId id="335" r:id="rId40"/>
    <p:sldId id="333" r:id="rId41"/>
    <p:sldId id="330" r:id="rId42"/>
    <p:sldId id="329" r:id="rId43"/>
    <p:sldId id="339" r:id="rId44"/>
    <p:sldId id="341" r:id="rId45"/>
    <p:sldId id="342" r:id="rId46"/>
    <p:sldId id="343" r:id="rId47"/>
    <p:sldId id="354" r:id="rId48"/>
    <p:sldId id="344" r:id="rId49"/>
    <p:sldId id="345" r:id="rId50"/>
    <p:sldId id="365" r:id="rId51"/>
    <p:sldId id="347" r:id="rId52"/>
    <p:sldId id="274" r:id="rId53"/>
    <p:sldId id="275" r:id="rId54"/>
    <p:sldId id="277" r:id="rId55"/>
    <p:sldId id="355" r:id="rId56"/>
    <p:sldId id="357" r:id="rId57"/>
    <p:sldId id="346" r:id="rId58"/>
    <p:sldId id="348" r:id="rId59"/>
    <p:sldId id="352" r:id="rId60"/>
    <p:sldId id="361" r:id="rId61"/>
    <p:sldId id="359" r:id="rId62"/>
    <p:sldId id="360" r:id="rId63"/>
    <p:sldId id="364" r:id="rId64"/>
    <p:sldId id="363" r:id="rId65"/>
    <p:sldId id="353" r:id="rId66"/>
    <p:sldId id="368" r:id="rId67"/>
    <p:sldId id="366" r:id="rId68"/>
    <p:sldId id="358" r:id="rId69"/>
    <p:sldId id="367" r:id="rId70"/>
    <p:sldId id="351" r:id="rId71"/>
  </p:sldIdLst>
  <p:sldSz cx="9144000" cy="6858000" type="screen4x3"/>
  <p:notesSz cx="9144000" cy="6858000"/>
  <p:embeddedFontLst>
    <p:embeddedFont>
      <p:font typeface="Calibri" panose="020F0502020204030204" pitchFamily="34" charset="0"/>
      <p:regular r:id="rId73"/>
      <p:bold r:id="rId74"/>
    </p:embeddedFont>
    <p:embeddedFont>
      <p:font typeface="Arial Black" panose="020B0A04020102020204" pitchFamily="34" charset="0"/>
      <p:bold r:id="rId75"/>
    </p:embeddedFont>
    <p:embeddedFont>
      <p:font typeface="Cambria" panose="02040503050406030204" pitchFamily="18" charset="0"/>
      <p:regular r:id="rId76"/>
      <p:bold r:id="rId77"/>
      <p:italic r:id="rId78"/>
      <p:boldItalic r:id="rId79"/>
    </p:embeddedFont>
  </p:embeddedFontLst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70" d="100"/>
          <a:sy n="70" d="100"/>
        </p:scale>
        <p:origin x="528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font" Target="fonts/font2.fntdata"/><Relationship Id="rId79" Type="http://schemas.openxmlformats.org/officeDocument/2006/relationships/font" Target="fonts/font7.fntdata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font" Target="fonts/font5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font" Target="fonts/font3.fntdata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font" Target="fonts/font1.fntdata"/><Relationship Id="rId78" Type="http://schemas.openxmlformats.org/officeDocument/2006/relationships/font" Target="fonts/font6.fntdata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4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3AD5103B-4FF6-455B-89A0-87000D865908}" type="datetimeFigureOut">
              <a:rPr lang="ar-SA" smtClean="0"/>
              <a:t>29/03/1442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A5AF0F65-A281-4120-9ECE-9D741CA2B74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08080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983BD2-EBE9-4CEE-BB96-55B415C758A3}" type="slidenum">
              <a:rPr lang="en-US">
                <a:solidFill>
                  <a:prstClr val="black"/>
                </a:solidFill>
              </a:rPr>
              <a:pPr/>
              <a:t>60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 cap="flat"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594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F8717F-E5FC-4717-9F6F-4590478AEC03}" type="slidenum">
              <a:rPr lang="en-US">
                <a:solidFill>
                  <a:prstClr val="black"/>
                </a:solidFill>
              </a:rPr>
              <a:pPr/>
              <a:t>64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 cap="flat"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661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11/14/2020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11/14/2020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11/14/2020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11/14/2020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11/14/2020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1625" y="228600"/>
            <a:ext cx="8540750" cy="5870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D6B4A-665D-4932-9F0C-B2C2DDCC282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50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3B5A41-5478-4A69-924D-CA50C8B4E66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310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68553" y="192150"/>
            <a:ext cx="8006892" cy="124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130016"/>
            <a:ext cx="5572760" cy="23666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11/14/2020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jp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167760" y="375920"/>
            <a:ext cx="2369185" cy="595630"/>
            <a:chOff x="3167760" y="375920"/>
            <a:chExt cx="2369185" cy="59563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68760" y="741121"/>
              <a:ext cx="2272484" cy="23042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72332" y="380492"/>
              <a:ext cx="2359787" cy="364871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3561968" y="453644"/>
              <a:ext cx="1281430" cy="150495"/>
            </a:xfrm>
            <a:custGeom>
              <a:avLst/>
              <a:gdLst/>
              <a:ahLst/>
              <a:cxnLst/>
              <a:rect l="l" t="t" r="r" b="b"/>
              <a:pathLst>
                <a:path w="1281429" h="150495">
                  <a:moveTo>
                    <a:pt x="1231010" y="0"/>
                  </a:moveTo>
                  <a:lnTo>
                    <a:pt x="1181100" y="150240"/>
                  </a:lnTo>
                  <a:lnTo>
                    <a:pt x="1281302" y="150240"/>
                  </a:lnTo>
                  <a:lnTo>
                    <a:pt x="1231391" y="0"/>
                  </a:lnTo>
                  <a:lnTo>
                    <a:pt x="1231010" y="0"/>
                  </a:lnTo>
                  <a:close/>
                </a:path>
                <a:path w="1281429" h="150495">
                  <a:moveTo>
                    <a:pt x="577214" y="0"/>
                  </a:moveTo>
                  <a:lnTo>
                    <a:pt x="527303" y="150240"/>
                  </a:lnTo>
                  <a:lnTo>
                    <a:pt x="627506" y="150240"/>
                  </a:lnTo>
                  <a:lnTo>
                    <a:pt x="577595" y="0"/>
                  </a:lnTo>
                  <a:lnTo>
                    <a:pt x="577214" y="0"/>
                  </a:lnTo>
                  <a:close/>
                </a:path>
                <a:path w="1281429" h="150495">
                  <a:moveTo>
                    <a:pt x="49910" y="0"/>
                  </a:moveTo>
                  <a:lnTo>
                    <a:pt x="0" y="150240"/>
                  </a:lnTo>
                  <a:lnTo>
                    <a:pt x="100202" y="150240"/>
                  </a:lnTo>
                  <a:lnTo>
                    <a:pt x="50291" y="0"/>
                  </a:lnTo>
                  <a:lnTo>
                    <a:pt x="49910" y="0"/>
                  </a:lnTo>
                  <a:close/>
                </a:path>
              </a:pathLst>
            </a:custGeom>
            <a:ln w="9144">
              <a:solidFill>
                <a:srgbClr val="5C43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417821" y="436499"/>
              <a:ext cx="106934" cy="109347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72332" y="380492"/>
              <a:ext cx="2360295" cy="365125"/>
            </a:xfrm>
            <a:custGeom>
              <a:avLst/>
              <a:gdLst/>
              <a:ahLst/>
              <a:cxnLst/>
              <a:rect l="l" t="t" r="r" b="b"/>
              <a:pathLst>
                <a:path w="2360295" h="365125">
                  <a:moveTo>
                    <a:pt x="2100072" y="5715"/>
                  </a:moveTo>
                  <a:lnTo>
                    <a:pt x="2349119" y="5715"/>
                  </a:lnTo>
                  <a:lnTo>
                    <a:pt x="2350770" y="5715"/>
                  </a:lnTo>
                  <a:lnTo>
                    <a:pt x="2352294" y="6223"/>
                  </a:lnTo>
                  <a:lnTo>
                    <a:pt x="2353691" y="7238"/>
                  </a:lnTo>
                  <a:lnTo>
                    <a:pt x="2354961" y="8255"/>
                  </a:lnTo>
                  <a:lnTo>
                    <a:pt x="2356104" y="9906"/>
                  </a:lnTo>
                  <a:lnTo>
                    <a:pt x="2356993" y="12065"/>
                  </a:lnTo>
                  <a:lnTo>
                    <a:pt x="2358009" y="14350"/>
                  </a:lnTo>
                  <a:lnTo>
                    <a:pt x="2358644" y="17399"/>
                  </a:lnTo>
                  <a:lnTo>
                    <a:pt x="2359152" y="21209"/>
                  </a:lnTo>
                  <a:lnTo>
                    <a:pt x="2359533" y="25146"/>
                  </a:lnTo>
                  <a:lnTo>
                    <a:pt x="2359787" y="29718"/>
                  </a:lnTo>
                  <a:lnTo>
                    <a:pt x="2359787" y="35179"/>
                  </a:lnTo>
                  <a:lnTo>
                    <a:pt x="2359787" y="40512"/>
                  </a:lnTo>
                  <a:lnTo>
                    <a:pt x="2356993" y="57785"/>
                  </a:lnTo>
                  <a:lnTo>
                    <a:pt x="2356104" y="59944"/>
                  </a:lnTo>
                  <a:lnTo>
                    <a:pt x="2354961" y="61722"/>
                  </a:lnTo>
                  <a:lnTo>
                    <a:pt x="2353691" y="62737"/>
                  </a:lnTo>
                  <a:lnTo>
                    <a:pt x="2352294" y="63881"/>
                  </a:lnTo>
                  <a:lnTo>
                    <a:pt x="2350770" y="64388"/>
                  </a:lnTo>
                  <a:lnTo>
                    <a:pt x="2349119" y="64388"/>
                  </a:lnTo>
                  <a:lnTo>
                    <a:pt x="2260600" y="64388"/>
                  </a:lnTo>
                  <a:lnTo>
                    <a:pt x="2260600" y="349250"/>
                  </a:lnTo>
                  <a:lnTo>
                    <a:pt x="2260600" y="351028"/>
                  </a:lnTo>
                  <a:lnTo>
                    <a:pt x="2260092" y="352679"/>
                  </a:lnTo>
                  <a:lnTo>
                    <a:pt x="2258822" y="354203"/>
                  </a:lnTo>
                  <a:lnTo>
                    <a:pt x="2257679" y="355600"/>
                  </a:lnTo>
                  <a:lnTo>
                    <a:pt x="2255774" y="356870"/>
                  </a:lnTo>
                  <a:lnTo>
                    <a:pt x="2252980" y="357759"/>
                  </a:lnTo>
                  <a:lnTo>
                    <a:pt x="2250313" y="358648"/>
                  </a:lnTo>
                  <a:lnTo>
                    <a:pt x="2246630" y="359410"/>
                  </a:lnTo>
                  <a:lnTo>
                    <a:pt x="2241931" y="359918"/>
                  </a:lnTo>
                  <a:lnTo>
                    <a:pt x="2237232" y="360425"/>
                  </a:lnTo>
                  <a:lnTo>
                    <a:pt x="2231517" y="360680"/>
                  </a:lnTo>
                  <a:lnTo>
                    <a:pt x="2224532" y="360680"/>
                  </a:lnTo>
                  <a:lnTo>
                    <a:pt x="2217674" y="360680"/>
                  </a:lnTo>
                  <a:lnTo>
                    <a:pt x="2196211" y="357759"/>
                  </a:lnTo>
                  <a:lnTo>
                    <a:pt x="2193417" y="356870"/>
                  </a:lnTo>
                  <a:lnTo>
                    <a:pt x="2191512" y="355600"/>
                  </a:lnTo>
                  <a:lnTo>
                    <a:pt x="2190369" y="354203"/>
                  </a:lnTo>
                  <a:lnTo>
                    <a:pt x="2189099" y="352679"/>
                  </a:lnTo>
                  <a:lnTo>
                    <a:pt x="2188591" y="351028"/>
                  </a:lnTo>
                  <a:lnTo>
                    <a:pt x="2188591" y="349250"/>
                  </a:lnTo>
                  <a:lnTo>
                    <a:pt x="2188591" y="64388"/>
                  </a:lnTo>
                  <a:lnTo>
                    <a:pt x="2100072" y="64388"/>
                  </a:lnTo>
                  <a:lnTo>
                    <a:pt x="2098294" y="64388"/>
                  </a:lnTo>
                  <a:lnTo>
                    <a:pt x="2096643" y="63881"/>
                  </a:lnTo>
                  <a:lnTo>
                    <a:pt x="2095372" y="62737"/>
                  </a:lnTo>
                  <a:lnTo>
                    <a:pt x="2094103" y="61722"/>
                  </a:lnTo>
                  <a:lnTo>
                    <a:pt x="2093087" y="59944"/>
                  </a:lnTo>
                  <a:lnTo>
                    <a:pt x="2092197" y="57785"/>
                  </a:lnTo>
                  <a:lnTo>
                    <a:pt x="2091182" y="55499"/>
                  </a:lnTo>
                  <a:lnTo>
                    <a:pt x="2090546" y="52450"/>
                  </a:lnTo>
                  <a:lnTo>
                    <a:pt x="2090039" y="48768"/>
                  </a:lnTo>
                  <a:lnTo>
                    <a:pt x="2089658" y="44958"/>
                  </a:lnTo>
                  <a:lnTo>
                    <a:pt x="2089404" y="40512"/>
                  </a:lnTo>
                  <a:lnTo>
                    <a:pt x="2089404" y="35179"/>
                  </a:lnTo>
                  <a:lnTo>
                    <a:pt x="2089404" y="29718"/>
                  </a:lnTo>
                  <a:lnTo>
                    <a:pt x="2092197" y="12065"/>
                  </a:lnTo>
                  <a:lnTo>
                    <a:pt x="2093087" y="9906"/>
                  </a:lnTo>
                  <a:lnTo>
                    <a:pt x="2094103" y="8255"/>
                  </a:lnTo>
                  <a:lnTo>
                    <a:pt x="2095372" y="7238"/>
                  </a:lnTo>
                  <a:lnTo>
                    <a:pt x="2096643" y="6223"/>
                  </a:lnTo>
                  <a:lnTo>
                    <a:pt x="2098294" y="5715"/>
                  </a:lnTo>
                  <a:lnTo>
                    <a:pt x="2100072" y="5715"/>
                  </a:lnTo>
                  <a:close/>
                </a:path>
                <a:path w="2360295" h="365125">
                  <a:moveTo>
                    <a:pt x="1199515" y="5715"/>
                  </a:moveTo>
                  <a:lnTo>
                    <a:pt x="1291082" y="5715"/>
                  </a:lnTo>
                  <a:lnTo>
                    <a:pt x="1300353" y="5715"/>
                  </a:lnTo>
                  <a:lnTo>
                    <a:pt x="1307972" y="5842"/>
                  </a:lnTo>
                  <a:lnTo>
                    <a:pt x="1313942" y="6223"/>
                  </a:lnTo>
                  <a:lnTo>
                    <a:pt x="1320038" y="6604"/>
                  </a:lnTo>
                  <a:lnTo>
                    <a:pt x="1325499" y="7112"/>
                  </a:lnTo>
                  <a:lnTo>
                    <a:pt x="1368679" y="18034"/>
                  </a:lnTo>
                  <a:lnTo>
                    <a:pt x="1403258" y="43455"/>
                  </a:lnTo>
                  <a:lnTo>
                    <a:pt x="1420542" y="82819"/>
                  </a:lnTo>
                  <a:lnTo>
                    <a:pt x="1422145" y="102616"/>
                  </a:lnTo>
                  <a:lnTo>
                    <a:pt x="1421860" y="111283"/>
                  </a:lnTo>
                  <a:lnTo>
                    <a:pt x="1412065" y="148828"/>
                  </a:lnTo>
                  <a:lnTo>
                    <a:pt x="1382776" y="180975"/>
                  </a:lnTo>
                  <a:lnTo>
                    <a:pt x="1353566" y="194691"/>
                  </a:lnTo>
                  <a:lnTo>
                    <a:pt x="1358900" y="197231"/>
                  </a:lnTo>
                  <a:lnTo>
                    <a:pt x="1363853" y="200279"/>
                  </a:lnTo>
                  <a:lnTo>
                    <a:pt x="1368425" y="203962"/>
                  </a:lnTo>
                  <a:lnTo>
                    <a:pt x="1373124" y="207645"/>
                  </a:lnTo>
                  <a:lnTo>
                    <a:pt x="1377442" y="212090"/>
                  </a:lnTo>
                  <a:lnTo>
                    <a:pt x="1381506" y="217170"/>
                  </a:lnTo>
                  <a:lnTo>
                    <a:pt x="1385696" y="222377"/>
                  </a:lnTo>
                  <a:lnTo>
                    <a:pt x="1403858" y="257556"/>
                  </a:lnTo>
                  <a:lnTo>
                    <a:pt x="1433576" y="327152"/>
                  </a:lnTo>
                  <a:lnTo>
                    <a:pt x="1440433" y="347980"/>
                  </a:lnTo>
                  <a:lnTo>
                    <a:pt x="1440433" y="349758"/>
                  </a:lnTo>
                  <a:lnTo>
                    <a:pt x="1440433" y="351790"/>
                  </a:lnTo>
                  <a:lnTo>
                    <a:pt x="1440053" y="353441"/>
                  </a:lnTo>
                  <a:lnTo>
                    <a:pt x="1439291" y="354838"/>
                  </a:lnTo>
                  <a:lnTo>
                    <a:pt x="1438529" y="356235"/>
                  </a:lnTo>
                  <a:lnTo>
                    <a:pt x="1436878" y="357378"/>
                  </a:lnTo>
                  <a:lnTo>
                    <a:pt x="1434083" y="358267"/>
                  </a:lnTo>
                  <a:lnTo>
                    <a:pt x="1431417" y="359156"/>
                  </a:lnTo>
                  <a:lnTo>
                    <a:pt x="1427353" y="359791"/>
                  </a:lnTo>
                  <a:lnTo>
                    <a:pt x="1422145" y="360172"/>
                  </a:lnTo>
                  <a:lnTo>
                    <a:pt x="1416812" y="360553"/>
                  </a:lnTo>
                  <a:lnTo>
                    <a:pt x="1409700" y="360680"/>
                  </a:lnTo>
                  <a:lnTo>
                    <a:pt x="1400556" y="360680"/>
                  </a:lnTo>
                  <a:lnTo>
                    <a:pt x="1392936" y="360680"/>
                  </a:lnTo>
                  <a:lnTo>
                    <a:pt x="1386840" y="360553"/>
                  </a:lnTo>
                  <a:lnTo>
                    <a:pt x="1382268" y="360172"/>
                  </a:lnTo>
                  <a:lnTo>
                    <a:pt x="1377695" y="359791"/>
                  </a:lnTo>
                  <a:lnTo>
                    <a:pt x="1365884" y="354330"/>
                  </a:lnTo>
                  <a:lnTo>
                    <a:pt x="1364742" y="352806"/>
                  </a:lnTo>
                  <a:lnTo>
                    <a:pt x="1363853" y="350900"/>
                  </a:lnTo>
                  <a:lnTo>
                    <a:pt x="1363091" y="348742"/>
                  </a:lnTo>
                  <a:lnTo>
                    <a:pt x="1331468" y="269748"/>
                  </a:lnTo>
                  <a:lnTo>
                    <a:pt x="1312545" y="233299"/>
                  </a:lnTo>
                  <a:lnTo>
                    <a:pt x="1308100" y="228727"/>
                  </a:lnTo>
                  <a:lnTo>
                    <a:pt x="1303655" y="224028"/>
                  </a:lnTo>
                  <a:lnTo>
                    <a:pt x="1298447" y="220599"/>
                  </a:lnTo>
                  <a:lnTo>
                    <a:pt x="1292606" y="218186"/>
                  </a:lnTo>
                  <a:lnTo>
                    <a:pt x="1286891" y="215773"/>
                  </a:lnTo>
                  <a:lnTo>
                    <a:pt x="1280159" y="214630"/>
                  </a:lnTo>
                  <a:lnTo>
                    <a:pt x="1272413" y="214630"/>
                  </a:lnTo>
                  <a:lnTo>
                    <a:pt x="1250061" y="214630"/>
                  </a:lnTo>
                  <a:lnTo>
                    <a:pt x="1250061" y="349250"/>
                  </a:lnTo>
                  <a:lnTo>
                    <a:pt x="1250061" y="351028"/>
                  </a:lnTo>
                  <a:lnTo>
                    <a:pt x="1249426" y="352679"/>
                  </a:lnTo>
                  <a:lnTo>
                    <a:pt x="1221105" y="360680"/>
                  </a:lnTo>
                  <a:lnTo>
                    <a:pt x="1213993" y="360680"/>
                  </a:lnTo>
                  <a:lnTo>
                    <a:pt x="1207134" y="360680"/>
                  </a:lnTo>
                  <a:lnTo>
                    <a:pt x="1201293" y="360425"/>
                  </a:lnTo>
                  <a:lnTo>
                    <a:pt x="1196720" y="359918"/>
                  </a:lnTo>
                  <a:lnTo>
                    <a:pt x="1192021" y="359410"/>
                  </a:lnTo>
                  <a:lnTo>
                    <a:pt x="1188339" y="358648"/>
                  </a:lnTo>
                  <a:lnTo>
                    <a:pt x="1185671" y="357759"/>
                  </a:lnTo>
                  <a:lnTo>
                    <a:pt x="1182878" y="356870"/>
                  </a:lnTo>
                  <a:lnTo>
                    <a:pt x="1180972" y="355600"/>
                  </a:lnTo>
                  <a:lnTo>
                    <a:pt x="1179830" y="354203"/>
                  </a:lnTo>
                  <a:lnTo>
                    <a:pt x="1178814" y="352679"/>
                  </a:lnTo>
                  <a:lnTo>
                    <a:pt x="1178179" y="351028"/>
                  </a:lnTo>
                  <a:lnTo>
                    <a:pt x="1178179" y="349250"/>
                  </a:lnTo>
                  <a:lnTo>
                    <a:pt x="1178179" y="28321"/>
                  </a:lnTo>
                  <a:lnTo>
                    <a:pt x="1178179" y="20320"/>
                  </a:lnTo>
                  <a:lnTo>
                    <a:pt x="1180338" y="14605"/>
                  </a:lnTo>
                  <a:lnTo>
                    <a:pt x="1184402" y="11049"/>
                  </a:lnTo>
                  <a:lnTo>
                    <a:pt x="1188466" y="7493"/>
                  </a:lnTo>
                  <a:lnTo>
                    <a:pt x="1193545" y="5715"/>
                  </a:lnTo>
                  <a:lnTo>
                    <a:pt x="1199515" y="5715"/>
                  </a:lnTo>
                  <a:close/>
                </a:path>
                <a:path w="2360295" h="365125">
                  <a:moveTo>
                    <a:pt x="582168" y="5715"/>
                  </a:moveTo>
                  <a:lnTo>
                    <a:pt x="831215" y="5715"/>
                  </a:lnTo>
                  <a:lnTo>
                    <a:pt x="832866" y="5715"/>
                  </a:lnTo>
                  <a:lnTo>
                    <a:pt x="834390" y="6223"/>
                  </a:lnTo>
                  <a:lnTo>
                    <a:pt x="835787" y="7238"/>
                  </a:lnTo>
                  <a:lnTo>
                    <a:pt x="837057" y="8255"/>
                  </a:lnTo>
                  <a:lnTo>
                    <a:pt x="838200" y="9906"/>
                  </a:lnTo>
                  <a:lnTo>
                    <a:pt x="839089" y="12065"/>
                  </a:lnTo>
                  <a:lnTo>
                    <a:pt x="840105" y="14350"/>
                  </a:lnTo>
                  <a:lnTo>
                    <a:pt x="840740" y="17399"/>
                  </a:lnTo>
                  <a:lnTo>
                    <a:pt x="841247" y="21209"/>
                  </a:lnTo>
                  <a:lnTo>
                    <a:pt x="841629" y="25146"/>
                  </a:lnTo>
                  <a:lnTo>
                    <a:pt x="841882" y="29718"/>
                  </a:lnTo>
                  <a:lnTo>
                    <a:pt x="841882" y="35179"/>
                  </a:lnTo>
                  <a:lnTo>
                    <a:pt x="841882" y="40512"/>
                  </a:lnTo>
                  <a:lnTo>
                    <a:pt x="839089" y="57785"/>
                  </a:lnTo>
                  <a:lnTo>
                    <a:pt x="838200" y="59944"/>
                  </a:lnTo>
                  <a:lnTo>
                    <a:pt x="837057" y="61722"/>
                  </a:lnTo>
                  <a:lnTo>
                    <a:pt x="835787" y="62737"/>
                  </a:lnTo>
                  <a:lnTo>
                    <a:pt x="834390" y="63881"/>
                  </a:lnTo>
                  <a:lnTo>
                    <a:pt x="832866" y="64388"/>
                  </a:lnTo>
                  <a:lnTo>
                    <a:pt x="831215" y="64388"/>
                  </a:lnTo>
                  <a:lnTo>
                    <a:pt x="742695" y="64388"/>
                  </a:lnTo>
                  <a:lnTo>
                    <a:pt x="742695" y="349250"/>
                  </a:lnTo>
                  <a:lnTo>
                    <a:pt x="742695" y="351028"/>
                  </a:lnTo>
                  <a:lnTo>
                    <a:pt x="742188" y="352679"/>
                  </a:lnTo>
                  <a:lnTo>
                    <a:pt x="740918" y="354203"/>
                  </a:lnTo>
                  <a:lnTo>
                    <a:pt x="739775" y="355600"/>
                  </a:lnTo>
                  <a:lnTo>
                    <a:pt x="737869" y="356870"/>
                  </a:lnTo>
                  <a:lnTo>
                    <a:pt x="735076" y="357759"/>
                  </a:lnTo>
                  <a:lnTo>
                    <a:pt x="732408" y="358648"/>
                  </a:lnTo>
                  <a:lnTo>
                    <a:pt x="728726" y="359410"/>
                  </a:lnTo>
                  <a:lnTo>
                    <a:pt x="724027" y="359918"/>
                  </a:lnTo>
                  <a:lnTo>
                    <a:pt x="719328" y="360425"/>
                  </a:lnTo>
                  <a:lnTo>
                    <a:pt x="713613" y="360680"/>
                  </a:lnTo>
                  <a:lnTo>
                    <a:pt x="706628" y="360680"/>
                  </a:lnTo>
                  <a:lnTo>
                    <a:pt x="699769" y="360680"/>
                  </a:lnTo>
                  <a:lnTo>
                    <a:pt x="678307" y="357759"/>
                  </a:lnTo>
                  <a:lnTo>
                    <a:pt x="675513" y="356870"/>
                  </a:lnTo>
                  <a:lnTo>
                    <a:pt x="673607" y="355600"/>
                  </a:lnTo>
                  <a:lnTo>
                    <a:pt x="672465" y="354203"/>
                  </a:lnTo>
                  <a:lnTo>
                    <a:pt x="671194" y="352679"/>
                  </a:lnTo>
                  <a:lnTo>
                    <a:pt x="670687" y="351028"/>
                  </a:lnTo>
                  <a:lnTo>
                    <a:pt x="670687" y="349250"/>
                  </a:lnTo>
                  <a:lnTo>
                    <a:pt x="670687" y="64388"/>
                  </a:lnTo>
                  <a:lnTo>
                    <a:pt x="582168" y="64388"/>
                  </a:lnTo>
                  <a:lnTo>
                    <a:pt x="580390" y="64388"/>
                  </a:lnTo>
                  <a:lnTo>
                    <a:pt x="578739" y="63881"/>
                  </a:lnTo>
                  <a:lnTo>
                    <a:pt x="577469" y="62737"/>
                  </a:lnTo>
                  <a:lnTo>
                    <a:pt x="576199" y="61722"/>
                  </a:lnTo>
                  <a:lnTo>
                    <a:pt x="575182" y="59944"/>
                  </a:lnTo>
                  <a:lnTo>
                    <a:pt x="574294" y="57785"/>
                  </a:lnTo>
                  <a:lnTo>
                    <a:pt x="573278" y="55499"/>
                  </a:lnTo>
                  <a:lnTo>
                    <a:pt x="572643" y="52450"/>
                  </a:lnTo>
                  <a:lnTo>
                    <a:pt x="572134" y="48768"/>
                  </a:lnTo>
                  <a:lnTo>
                    <a:pt x="571754" y="44958"/>
                  </a:lnTo>
                  <a:lnTo>
                    <a:pt x="571500" y="40512"/>
                  </a:lnTo>
                  <a:lnTo>
                    <a:pt x="571500" y="35179"/>
                  </a:lnTo>
                  <a:lnTo>
                    <a:pt x="571500" y="29718"/>
                  </a:lnTo>
                  <a:lnTo>
                    <a:pt x="574294" y="12065"/>
                  </a:lnTo>
                  <a:lnTo>
                    <a:pt x="575182" y="9906"/>
                  </a:lnTo>
                  <a:lnTo>
                    <a:pt x="576199" y="8255"/>
                  </a:lnTo>
                  <a:lnTo>
                    <a:pt x="577469" y="7238"/>
                  </a:lnTo>
                  <a:lnTo>
                    <a:pt x="578739" y="6223"/>
                  </a:lnTo>
                  <a:lnTo>
                    <a:pt x="580390" y="5715"/>
                  </a:lnTo>
                  <a:lnTo>
                    <a:pt x="582168" y="5715"/>
                  </a:lnTo>
                  <a:close/>
                </a:path>
                <a:path w="2360295" h="365125">
                  <a:moveTo>
                    <a:pt x="1621790" y="4063"/>
                  </a:moveTo>
                  <a:lnTo>
                    <a:pt x="1662303" y="6350"/>
                  </a:lnTo>
                  <a:lnTo>
                    <a:pt x="1673987" y="19050"/>
                  </a:lnTo>
                  <a:lnTo>
                    <a:pt x="1783207" y="332359"/>
                  </a:lnTo>
                  <a:lnTo>
                    <a:pt x="1785366" y="338836"/>
                  </a:lnTo>
                  <a:lnTo>
                    <a:pt x="1786763" y="344043"/>
                  </a:lnTo>
                  <a:lnTo>
                    <a:pt x="1787270" y="347853"/>
                  </a:lnTo>
                  <a:lnTo>
                    <a:pt x="1787779" y="351663"/>
                  </a:lnTo>
                  <a:lnTo>
                    <a:pt x="1787144" y="354584"/>
                  </a:lnTo>
                  <a:lnTo>
                    <a:pt x="1785112" y="356488"/>
                  </a:lnTo>
                  <a:lnTo>
                    <a:pt x="1783080" y="358394"/>
                  </a:lnTo>
                  <a:lnTo>
                    <a:pt x="1779524" y="359537"/>
                  </a:lnTo>
                  <a:lnTo>
                    <a:pt x="1774444" y="360045"/>
                  </a:lnTo>
                  <a:lnTo>
                    <a:pt x="1769364" y="360553"/>
                  </a:lnTo>
                  <a:lnTo>
                    <a:pt x="1762379" y="360680"/>
                  </a:lnTo>
                  <a:lnTo>
                    <a:pt x="1753362" y="360680"/>
                  </a:lnTo>
                  <a:lnTo>
                    <a:pt x="1744091" y="360680"/>
                  </a:lnTo>
                  <a:lnTo>
                    <a:pt x="1736852" y="360553"/>
                  </a:lnTo>
                  <a:lnTo>
                    <a:pt x="1731771" y="360299"/>
                  </a:lnTo>
                  <a:lnTo>
                    <a:pt x="1726565" y="360045"/>
                  </a:lnTo>
                  <a:lnTo>
                    <a:pt x="1722501" y="359537"/>
                  </a:lnTo>
                  <a:lnTo>
                    <a:pt x="1719833" y="358648"/>
                  </a:lnTo>
                  <a:lnTo>
                    <a:pt x="1717040" y="357886"/>
                  </a:lnTo>
                  <a:lnTo>
                    <a:pt x="1715134" y="356743"/>
                  </a:lnTo>
                  <a:lnTo>
                    <a:pt x="1714119" y="355219"/>
                  </a:lnTo>
                  <a:lnTo>
                    <a:pt x="1712976" y="353822"/>
                  </a:lnTo>
                  <a:lnTo>
                    <a:pt x="1712087" y="351917"/>
                  </a:lnTo>
                  <a:lnTo>
                    <a:pt x="1711325" y="349504"/>
                  </a:lnTo>
                  <a:lnTo>
                    <a:pt x="1687576" y="278511"/>
                  </a:lnTo>
                  <a:lnTo>
                    <a:pt x="1554861" y="278511"/>
                  </a:lnTo>
                  <a:lnTo>
                    <a:pt x="1532508" y="347599"/>
                  </a:lnTo>
                  <a:lnTo>
                    <a:pt x="1531746" y="350138"/>
                  </a:lnTo>
                  <a:lnTo>
                    <a:pt x="1530858" y="352298"/>
                  </a:lnTo>
                  <a:lnTo>
                    <a:pt x="1529588" y="354075"/>
                  </a:lnTo>
                  <a:lnTo>
                    <a:pt x="1528445" y="355727"/>
                  </a:lnTo>
                  <a:lnTo>
                    <a:pt x="1526540" y="357124"/>
                  </a:lnTo>
                  <a:lnTo>
                    <a:pt x="1523872" y="358140"/>
                  </a:lnTo>
                  <a:lnTo>
                    <a:pt x="1521206" y="359156"/>
                  </a:lnTo>
                  <a:lnTo>
                    <a:pt x="1517522" y="359791"/>
                  </a:lnTo>
                  <a:lnTo>
                    <a:pt x="1512696" y="360172"/>
                  </a:lnTo>
                  <a:lnTo>
                    <a:pt x="1507870" y="360553"/>
                  </a:lnTo>
                  <a:lnTo>
                    <a:pt x="1501520" y="360680"/>
                  </a:lnTo>
                  <a:lnTo>
                    <a:pt x="1493646" y="360680"/>
                  </a:lnTo>
                  <a:lnTo>
                    <a:pt x="1485392" y="360680"/>
                  </a:lnTo>
                  <a:lnTo>
                    <a:pt x="1478788" y="360425"/>
                  </a:lnTo>
                  <a:lnTo>
                    <a:pt x="1474089" y="359918"/>
                  </a:lnTo>
                  <a:lnTo>
                    <a:pt x="1469263" y="359410"/>
                  </a:lnTo>
                  <a:lnTo>
                    <a:pt x="1466088" y="358013"/>
                  </a:lnTo>
                  <a:lnTo>
                    <a:pt x="1464183" y="355981"/>
                  </a:lnTo>
                  <a:lnTo>
                    <a:pt x="1462405" y="353822"/>
                  </a:lnTo>
                  <a:lnTo>
                    <a:pt x="1461770" y="350900"/>
                  </a:lnTo>
                  <a:lnTo>
                    <a:pt x="1462278" y="347091"/>
                  </a:lnTo>
                  <a:lnTo>
                    <a:pt x="1462786" y="343281"/>
                  </a:lnTo>
                  <a:lnTo>
                    <a:pt x="1575308" y="18287"/>
                  </a:lnTo>
                  <a:lnTo>
                    <a:pt x="1579245" y="10795"/>
                  </a:lnTo>
                  <a:lnTo>
                    <a:pt x="1580642" y="8890"/>
                  </a:lnTo>
                  <a:lnTo>
                    <a:pt x="1599438" y="4445"/>
                  </a:lnTo>
                  <a:lnTo>
                    <a:pt x="1605026" y="4191"/>
                  </a:lnTo>
                  <a:lnTo>
                    <a:pt x="1612519" y="4063"/>
                  </a:lnTo>
                  <a:lnTo>
                    <a:pt x="1621790" y="4063"/>
                  </a:lnTo>
                  <a:close/>
                </a:path>
                <a:path w="2360295" h="365125">
                  <a:moveTo>
                    <a:pt x="967994" y="4063"/>
                  </a:moveTo>
                  <a:lnTo>
                    <a:pt x="1008507" y="6350"/>
                  </a:lnTo>
                  <a:lnTo>
                    <a:pt x="1020191" y="19050"/>
                  </a:lnTo>
                  <a:lnTo>
                    <a:pt x="1129411" y="332359"/>
                  </a:lnTo>
                  <a:lnTo>
                    <a:pt x="1131570" y="338836"/>
                  </a:lnTo>
                  <a:lnTo>
                    <a:pt x="1132967" y="344043"/>
                  </a:lnTo>
                  <a:lnTo>
                    <a:pt x="1133475" y="347853"/>
                  </a:lnTo>
                  <a:lnTo>
                    <a:pt x="1133983" y="351663"/>
                  </a:lnTo>
                  <a:lnTo>
                    <a:pt x="1133347" y="354584"/>
                  </a:lnTo>
                  <a:lnTo>
                    <a:pt x="1131316" y="356488"/>
                  </a:lnTo>
                  <a:lnTo>
                    <a:pt x="1129283" y="358394"/>
                  </a:lnTo>
                  <a:lnTo>
                    <a:pt x="1125728" y="359537"/>
                  </a:lnTo>
                  <a:lnTo>
                    <a:pt x="1120647" y="360045"/>
                  </a:lnTo>
                  <a:lnTo>
                    <a:pt x="1115568" y="360553"/>
                  </a:lnTo>
                  <a:lnTo>
                    <a:pt x="1108583" y="360680"/>
                  </a:lnTo>
                  <a:lnTo>
                    <a:pt x="1099566" y="360680"/>
                  </a:lnTo>
                  <a:lnTo>
                    <a:pt x="1090295" y="360680"/>
                  </a:lnTo>
                  <a:lnTo>
                    <a:pt x="1083056" y="360553"/>
                  </a:lnTo>
                  <a:lnTo>
                    <a:pt x="1077976" y="360299"/>
                  </a:lnTo>
                  <a:lnTo>
                    <a:pt x="1072769" y="360045"/>
                  </a:lnTo>
                  <a:lnTo>
                    <a:pt x="1068705" y="359537"/>
                  </a:lnTo>
                  <a:lnTo>
                    <a:pt x="1066038" y="358648"/>
                  </a:lnTo>
                  <a:lnTo>
                    <a:pt x="1063244" y="357886"/>
                  </a:lnTo>
                  <a:lnTo>
                    <a:pt x="1061339" y="356743"/>
                  </a:lnTo>
                  <a:lnTo>
                    <a:pt x="1060322" y="355219"/>
                  </a:lnTo>
                  <a:lnTo>
                    <a:pt x="1059180" y="353822"/>
                  </a:lnTo>
                  <a:lnTo>
                    <a:pt x="1058291" y="351917"/>
                  </a:lnTo>
                  <a:lnTo>
                    <a:pt x="1057529" y="349504"/>
                  </a:lnTo>
                  <a:lnTo>
                    <a:pt x="1033780" y="278511"/>
                  </a:lnTo>
                  <a:lnTo>
                    <a:pt x="901065" y="278511"/>
                  </a:lnTo>
                  <a:lnTo>
                    <a:pt x="878713" y="347599"/>
                  </a:lnTo>
                  <a:lnTo>
                    <a:pt x="877951" y="350138"/>
                  </a:lnTo>
                  <a:lnTo>
                    <a:pt x="877062" y="352298"/>
                  </a:lnTo>
                  <a:lnTo>
                    <a:pt x="875792" y="354075"/>
                  </a:lnTo>
                  <a:lnTo>
                    <a:pt x="874649" y="355727"/>
                  </a:lnTo>
                  <a:lnTo>
                    <a:pt x="872744" y="357124"/>
                  </a:lnTo>
                  <a:lnTo>
                    <a:pt x="870077" y="358140"/>
                  </a:lnTo>
                  <a:lnTo>
                    <a:pt x="867409" y="359156"/>
                  </a:lnTo>
                  <a:lnTo>
                    <a:pt x="863727" y="359791"/>
                  </a:lnTo>
                  <a:lnTo>
                    <a:pt x="858901" y="360172"/>
                  </a:lnTo>
                  <a:lnTo>
                    <a:pt x="854075" y="360553"/>
                  </a:lnTo>
                  <a:lnTo>
                    <a:pt x="847725" y="360680"/>
                  </a:lnTo>
                  <a:lnTo>
                    <a:pt x="839851" y="360680"/>
                  </a:lnTo>
                  <a:lnTo>
                    <a:pt x="831595" y="360680"/>
                  </a:lnTo>
                  <a:lnTo>
                    <a:pt x="824992" y="360425"/>
                  </a:lnTo>
                  <a:lnTo>
                    <a:pt x="820293" y="359918"/>
                  </a:lnTo>
                  <a:lnTo>
                    <a:pt x="815467" y="359410"/>
                  </a:lnTo>
                  <a:lnTo>
                    <a:pt x="812292" y="358013"/>
                  </a:lnTo>
                  <a:lnTo>
                    <a:pt x="810387" y="355981"/>
                  </a:lnTo>
                  <a:lnTo>
                    <a:pt x="808608" y="353822"/>
                  </a:lnTo>
                  <a:lnTo>
                    <a:pt x="807974" y="350900"/>
                  </a:lnTo>
                  <a:lnTo>
                    <a:pt x="808482" y="347091"/>
                  </a:lnTo>
                  <a:lnTo>
                    <a:pt x="921512" y="18287"/>
                  </a:lnTo>
                  <a:lnTo>
                    <a:pt x="925449" y="10795"/>
                  </a:lnTo>
                  <a:lnTo>
                    <a:pt x="926845" y="8890"/>
                  </a:lnTo>
                  <a:lnTo>
                    <a:pt x="945642" y="4445"/>
                  </a:lnTo>
                  <a:lnTo>
                    <a:pt x="951230" y="4191"/>
                  </a:lnTo>
                  <a:lnTo>
                    <a:pt x="958722" y="4063"/>
                  </a:lnTo>
                  <a:lnTo>
                    <a:pt x="967994" y="4063"/>
                  </a:lnTo>
                  <a:close/>
                </a:path>
                <a:path w="2360295" h="365125">
                  <a:moveTo>
                    <a:pt x="440690" y="4063"/>
                  </a:moveTo>
                  <a:lnTo>
                    <a:pt x="481203" y="6350"/>
                  </a:lnTo>
                  <a:lnTo>
                    <a:pt x="492887" y="19050"/>
                  </a:lnTo>
                  <a:lnTo>
                    <a:pt x="602107" y="332359"/>
                  </a:lnTo>
                  <a:lnTo>
                    <a:pt x="604266" y="338836"/>
                  </a:lnTo>
                  <a:lnTo>
                    <a:pt x="605663" y="344043"/>
                  </a:lnTo>
                  <a:lnTo>
                    <a:pt x="606170" y="347853"/>
                  </a:lnTo>
                  <a:lnTo>
                    <a:pt x="606679" y="351663"/>
                  </a:lnTo>
                  <a:lnTo>
                    <a:pt x="606044" y="354584"/>
                  </a:lnTo>
                  <a:lnTo>
                    <a:pt x="604012" y="356488"/>
                  </a:lnTo>
                  <a:lnTo>
                    <a:pt x="601980" y="358394"/>
                  </a:lnTo>
                  <a:lnTo>
                    <a:pt x="598424" y="359537"/>
                  </a:lnTo>
                  <a:lnTo>
                    <a:pt x="593344" y="360045"/>
                  </a:lnTo>
                  <a:lnTo>
                    <a:pt x="588264" y="360553"/>
                  </a:lnTo>
                  <a:lnTo>
                    <a:pt x="581279" y="360680"/>
                  </a:lnTo>
                  <a:lnTo>
                    <a:pt x="572262" y="360680"/>
                  </a:lnTo>
                  <a:lnTo>
                    <a:pt x="562991" y="360680"/>
                  </a:lnTo>
                  <a:lnTo>
                    <a:pt x="555752" y="360553"/>
                  </a:lnTo>
                  <a:lnTo>
                    <a:pt x="550671" y="360299"/>
                  </a:lnTo>
                  <a:lnTo>
                    <a:pt x="545465" y="360045"/>
                  </a:lnTo>
                  <a:lnTo>
                    <a:pt x="541401" y="359537"/>
                  </a:lnTo>
                  <a:lnTo>
                    <a:pt x="538733" y="358648"/>
                  </a:lnTo>
                  <a:lnTo>
                    <a:pt x="535940" y="357886"/>
                  </a:lnTo>
                  <a:lnTo>
                    <a:pt x="534034" y="356743"/>
                  </a:lnTo>
                  <a:lnTo>
                    <a:pt x="533019" y="355219"/>
                  </a:lnTo>
                  <a:lnTo>
                    <a:pt x="531876" y="353822"/>
                  </a:lnTo>
                  <a:lnTo>
                    <a:pt x="530987" y="351917"/>
                  </a:lnTo>
                  <a:lnTo>
                    <a:pt x="530225" y="349504"/>
                  </a:lnTo>
                  <a:lnTo>
                    <a:pt x="506476" y="278511"/>
                  </a:lnTo>
                  <a:lnTo>
                    <a:pt x="373761" y="278511"/>
                  </a:lnTo>
                  <a:lnTo>
                    <a:pt x="351408" y="347599"/>
                  </a:lnTo>
                  <a:lnTo>
                    <a:pt x="350646" y="350138"/>
                  </a:lnTo>
                  <a:lnTo>
                    <a:pt x="349757" y="352298"/>
                  </a:lnTo>
                  <a:lnTo>
                    <a:pt x="348488" y="354075"/>
                  </a:lnTo>
                  <a:lnTo>
                    <a:pt x="347344" y="355727"/>
                  </a:lnTo>
                  <a:lnTo>
                    <a:pt x="345440" y="357124"/>
                  </a:lnTo>
                  <a:lnTo>
                    <a:pt x="342772" y="358140"/>
                  </a:lnTo>
                  <a:lnTo>
                    <a:pt x="340106" y="359156"/>
                  </a:lnTo>
                  <a:lnTo>
                    <a:pt x="336422" y="359791"/>
                  </a:lnTo>
                  <a:lnTo>
                    <a:pt x="331596" y="360172"/>
                  </a:lnTo>
                  <a:lnTo>
                    <a:pt x="326770" y="360553"/>
                  </a:lnTo>
                  <a:lnTo>
                    <a:pt x="320420" y="360680"/>
                  </a:lnTo>
                  <a:lnTo>
                    <a:pt x="312546" y="360680"/>
                  </a:lnTo>
                  <a:lnTo>
                    <a:pt x="304292" y="360680"/>
                  </a:lnTo>
                  <a:lnTo>
                    <a:pt x="297688" y="360425"/>
                  </a:lnTo>
                  <a:lnTo>
                    <a:pt x="292989" y="359918"/>
                  </a:lnTo>
                  <a:lnTo>
                    <a:pt x="288163" y="359410"/>
                  </a:lnTo>
                  <a:lnTo>
                    <a:pt x="284988" y="358013"/>
                  </a:lnTo>
                  <a:lnTo>
                    <a:pt x="283082" y="355981"/>
                  </a:lnTo>
                  <a:lnTo>
                    <a:pt x="281305" y="353822"/>
                  </a:lnTo>
                  <a:lnTo>
                    <a:pt x="280669" y="350900"/>
                  </a:lnTo>
                  <a:lnTo>
                    <a:pt x="281178" y="347091"/>
                  </a:lnTo>
                  <a:lnTo>
                    <a:pt x="281686" y="343281"/>
                  </a:lnTo>
                  <a:lnTo>
                    <a:pt x="394207" y="18287"/>
                  </a:lnTo>
                  <a:lnTo>
                    <a:pt x="398144" y="10795"/>
                  </a:lnTo>
                  <a:lnTo>
                    <a:pt x="399542" y="8890"/>
                  </a:lnTo>
                  <a:lnTo>
                    <a:pt x="418338" y="4445"/>
                  </a:lnTo>
                  <a:lnTo>
                    <a:pt x="423926" y="4191"/>
                  </a:lnTo>
                  <a:lnTo>
                    <a:pt x="431419" y="4063"/>
                  </a:lnTo>
                  <a:lnTo>
                    <a:pt x="440690" y="4063"/>
                  </a:lnTo>
                  <a:close/>
                </a:path>
                <a:path w="2360295" h="365125">
                  <a:moveTo>
                    <a:pt x="1972818" y="0"/>
                  </a:moveTo>
                  <a:lnTo>
                    <a:pt x="2014426" y="5270"/>
                  </a:lnTo>
                  <a:lnTo>
                    <a:pt x="2047367" y="18034"/>
                  </a:lnTo>
                  <a:lnTo>
                    <a:pt x="2053590" y="21462"/>
                  </a:lnTo>
                  <a:lnTo>
                    <a:pt x="2057908" y="24384"/>
                  </a:lnTo>
                  <a:lnTo>
                    <a:pt x="2060447" y="26924"/>
                  </a:lnTo>
                  <a:lnTo>
                    <a:pt x="2062861" y="29337"/>
                  </a:lnTo>
                  <a:lnTo>
                    <a:pt x="2064512" y="31369"/>
                  </a:lnTo>
                  <a:lnTo>
                    <a:pt x="2065401" y="33020"/>
                  </a:lnTo>
                  <a:lnTo>
                    <a:pt x="2066417" y="34671"/>
                  </a:lnTo>
                  <a:lnTo>
                    <a:pt x="2069211" y="56007"/>
                  </a:lnTo>
                  <a:lnTo>
                    <a:pt x="2069211" y="61087"/>
                  </a:lnTo>
                  <a:lnTo>
                    <a:pt x="2069211" y="66548"/>
                  </a:lnTo>
                  <a:lnTo>
                    <a:pt x="2066797" y="84328"/>
                  </a:lnTo>
                  <a:lnTo>
                    <a:pt x="2065908" y="86741"/>
                  </a:lnTo>
                  <a:lnTo>
                    <a:pt x="2064766" y="88392"/>
                  </a:lnTo>
                  <a:lnTo>
                    <a:pt x="2063495" y="89535"/>
                  </a:lnTo>
                  <a:lnTo>
                    <a:pt x="2062226" y="90678"/>
                  </a:lnTo>
                  <a:lnTo>
                    <a:pt x="2060829" y="91186"/>
                  </a:lnTo>
                  <a:lnTo>
                    <a:pt x="2059178" y="91186"/>
                  </a:lnTo>
                  <a:lnTo>
                    <a:pt x="2056383" y="91186"/>
                  </a:lnTo>
                  <a:lnTo>
                    <a:pt x="2052955" y="89535"/>
                  </a:lnTo>
                  <a:lnTo>
                    <a:pt x="2048764" y="86360"/>
                  </a:lnTo>
                  <a:lnTo>
                    <a:pt x="2044572" y="83185"/>
                  </a:lnTo>
                  <a:lnTo>
                    <a:pt x="2008758" y="65150"/>
                  </a:lnTo>
                  <a:lnTo>
                    <a:pt x="1975866" y="60325"/>
                  </a:lnTo>
                  <a:lnTo>
                    <a:pt x="1965652" y="60870"/>
                  </a:lnTo>
                  <a:lnTo>
                    <a:pt x="1923049" y="79359"/>
                  </a:lnTo>
                  <a:lnTo>
                    <a:pt x="1899999" y="111172"/>
                  </a:lnTo>
                  <a:lnTo>
                    <a:pt x="1888093" y="156305"/>
                  </a:lnTo>
                  <a:lnTo>
                    <a:pt x="1886584" y="183261"/>
                  </a:lnTo>
                  <a:lnTo>
                    <a:pt x="1886987" y="198282"/>
                  </a:lnTo>
                  <a:lnTo>
                    <a:pt x="1892934" y="237109"/>
                  </a:lnTo>
                  <a:lnTo>
                    <a:pt x="1911222" y="274700"/>
                  </a:lnTo>
                  <a:lnTo>
                    <a:pt x="1948588" y="299839"/>
                  </a:lnTo>
                  <a:lnTo>
                    <a:pt x="1977770" y="303911"/>
                  </a:lnTo>
                  <a:lnTo>
                    <a:pt x="1986984" y="303627"/>
                  </a:lnTo>
                  <a:lnTo>
                    <a:pt x="2029454" y="292125"/>
                  </a:lnTo>
                  <a:lnTo>
                    <a:pt x="2051050" y="279654"/>
                  </a:lnTo>
                  <a:lnTo>
                    <a:pt x="2055368" y="276733"/>
                  </a:lnTo>
                  <a:lnTo>
                    <a:pt x="2058670" y="275209"/>
                  </a:lnTo>
                  <a:lnTo>
                    <a:pt x="2061083" y="275209"/>
                  </a:lnTo>
                  <a:lnTo>
                    <a:pt x="2062861" y="275209"/>
                  </a:lnTo>
                  <a:lnTo>
                    <a:pt x="2064384" y="275590"/>
                  </a:lnTo>
                  <a:lnTo>
                    <a:pt x="2065401" y="276352"/>
                  </a:lnTo>
                  <a:lnTo>
                    <a:pt x="2066544" y="277113"/>
                  </a:lnTo>
                  <a:lnTo>
                    <a:pt x="2070354" y="298958"/>
                  </a:lnTo>
                  <a:lnTo>
                    <a:pt x="2070354" y="305562"/>
                  </a:lnTo>
                  <a:lnTo>
                    <a:pt x="2070354" y="310134"/>
                  </a:lnTo>
                  <a:lnTo>
                    <a:pt x="2070227" y="313944"/>
                  </a:lnTo>
                  <a:lnTo>
                    <a:pt x="2069972" y="317119"/>
                  </a:lnTo>
                  <a:lnTo>
                    <a:pt x="2069719" y="320421"/>
                  </a:lnTo>
                  <a:lnTo>
                    <a:pt x="2069211" y="323088"/>
                  </a:lnTo>
                  <a:lnTo>
                    <a:pt x="2068703" y="325374"/>
                  </a:lnTo>
                  <a:lnTo>
                    <a:pt x="2068195" y="327660"/>
                  </a:lnTo>
                  <a:lnTo>
                    <a:pt x="2067433" y="329565"/>
                  </a:lnTo>
                  <a:lnTo>
                    <a:pt x="2066544" y="331216"/>
                  </a:lnTo>
                  <a:lnTo>
                    <a:pt x="2065655" y="332867"/>
                  </a:lnTo>
                  <a:lnTo>
                    <a:pt x="2029587" y="354330"/>
                  </a:lnTo>
                  <a:lnTo>
                    <a:pt x="1984486" y="364109"/>
                  </a:lnTo>
                  <a:lnTo>
                    <a:pt x="1966595" y="364871"/>
                  </a:lnTo>
                  <a:lnTo>
                    <a:pt x="1948854" y="364158"/>
                  </a:lnTo>
                  <a:lnTo>
                    <a:pt x="1901063" y="353568"/>
                  </a:lnTo>
                  <a:lnTo>
                    <a:pt x="1862093" y="330618"/>
                  </a:lnTo>
                  <a:lnTo>
                    <a:pt x="1833213" y="295116"/>
                  </a:lnTo>
                  <a:lnTo>
                    <a:pt x="1815149" y="247257"/>
                  </a:lnTo>
                  <a:lnTo>
                    <a:pt x="1809676" y="208498"/>
                  </a:lnTo>
                  <a:lnTo>
                    <a:pt x="1808988" y="187071"/>
                  </a:lnTo>
                  <a:lnTo>
                    <a:pt x="1809748" y="165139"/>
                  </a:lnTo>
                  <a:lnTo>
                    <a:pt x="1815792" y="125134"/>
                  </a:lnTo>
                  <a:lnTo>
                    <a:pt x="1835435" y="74850"/>
                  </a:lnTo>
                  <a:lnTo>
                    <a:pt x="1865891" y="37143"/>
                  </a:lnTo>
                  <a:lnTo>
                    <a:pt x="1906396" y="12319"/>
                  </a:lnTo>
                  <a:lnTo>
                    <a:pt x="1955081" y="763"/>
                  </a:lnTo>
                  <a:lnTo>
                    <a:pt x="1972818" y="0"/>
                  </a:lnTo>
                  <a:close/>
                </a:path>
                <a:path w="2360295" h="365125">
                  <a:moveTo>
                    <a:pt x="163830" y="0"/>
                  </a:moveTo>
                  <a:lnTo>
                    <a:pt x="205438" y="5270"/>
                  </a:lnTo>
                  <a:lnTo>
                    <a:pt x="238379" y="18034"/>
                  </a:lnTo>
                  <a:lnTo>
                    <a:pt x="244602" y="21462"/>
                  </a:lnTo>
                  <a:lnTo>
                    <a:pt x="248919" y="24384"/>
                  </a:lnTo>
                  <a:lnTo>
                    <a:pt x="251459" y="26924"/>
                  </a:lnTo>
                  <a:lnTo>
                    <a:pt x="253872" y="29337"/>
                  </a:lnTo>
                  <a:lnTo>
                    <a:pt x="255524" y="31369"/>
                  </a:lnTo>
                  <a:lnTo>
                    <a:pt x="256413" y="33020"/>
                  </a:lnTo>
                  <a:lnTo>
                    <a:pt x="257429" y="34671"/>
                  </a:lnTo>
                  <a:lnTo>
                    <a:pt x="260222" y="56007"/>
                  </a:lnTo>
                  <a:lnTo>
                    <a:pt x="260222" y="61087"/>
                  </a:lnTo>
                  <a:lnTo>
                    <a:pt x="260222" y="66548"/>
                  </a:lnTo>
                  <a:lnTo>
                    <a:pt x="257809" y="84328"/>
                  </a:lnTo>
                  <a:lnTo>
                    <a:pt x="256920" y="86741"/>
                  </a:lnTo>
                  <a:lnTo>
                    <a:pt x="255778" y="88392"/>
                  </a:lnTo>
                  <a:lnTo>
                    <a:pt x="254507" y="89535"/>
                  </a:lnTo>
                  <a:lnTo>
                    <a:pt x="253238" y="90678"/>
                  </a:lnTo>
                  <a:lnTo>
                    <a:pt x="251841" y="91186"/>
                  </a:lnTo>
                  <a:lnTo>
                    <a:pt x="250190" y="91186"/>
                  </a:lnTo>
                  <a:lnTo>
                    <a:pt x="247395" y="91186"/>
                  </a:lnTo>
                  <a:lnTo>
                    <a:pt x="243967" y="89535"/>
                  </a:lnTo>
                  <a:lnTo>
                    <a:pt x="239776" y="86360"/>
                  </a:lnTo>
                  <a:lnTo>
                    <a:pt x="235584" y="83185"/>
                  </a:lnTo>
                  <a:lnTo>
                    <a:pt x="199770" y="65150"/>
                  </a:lnTo>
                  <a:lnTo>
                    <a:pt x="166878" y="60325"/>
                  </a:lnTo>
                  <a:lnTo>
                    <a:pt x="156664" y="60870"/>
                  </a:lnTo>
                  <a:lnTo>
                    <a:pt x="114061" y="79359"/>
                  </a:lnTo>
                  <a:lnTo>
                    <a:pt x="91011" y="111172"/>
                  </a:lnTo>
                  <a:lnTo>
                    <a:pt x="79105" y="156305"/>
                  </a:lnTo>
                  <a:lnTo>
                    <a:pt x="77597" y="183261"/>
                  </a:lnTo>
                  <a:lnTo>
                    <a:pt x="77999" y="198282"/>
                  </a:lnTo>
                  <a:lnTo>
                    <a:pt x="83946" y="237109"/>
                  </a:lnTo>
                  <a:lnTo>
                    <a:pt x="102234" y="274700"/>
                  </a:lnTo>
                  <a:lnTo>
                    <a:pt x="139600" y="299839"/>
                  </a:lnTo>
                  <a:lnTo>
                    <a:pt x="168782" y="303911"/>
                  </a:lnTo>
                  <a:lnTo>
                    <a:pt x="177996" y="303627"/>
                  </a:lnTo>
                  <a:lnTo>
                    <a:pt x="220466" y="292125"/>
                  </a:lnTo>
                  <a:lnTo>
                    <a:pt x="242062" y="279654"/>
                  </a:lnTo>
                  <a:lnTo>
                    <a:pt x="246380" y="276733"/>
                  </a:lnTo>
                  <a:lnTo>
                    <a:pt x="249681" y="275209"/>
                  </a:lnTo>
                  <a:lnTo>
                    <a:pt x="252094" y="275209"/>
                  </a:lnTo>
                  <a:lnTo>
                    <a:pt x="253872" y="275209"/>
                  </a:lnTo>
                  <a:lnTo>
                    <a:pt x="255396" y="275590"/>
                  </a:lnTo>
                  <a:lnTo>
                    <a:pt x="256413" y="276352"/>
                  </a:lnTo>
                  <a:lnTo>
                    <a:pt x="257556" y="277113"/>
                  </a:lnTo>
                  <a:lnTo>
                    <a:pt x="261366" y="298958"/>
                  </a:lnTo>
                  <a:lnTo>
                    <a:pt x="261366" y="305562"/>
                  </a:lnTo>
                  <a:lnTo>
                    <a:pt x="261366" y="310134"/>
                  </a:lnTo>
                  <a:lnTo>
                    <a:pt x="261239" y="313944"/>
                  </a:lnTo>
                  <a:lnTo>
                    <a:pt x="260984" y="317119"/>
                  </a:lnTo>
                  <a:lnTo>
                    <a:pt x="260731" y="320421"/>
                  </a:lnTo>
                  <a:lnTo>
                    <a:pt x="257556" y="331216"/>
                  </a:lnTo>
                  <a:lnTo>
                    <a:pt x="256667" y="332867"/>
                  </a:lnTo>
                  <a:lnTo>
                    <a:pt x="220599" y="354330"/>
                  </a:lnTo>
                  <a:lnTo>
                    <a:pt x="175498" y="364109"/>
                  </a:lnTo>
                  <a:lnTo>
                    <a:pt x="157606" y="364871"/>
                  </a:lnTo>
                  <a:lnTo>
                    <a:pt x="139866" y="364158"/>
                  </a:lnTo>
                  <a:lnTo>
                    <a:pt x="92075" y="353568"/>
                  </a:lnTo>
                  <a:lnTo>
                    <a:pt x="53105" y="330618"/>
                  </a:lnTo>
                  <a:lnTo>
                    <a:pt x="24225" y="295116"/>
                  </a:lnTo>
                  <a:lnTo>
                    <a:pt x="6161" y="247257"/>
                  </a:lnTo>
                  <a:lnTo>
                    <a:pt x="688" y="208498"/>
                  </a:lnTo>
                  <a:lnTo>
                    <a:pt x="0" y="187071"/>
                  </a:lnTo>
                  <a:lnTo>
                    <a:pt x="760" y="165139"/>
                  </a:lnTo>
                  <a:lnTo>
                    <a:pt x="6804" y="125134"/>
                  </a:lnTo>
                  <a:lnTo>
                    <a:pt x="26447" y="74850"/>
                  </a:lnTo>
                  <a:lnTo>
                    <a:pt x="56903" y="37143"/>
                  </a:lnTo>
                  <a:lnTo>
                    <a:pt x="97408" y="12319"/>
                  </a:lnTo>
                  <a:lnTo>
                    <a:pt x="146093" y="763"/>
                  </a:lnTo>
                  <a:lnTo>
                    <a:pt x="163830" y="0"/>
                  </a:lnTo>
                  <a:close/>
                </a:path>
              </a:pathLst>
            </a:custGeom>
            <a:ln w="9144">
              <a:solidFill>
                <a:srgbClr val="5C43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3442842" y="4531233"/>
            <a:ext cx="4327525" cy="35073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68605" marR="5080" indent="1699260" algn="r">
              <a:lnSpc>
                <a:spcPct val="100000"/>
              </a:lnSpc>
              <a:spcBef>
                <a:spcPts val="95"/>
              </a:spcBef>
            </a:pPr>
            <a:r>
              <a:rPr lang="en-US" sz="2200" b="1" spc="-30" dirty="0" err="1" smtClean="0">
                <a:solidFill>
                  <a:srgbClr val="FF0000"/>
                </a:solidFill>
                <a:latin typeface="Cambria"/>
                <a:cs typeface="Cambria"/>
              </a:rPr>
              <a:t>NAHLA</a:t>
            </a:r>
            <a:r>
              <a:rPr lang="en-US" sz="2200" b="1" spc="-30" dirty="0" smtClean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lang="en-US" sz="2200" b="1" spc="-30" smtClean="0">
                <a:solidFill>
                  <a:srgbClr val="FF0000"/>
                </a:solidFill>
                <a:latin typeface="Cambria"/>
                <a:cs typeface="Cambria"/>
              </a:rPr>
              <a:t>ELMUFTY</a:t>
            </a:r>
            <a:r>
              <a:rPr sz="2200" b="1" spc="-30" smtClean="0">
                <a:solidFill>
                  <a:srgbClr val="FF0000"/>
                </a:solidFill>
                <a:latin typeface="Cambria"/>
                <a:cs typeface="Cambria"/>
              </a:rPr>
              <a:t>.</a:t>
            </a:r>
            <a:endParaRPr sz="2200" dirty="0">
              <a:latin typeface="Cambria"/>
              <a:cs typeface="Cambria"/>
            </a:endParaRPr>
          </a:p>
        </p:txBody>
      </p:sp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06673" y="1621385"/>
            <a:ext cx="3672337" cy="290959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57200" y="152400"/>
            <a:ext cx="8458200" cy="3524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00100" lvl="1" indent="-342900" algn="l" rtl="0">
              <a:lnSpc>
                <a:spcPct val="130000"/>
              </a:lnSpc>
              <a:defRPr/>
            </a:pPr>
            <a:r>
              <a:rPr lang="en-US" sz="32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2-looking at near object </a:t>
            </a:r>
          </a:p>
          <a:p>
            <a:pPr marL="800100" lvl="1" indent="-342900" algn="l" rtl="0">
              <a:lnSpc>
                <a:spcPct val="130000"/>
              </a:lnSpc>
              <a:defRPr/>
            </a:pP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</a:p>
          <a:p>
            <a:pPr marL="800100" lvl="1" indent="-342900" algn="just" rtl="0">
              <a:defRPr/>
            </a:pPr>
            <a:r>
              <a:rPr lang="en-US" sz="28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arn-CL" sz="2800" b="1" dirty="0">
                <a:latin typeface="Times New Roman" pitchFamily="18" charset="0"/>
                <a:cs typeface="Times New Roman" pitchFamily="18" charset="0"/>
              </a:rPr>
              <a:t>ncrease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the anterior posterior </a:t>
            </a:r>
            <a:r>
              <a:rPr lang="arn-CL" sz="2800" b="1" dirty="0">
                <a:latin typeface="Times New Roman" pitchFamily="18" charset="0"/>
                <a:cs typeface="Times New Roman" pitchFamily="18" charset="0"/>
              </a:rPr>
              <a:t>diameter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of the  lens</a:t>
            </a:r>
          </a:p>
          <a:p>
            <a:pPr marL="800100" lvl="1" indent="-342900" algn="just" rtl="0">
              <a:defRPr/>
            </a:pPr>
            <a:r>
              <a:rPr lang="arn-CL" sz="2800" b="1" dirty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B. </a:t>
            </a:r>
            <a:r>
              <a:rPr lang="arn-CL" sz="2800" b="1" dirty="0">
                <a:latin typeface="Times New Roman" pitchFamily="18" charset="0"/>
                <a:cs typeface="Times New Roman" pitchFamily="18" charset="0"/>
              </a:rPr>
              <a:t>Contraction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the zonuls and the ciliary muscles</a:t>
            </a:r>
          </a:p>
          <a:p>
            <a:pPr marL="800100" lvl="1" indent="-342900" algn="just" rtl="0">
              <a:buFontTx/>
              <a:buAutoNum type="arabicPeriod"/>
              <a:defRPr/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just" rtl="0">
              <a:defRPr/>
            </a:pPr>
            <a:r>
              <a:rPr lang="en-US" sz="2800" b="1" dirty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C.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Increase the power of the lens </a:t>
            </a:r>
            <a:r>
              <a:rPr lang="ar-SA" sz="28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just" rtl="0">
              <a:defRPr/>
            </a:pPr>
            <a:endParaRPr lang="en-US" b="1" dirty="0">
              <a:latin typeface="Arial" pitchFamily="34" charset="0"/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505200"/>
            <a:ext cx="45720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306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59586" y="228599"/>
            <a:ext cx="7473544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LENS</a:t>
            </a:r>
            <a:r>
              <a:rPr spc="-55" dirty="0"/>
              <a:t> </a:t>
            </a:r>
            <a:r>
              <a:rPr spc="-40" dirty="0"/>
              <a:t>TRASPARENCY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12140" y="1624329"/>
            <a:ext cx="7920990" cy="27565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3535" algn="just">
              <a:lnSpc>
                <a:spcPct val="100000"/>
              </a:lnSpc>
              <a:spcBef>
                <a:spcPts val="95"/>
              </a:spcBef>
              <a:buFont typeface="Wingdings"/>
              <a:buChar char=""/>
              <a:tabLst>
                <a:tab pos="356235" algn="l"/>
              </a:tabLst>
            </a:pPr>
            <a:r>
              <a:rPr sz="2800" spc="-5" dirty="0">
                <a:latin typeface="Arial"/>
                <a:cs typeface="Arial"/>
              </a:rPr>
              <a:t>Its </a:t>
            </a:r>
            <a:r>
              <a:rPr sz="2800" dirty="0">
                <a:latin typeface="Arial"/>
                <a:cs typeface="Arial"/>
              </a:rPr>
              <a:t>transparency </a:t>
            </a:r>
            <a:r>
              <a:rPr sz="2800" spc="-5" dirty="0">
                <a:latin typeface="Arial"/>
                <a:cs typeface="Arial"/>
              </a:rPr>
              <a:t>is </a:t>
            </a:r>
            <a:r>
              <a:rPr sz="2800" dirty="0">
                <a:latin typeface="Arial"/>
                <a:cs typeface="Arial"/>
              </a:rPr>
              <a:t>due </a:t>
            </a:r>
            <a:r>
              <a:rPr sz="2800" spc="-5" dirty="0">
                <a:latin typeface="Arial"/>
                <a:cs typeface="Arial"/>
              </a:rPr>
              <a:t>to the </a:t>
            </a:r>
            <a:r>
              <a:rPr sz="2800" dirty="0">
                <a:latin typeface="Arial"/>
                <a:cs typeface="Arial"/>
              </a:rPr>
              <a:t>arrangement of </a:t>
            </a:r>
            <a:r>
              <a:rPr sz="2800" spc="-5" dirty="0">
                <a:latin typeface="Arial"/>
                <a:cs typeface="Arial"/>
              </a:rPr>
              <a:t>its  </a:t>
            </a:r>
            <a:r>
              <a:rPr sz="2800" dirty="0">
                <a:latin typeface="Arial"/>
                <a:cs typeface="Arial"/>
              </a:rPr>
              <a:t>fibres, </a:t>
            </a:r>
            <a:r>
              <a:rPr sz="2800" spc="-5" dirty="0">
                <a:latin typeface="Arial"/>
                <a:cs typeface="Arial"/>
              </a:rPr>
              <a:t>internal </a:t>
            </a:r>
            <a:r>
              <a:rPr sz="2800" dirty="0">
                <a:latin typeface="Arial"/>
                <a:cs typeface="Arial"/>
              </a:rPr>
              <a:t>structure and </a:t>
            </a:r>
            <a:r>
              <a:rPr sz="2800" spc="-5" dirty="0">
                <a:latin typeface="Arial"/>
                <a:cs typeface="Arial"/>
              </a:rPr>
              <a:t>the biochemistry </a:t>
            </a:r>
            <a:r>
              <a:rPr sz="2800" dirty="0">
                <a:latin typeface="Arial"/>
                <a:cs typeface="Arial"/>
              </a:rPr>
              <a:t>of  </a:t>
            </a:r>
            <a:r>
              <a:rPr sz="2800" spc="-5" dirty="0">
                <a:latin typeface="Arial"/>
                <a:cs typeface="Arial"/>
              </a:rPr>
              <a:t>the lens cells </a:t>
            </a:r>
            <a:r>
              <a:rPr sz="2800" dirty="0">
                <a:latin typeface="Arial"/>
                <a:cs typeface="Arial"/>
              </a:rPr>
              <a:t>and</a:t>
            </a:r>
            <a:r>
              <a:rPr sz="2800" spc="5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fibres.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Wingdings"/>
              <a:buChar char=""/>
            </a:pPr>
            <a:endParaRPr sz="405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buFont typeface="Wingdings"/>
              <a:buChar char=""/>
              <a:tabLst>
                <a:tab pos="355600" algn="l"/>
                <a:tab pos="356235" algn="l"/>
                <a:tab pos="2885440" algn="l"/>
                <a:tab pos="3754120" algn="l"/>
                <a:tab pos="4168775" algn="l"/>
                <a:tab pos="5176520" algn="l"/>
                <a:tab pos="5828665" algn="l"/>
                <a:tab pos="6638290" algn="l"/>
              </a:tabLst>
            </a:pPr>
            <a:r>
              <a:rPr sz="2800" spc="-5" dirty="0">
                <a:latin typeface="Arial"/>
                <a:cs typeface="Arial"/>
              </a:rPr>
              <a:t>A</a:t>
            </a:r>
            <a:r>
              <a:rPr sz="2800" spc="335" dirty="0">
                <a:latin typeface="Arial"/>
                <a:cs typeface="Arial"/>
              </a:rPr>
              <a:t> </a:t>
            </a:r>
            <a:r>
              <a:rPr sz="2800" b="1" spc="-5" dirty="0">
                <a:latin typeface="Arial"/>
                <a:cs typeface="Arial"/>
              </a:rPr>
              <a:t>cataractous	lens	</a:t>
            </a:r>
            <a:r>
              <a:rPr sz="2800" spc="-5" dirty="0">
                <a:latin typeface="Arial"/>
                <a:cs typeface="Arial"/>
              </a:rPr>
              <a:t>is	when	the	lens	become</a:t>
            </a:r>
            <a:endParaRPr sz="280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</a:pPr>
            <a:r>
              <a:rPr sz="2800" b="1" spc="-5" dirty="0">
                <a:latin typeface="Arial"/>
                <a:cs typeface="Arial"/>
              </a:rPr>
              <a:t>opaque</a:t>
            </a:r>
            <a:r>
              <a:rPr sz="2800" spc="-5" dirty="0"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60847" y="4343400"/>
            <a:ext cx="3349752" cy="2211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22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88260" y="26289"/>
            <a:ext cx="496697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200" spc="-140" dirty="0"/>
              <a:t>CATARACT</a:t>
            </a:r>
            <a:endParaRPr sz="7200"/>
          </a:p>
        </p:txBody>
      </p:sp>
      <p:sp>
        <p:nvSpPr>
          <p:cNvPr id="4" name="object 4"/>
          <p:cNvSpPr txBox="1"/>
          <p:nvPr/>
        </p:nvSpPr>
        <p:spPr>
          <a:xfrm>
            <a:off x="307340" y="1406143"/>
            <a:ext cx="7889875" cy="1422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60" dirty="0">
                <a:latin typeface="Arial"/>
                <a:cs typeface="Arial"/>
              </a:rPr>
              <a:t>WHAT </a:t>
            </a:r>
            <a:r>
              <a:rPr sz="2800" b="1" spc="-5" dirty="0">
                <a:latin typeface="Arial"/>
                <a:cs typeface="Arial"/>
              </a:rPr>
              <a:t>IS</a:t>
            </a:r>
            <a:r>
              <a:rPr sz="2800" b="1" spc="55" dirty="0">
                <a:latin typeface="Arial"/>
                <a:cs typeface="Arial"/>
              </a:rPr>
              <a:t> </a:t>
            </a:r>
            <a:r>
              <a:rPr sz="2800" b="1" spc="-55" dirty="0">
                <a:latin typeface="Arial"/>
                <a:cs typeface="Arial"/>
              </a:rPr>
              <a:t>CATARACT?</a:t>
            </a:r>
            <a:endParaRPr sz="2800" dirty="0">
              <a:latin typeface="Arial"/>
              <a:cs typeface="Arial"/>
            </a:endParaRPr>
          </a:p>
          <a:p>
            <a:pPr marL="166370" marR="5080">
              <a:lnSpc>
                <a:spcPct val="100000"/>
              </a:lnSpc>
              <a:spcBef>
                <a:spcPts val="1880"/>
              </a:spcBef>
            </a:pPr>
            <a:r>
              <a:rPr sz="2400" spc="-15" dirty="0">
                <a:latin typeface="Calibri"/>
                <a:cs typeface="Calibri"/>
              </a:rPr>
              <a:t>Cataract </a:t>
            </a:r>
            <a:r>
              <a:rPr sz="2400" dirty="0">
                <a:latin typeface="Calibri"/>
                <a:cs typeface="Calibri"/>
              </a:rPr>
              <a:t>is a clouding </a:t>
            </a:r>
            <a:r>
              <a:rPr sz="2400" spc="-5" dirty="0">
                <a:latin typeface="Calibri"/>
                <a:cs typeface="Calibri"/>
              </a:rPr>
              <a:t>of </a:t>
            </a:r>
            <a:r>
              <a:rPr sz="2400" dirty="0">
                <a:latin typeface="Calibri"/>
                <a:cs typeface="Calibri"/>
              </a:rPr>
              <a:t>the lens </a:t>
            </a:r>
            <a:r>
              <a:rPr sz="2400" spc="-5" dirty="0">
                <a:latin typeface="Calibri"/>
                <a:cs typeface="Calibri"/>
              </a:rPr>
              <a:t>or </a:t>
            </a:r>
            <a:r>
              <a:rPr sz="2400" spc="-20" dirty="0">
                <a:latin typeface="Calibri"/>
                <a:cs typeface="Calibri"/>
              </a:rPr>
              <a:t>any </a:t>
            </a:r>
            <a:r>
              <a:rPr sz="2400" spc="-5" dirty="0">
                <a:latin typeface="Calibri"/>
                <a:cs typeface="Calibri"/>
              </a:rPr>
              <a:t>opacity </a:t>
            </a:r>
            <a:r>
              <a:rPr sz="2400" dirty="0">
                <a:latin typeface="Calibri"/>
                <a:cs typeface="Calibri"/>
              </a:rPr>
              <a:t>within the</a:t>
            </a:r>
            <a:r>
              <a:rPr sz="2400" spc="-114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lens  which leads </a:t>
            </a:r>
            <a:r>
              <a:rPr sz="2400" spc="-15" dirty="0">
                <a:latin typeface="Calibri"/>
                <a:cs typeface="Calibri"/>
              </a:rPr>
              <a:t>to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spc="-5" dirty="0">
                <a:latin typeface="Calibri"/>
                <a:cs typeface="Calibri"/>
              </a:rPr>
              <a:t>decrease </a:t>
            </a:r>
            <a:r>
              <a:rPr sz="2400" dirty="0">
                <a:latin typeface="Calibri"/>
                <a:cs typeface="Calibri"/>
              </a:rPr>
              <a:t>in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vision</a:t>
            </a:r>
            <a:endParaRPr sz="2400" dirty="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19477" y="3367292"/>
            <a:ext cx="5184343" cy="312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76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88260" y="26289"/>
            <a:ext cx="496697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200" spc="-140" dirty="0"/>
              <a:t>CATARACT</a:t>
            </a:r>
            <a:endParaRPr sz="7200" dirty="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5800" y="2133600"/>
            <a:ext cx="7757159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86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45129" y="461899"/>
            <a:ext cx="3253104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dirty="0">
                <a:solidFill>
                  <a:srgbClr val="FF0066"/>
                </a:solidFill>
              </a:rPr>
              <a:t>RISK</a:t>
            </a:r>
            <a:r>
              <a:rPr sz="4400" spc="-65" dirty="0">
                <a:solidFill>
                  <a:srgbClr val="FF0066"/>
                </a:solidFill>
              </a:rPr>
              <a:t> </a:t>
            </a:r>
            <a:r>
              <a:rPr sz="4400" spc="-70" dirty="0">
                <a:solidFill>
                  <a:srgbClr val="FF0066"/>
                </a:solidFill>
              </a:rPr>
              <a:t>FACTORS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535940" y="1250949"/>
            <a:ext cx="7627620" cy="40697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10" dirty="0">
                <a:latin typeface="Calibri"/>
                <a:cs typeface="Calibri"/>
              </a:rPr>
              <a:t>Increasing </a:t>
            </a:r>
            <a:r>
              <a:rPr sz="2200" spc="-15" dirty="0">
                <a:latin typeface="Calibri"/>
                <a:cs typeface="Calibri"/>
              </a:rPr>
              <a:t>age (protein </a:t>
            </a:r>
            <a:r>
              <a:rPr sz="2200" spc="-10" dirty="0">
                <a:latin typeface="Calibri"/>
                <a:cs typeface="Calibri"/>
              </a:rPr>
              <a:t>break </a:t>
            </a:r>
            <a:r>
              <a:rPr sz="2200" spc="-5" dirty="0">
                <a:latin typeface="Calibri"/>
                <a:cs typeface="Calibri"/>
              </a:rPr>
              <a:t>in</a:t>
            </a:r>
            <a:r>
              <a:rPr sz="2200" spc="30" dirty="0">
                <a:latin typeface="Calibri"/>
                <a:cs typeface="Calibri"/>
              </a:rPr>
              <a:t> </a:t>
            </a:r>
            <a:r>
              <a:rPr sz="2200" spc="-10" dirty="0">
                <a:latin typeface="Calibri"/>
                <a:cs typeface="Calibri"/>
              </a:rPr>
              <a:t>lens)</a:t>
            </a:r>
            <a:endParaRPr sz="22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10" dirty="0">
                <a:latin typeface="Calibri"/>
                <a:cs typeface="Calibri"/>
              </a:rPr>
              <a:t>Diabetes</a:t>
            </a:r>
            <a:endParaRPr sz="22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15" dirty="0">
                <a:latin typeface="Calibri"/>
                <a:cs typeface="Calibri"/>
              </a:rPr>
              <a:t>Excessive exposure </a:t>
            </a:r>
            <a:r>
              <a:rPr sz="2200" spc="-20" dirty="0">
                <a:latin typeface="Calibri"/>
                <a:cs typeface="Calibri"/>
              </a:rPr>
              <a:t>to</a:t>
            </a:r>
            <a:r>
              <a:rPr sz="2200" spc="55" dirty="0">
                <a:latin typeface="Calibri"/>
                <a:cs typeface="Calibri"/>
              </a:rPr>
              <a:t> </a:t>
            </a:r>
            <a:r>
              <a:rPr sz="2200" spc="-10" dirty="0">
                <a:latin typeface="Calibri"/>
                <a:cs typeface="Calibri"/>
              </a:rPr>
              <a:t>sunlight</a:t>
            </a:r>
            <a:endParaRPr sz="22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5" dirty="0">
                <a:latin typeface="Calibri"/>
                <a:cs typeface="Calibri"/>
              </a:rPr>
              <a:t>Smoking</a:t>
            </a:r>
            <a:endParaRPr sz="22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5" dirty="0">
                <a:latin typeface="Calibri"/>
                <a:cs typeface="Calibri"/>
              </a:rPr>
              <a:t>Obesity</a:t>
            </a:r>
            <a:endParaRPr sz="22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10" dirty="0" smtClean="0">
                <a:latin typeface="Calibri"/>
                <a:cs typeface="Calibri"/>
              </a:rPr>
              <a:t>Previous </a:t>
            </a:r>
            <a:r>
              <a:rPr sz="2200" spc="-15" dirty="0">
                <a:latin typeface="Calibri"/>
                <a:cs typeface="Calibri"/>
              </a:rPr>
              <a:t>eye </a:t>
            </a:r>
            <a:r>
              <a:rPr sz="2200" dirty="0">
                <a:latin typeface="Calibri"/>
                <a:cs typeface="Calibri"/>
              </a:rPr>
              <a:t>injury or</a:t>
            </a:r>
            <a:r>
              <a:rPr sz="2200" spc="10" dirty="0">
                <a:latin typeface="Calibri"/>
                <a:cs typeface="Calibri"/>
              </a:rPr>
              <a:t> </a:t>
            </a:r>
            <a:r>
              <a:rPr sz="2200" spc="-10" dirty="0">
                <a:latin typeface="Calibri"/>
                <a:cs typeface="Calibri"/>
              </a:rPr>
              <a:t>inflammation</a:t>
            </a:r>
            <a:endParaRPr sz="22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10" dirty="0">
                <a:latin typeface="Calibri"/>
                <a:cs typeface="Calibri"/>
              </a:rPr>
              <a:t>Previous </a:t>
            </a:r>
            <a:r>
              <a:rPr sz="2200" spc="-15" dirty="0">
                <a:latin typeface="Calibri"/>
                <a:cs typeface="Calibri"/>
              </a:rPr>
              <a:t>eye</a:t>
            </a:r>
            <a:r>
              <a:rPr sz="2200" spc="5" dirty="0">
                <a:latin typeface="Calibri"/>
                <a:cs typeface="Calibri"/>
              </a:rPr>
              <a:t> </a:t>
            </a:r>
            <a:r>
              <a:rPr sz="2200" spc="-10" dirty="0">
                <a:latin typeface="Calibri"/>
                <a:cs typeface="Calibri"/>
              </a:rPr>
              <a:t>surgery</a:t>
            </a:r>
            <a:endParaRPr sz="22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10" dirty="0">
                <a:latin typeface="Calibri"/>
                <a:cs typeface="Calibri"/>
              </a:rPr>
              <a:t>Prolonged </a:t>
            </a:r>
            <a:r>
              <a:rPr sz="2200" spc="-5" dirty="0">
                <a:latin typeface="Calibri"/>
                <a:cs typeface="Calibri"/>
              </a:rPr>
              <a:t>use </a:t>
            </a:r>
            <a:r>
              <a:rPr sz="2200" dirty="0">
                <a:latin typeface="Calibri"/>
                <a:cs typeface="Calibri"/>
              </a:rPr>
              <a:t>of </a:t>
            </a:r>
            <a:r>
              <a:rPr sz="2200" spc="-15" dirty="0">
                <a:latin typeface="Calibri"/>
                <a:cs typeface="Calibri"/>
              </a:rPr>
              <a:t>corticosteroid</a:t>
            </a:r>
            <a:r>
              <a:rPr sz="2200" spc="35" dirty="0">
                <a:latin typeface="Calibri"/>
                <a:cs typeface="Calibri"/>
              </a:rPr>
              <a:t> </a:t>
            </a:r>
            <a:r>
              <a:rPr sz="2200" spc="-10" dirty="0">
                <a:latin typeface="Calibri"/>
                <a:cs typeface="Calibri"/>
              </a:rPr>
              <a:t>medications</a:t>
            </a:r>
            <a:endParaRPr sz="22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5" dirty="0">
                <a:latin typeface="Calibri"/>
                <a:cs typeface="Calibri"/>
              </a:rPr>
              <a:t>Drinking </a:t>
            </a:r>
            <a:r>
              <a:rPr sz="2200" spc="-15" dirty="0">
                <a:latin typeface="Calibri"/>
                <a:cs typeface="Calibri"/>
              </a:rPr>
              <a:t>excessive </a:t>
            </a:r>
            <a:r>
              <a:rPr sz="2200" spc="-5" dirty="0">
                <a:latin typeface="Calibri"/>
                <a:cs typeface="Calibri"/>
              </a:rPr>
              <a:t>amounts </a:t>
            </a:r>
            <a:r>
              <a:rPr sz="2200" dirty="0">
                <a:latin typeface="Calibri"/>
                <a:cs typeface="Calibri"/>
              </a:rPr>
              <a:t>of </a:t>
            </a:r>
            <a:r>
              <a:rPr sz="2200" spc="-10" dirty="0">
                <a:latin typeface="Calibri"/>
                <a:cs typeface="Calibri"/>
              </a:rPr>
              <a:t>alcohol</a:t>
            </a:r>
            <a:endParaRPr sz="2200" dirty="0">
              <a:latin typeface="Calibri"/>
              <a:cs typeface="Calibri"/>
            </a:endParaRPr>
          </a:p>
          <a:p>
            <a:pPr marL="355600" marR="5080" indent="-342900">
              <a:lnSpc>
                <a:spcPts val="2110"/>
              </a:lnSpc>
              <a:spcBef>
                <a:spcPts val="509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15" dirty="0" smtClean="0">
                <a:latin typeface="Calibri"/>
                <a:cs typeface="Calibri"/>
              </a:rPr>
              <a:t>ultraviolet</a:t>
            </a:r>
            <a:r>
              <a:rPr sz="2200" spc="-30" dirty="0" smtClean="0">
                <a:latin typeface="Calibri"/>
                <a:cs typeface="Calibri"/>
              </a:rPr>
              <a:t> </a:t>
            </a:r>
            <a:r>
              <a:rPr sz="2200" spc="-10" dirty="0">
                <a:latin typeface="Calibri"/>
                <a:cs typeface="Calibri"/>
              </a:rPr>
              <a:t>radiation</a:t>
            </a:r>
            <a:endParaRPr sz="22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35" dirty="0">
                <a:latin typeface="Calibri"/>
                <a:cs typeface="Calibri"/>
              </a:rPr>
              <a:t>Trauma</a:t>
            </a:r>
            <a:endParaRPr sz="22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5" dirty="0">
                <a:latin typeface="Calibri"/>
                <a:cs typeface="Calibri"/>
              </a:rPr>
              <a:t>Nutritional </a:t>
            </a:r>
            <a:r>
              <a:rPr sz="2200" spc="-10" dirty="0">
                <a:latin typeface="Calibri"/>
                <a:cs typeface="Calibri"/>
              </a:rPr>
              <a:t>deficiency </a:t>
            </a:r>
            <a:r>
              <a:rPr sz="2200" spc="-5" dirty="0">
                <a:latin typeface="Calibri"/>
                <a:cs typeface="Calibri"/>
              </a:rPr>
              <a:t>– </a:t>
            </a:r>
            <a:r>
              <a:rPr sz="2200" spc="-10" dirty="0">
                <a:latin typeface="Calibri"/>
                <a:cs typeface="Calibri"/>
              </a:rPr>
              <a:t>vitamin </a:t>
            </a:r>
            <a:r>
              <a:rPr sz="2200" spc="-5" dirty="0">
                <a:latin typeface="Calibri"/>
                <a:cs typeface="Calibri"/>
              </a:rPr>
              <a:t>-</a:t>
            </a:r>
            <a:r>
              <a:rPr sz="2200" spc="30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c</a:t>
            </a:r>
            <a:endParaRPr sz="2200" dirty="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23332" y="1295400"/>
            <a:ext cx="3820667" cy="215341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655189" y="18669"/>
            <a:ext cx="383603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200" spc="-5" dirty="0"/>
              <a:t>CAUSES</a:t>
            </a:r>
            <a:endParaRPr sz="7200"/>
          </a:p>
        </p:txBody>
      </p:sp>
      <p:sp>
        <p:nvSpPr>
          <p:cNvPr id="4" name="object 4"/>
          <p:cNvSpPr/>
          <p:nvPr/>
        </p:nvSpPr>
        <p:spPr>
          <a:xfrm>
            <a:off x="457200" y="2133600"/>
            <a:ext cx="2743200" cy="1447800"/>
          </a:xfrm>
          <a:custGeom>
            <a:avLst/>
            <a:gdLst/>
            <a:ahLst/>
            <a:cxnLst/>
            <a:rect l="l" t="t" r="r" b="b"/>
            <a:pathLst>
              <a:path w="2743200" h="1447800">
                <a:moveTo>
                  <a:pt x="2501900" y="0"/>
                </a:moveTo>
                <a:lnTo>
                  <a:pt x="241300" y="0"/>
                </a:lnTo>
                <a:lnTo>
                  <a:pt x="192671" y="4904"/>
                </a:lnTo>
                <a:lnTo>
                  <a:pt x="147377" y="18968"/>
                </a:lnTo>
                <a:lnTo>
                  <a:pt x="106389" y="41221"/>
                </a:lnTo>
                <a:lnTo>
                  <a:pt x="70677" y="70691"/>
                </a:lnTo>
                <a:lnTo>
                  <a:pt x="41211" y="106405"/>
                </a:lnTo>
                <a:lnTo>
                  <a:pt x="18963" y="147393"/>
                </a:lnTo>
                <a:lnTo>
                  <a:pt x="4902" y="192682"/>
                </a:lnTo>
                <a:lnTo>
                  <a:pt x="0" y="241300"/>
                </a:lnTo>
                <a:lnTo>
                  <a:pt x="0" y="1206500"/>
                </a:lnTo>
                <a:lnTo>
                  <a:pt x="4902" y="1255117"/>
                </a:lnTo>
                <a:lnTo>
                  <a:pt x="18963" y="1300406"/>
                </a:lnTo>
                <a:lnTo>
                  <a:pt x="41211" y="1341394"/>
                </a:lnTo>
                <a:lnTo>
                  <a:pt x="70677" y="1377108"/>
                </a:lnTo>
                <a:lnTo>
                  <a:pt x="106389" y="1406578"/>
                </a:lnTo>
                <a:lnTo>
                  <a:pt x="147377" y="1428831"/>
                </a:lnTo>
                <a:lnTo>
                  <a:pt x="192671" y="1442895"/>
                </a:lnTo>
                <a:lnTo>
                  <a:pt x="241300" y="1447800"/>
                </a:lnTo>
                <a:lnTo>
                  <a:pt x="2501900" y="1447800"/>
                </a:lnTo>
                <a:lnTo>
                  <a:pt x="2550517" y="1442895"/>
                </a:lnTo>
                <a:lnTo>
                  <a:pt x="2595806" y="1428831"/>
                </a:lnTo>
                <a:lnTo>
                  <a:pt x="2636794" y="1406578"/>
                </a:lnTo>
                <a:lnTo>
                  <a:pt x="2672508" y="1377108"/>
                </a:lnTo>
                <a:lnTo>
                  <a:pt x="2701978" y="1341394"/>
                </a:lnTo>
                <a:lnTo>
                  <a:pt x="2724231" y="1300406"/>
                </a:lnTo>
                <a:lnTo>
                  <a:pt x="2738295" y="1255117"/>
                </a:lnTo>
                <a:lnTo>
                  <a:pt x="2743200" y="1206500"/>
                </a:lnTo>
                <a:lnTo>
                  <a:pt x="2743200" y="241300"/>
                </a:lnTo>
                <a:lnTo>
                  <a:pt x="2738295" y="192682"/>
                </a:lnTo>
                <a:lnTo>
                  <a:pt x="2724231" y="147393"/>
                </a:lnTo>
                <a:lnTo>
                  <a:pt x="2701978" y="106405"/>
                </a:lnTo>
                <a:lnTo>
                  <a:pt x="2672508" y="70691"/>
                </a:lnTo>
                <a:lnTo>
                  <a:pt x="2636794" y="41221"/>
                </a:lnTo>
                <a:lnTo>
                  <a:pt x="2595806" y="18968"/>
                </a:lnTo>
                <a:lnTo>
                  <a:pt x="2550517" y="4904"/>
                </a:lnTo>
                <a:lnTo>
                  <a:pt x="2501900" y="0"/>
                </a:lnTo>
                <a:close/>
              </a:path>
            </a:pathLst>
          </a:custGeom>
          <a:solidFill>
            <a:srgbClr val="5C7987">
              <a:alpha val="8313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429000" y="2133600"/>
            <a:ext cx="5181600" cy="1447800"/>
          </a:xfrm>
          <a:custGeom>
            <a:avLst/>
            <a:gdLst/>
            <a:ahLst/>
            <a:cxnLst/>
            <a:rect l="l" t="t" r="r" b="b"/>
            <a:pathLst>
              <a:path w="5181600" h="1447800">
                <a:moveTo>
                  <a:pt x="0" y="241300"/>
                </a:moveTo>
                <a:lnTo>
                  <a:pt x="4904" y="192682"/>
                </a:lnTo>
                <a:lnTo>
                  <a:pt x="18968" y="147393"/>
                </a:lnTo>
                <a:lnTo>
                  <a:pt x="41221" y="106405"/>
                </a:lnTo>
                <a:lnTo>
                  <a:pt x="70691" y="70691"/>
                </a:lnTo>
                <a:lnTo>
                  <a:pt x="106405" y="41221"/>
                </a:lnTo>
                <a:lnTo>
                  <a:pt x="147393" y="18968"/>
                </a:lnTo>
                <a:lnTo>
                  <a:pt x="192682" y="4904"/>
                </a:lnTo>
                <a:lnTo>
                  <a:pt x="241300" y="0"/>
                </a:lnTo>
                <a:lnTo>
                  <a:pt x="4940300" y="0"/>
                </a:lnTo>
                <a:lnTo>
                  <a:pt x="4988917" y="4904"/>
                </a:lnTo>
                <a:lnTo>
                  <a:pt x="5034206" y="18968"/>
                </a:lnTo>
                <a:lnTo>
                  <a:pt x="5075194" y="41221"/>
                </a:lnTo>
                <a:lnTo>
                  <a:pt x="5110908" y="70691"/>
                </a:lnTo>
                <a:lnTo>
                  <a:pt x="5140378" y="106405"/>
                </a:lnTo>
                <a:lnTo>
                  <a:pt x="5162631" y="147393"/>
                </a:lnTo>
                <a:lnTo>
                  <a:pt x="5176695" y="192682"/>
                </a:lnTo>
                <a:lnTo>
                  <a:pt x="5181600" y="241300"/>
                </a:lnTo>
                <a:lnTo>
                  <a:pt x="5181600" y="1206500"/>
                </a:lnTo>
                <a:lnTo>
                  <a:pt x="5176695" y="1255117"/>
                </a:lnTo>
                <a:lnTo>
                  <a:pt x="5162631" y="1300406"/>
                </a:lnTo>
                <a:lnTo>
                  <a:pt x="5140378" y="1341394"/>
                </a:lnTo>
                <a:lnTo>
                  <a:pt x="5110908" y="1377108"/>
                </a:lnTo>
                <a:lnTo>
                  <a:pt x="5075194" y="1406578"/>
                </a:lnTo>
                <a:lnTo>
                  <a:pt x="5034206" y="1428831"/>
                </a:lnTo>
                <a:lnTo>
                  <a:pt x="4988917" y="1442895"/>
                </a:lnTo>
                <a:lnTo>
                  <a:pt x="4940300" y="1447800"/>
                </a:lnTo>
                <a:lnTo>
                  <a:pt x="241300" y="1447800"/>
                </a:lnTo>
                <a:lnTo>
                  <a:pt x="192682" y="1442895"/>
                </a:lnTo>
                <a:lnTo>
                  <a:pt x="147393" y="1428831"/>
                </a:lnTo>
                <a:lnTo>
                  <a:pt x="106405" y="1406578"/>
                </a:lnTo>
                <a:lnTo>
                  <a:pt x="70691" y="1377108"/>
                </a:lnTo>
                <a:lnTo>
                  <a:pt x="41221" y="1341394"/>
                </a:lnTo>
                <a:lnTo>
                  <a:pt x="18968" y="1300406"/>
                </a:lnTo>
                <a:lnTo>
                  <a:pt x="4904" y="1255117"/>
                </a:lnTo>
                <a:lnTo>
                  <a:pt x="0" y="1206500"/>
                </a:lnTo>
                <a:lnTo>
                  <a:pt x="0" y="241300"/>
                </a:lnTo>
                <a:close/>
              </a:path>
            </a:pathLst>
          </a:custGeom>
          <a:ln w="9144">
            <a:solidFill>
              <a:srgbClr val="5C79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57200" y="3733800"/>
            <a:ext cx="2743200" cy="1066800"/>
          </a:xfrm>
          <a:custGeom>
            <a:avLst/>
            <a:gdLst/>
            <a:ahLst/>
            <a:cxnLst/>
            <a:rect l="l" t="t" r="r" b="b"/>
            <a:pathLst>
              <a:path w="2743200" h="1066800">
                <a:moveTo>
                  <a:pt x="2565400" y="0"/>
                </a:moveTo>
                <a:lnTo>
                  <a:pt x="177800" y="0"/>
                </a:lnTo>
                <a:lnTo>
                  <a:pt x="130533" y="6352"/>
                </a:lnTo>
                <a:lnTo>
                  <a:pt x="88060" y="24280"/>
                </a:lnTo>
                <a:lnTo>
                  <a:pt x="52076" y="52085"/>
                </a:lnTo>
                <a:lnTo>
                  <a:pt x="24274" y="88072"/>
                </a:lnTo>
                <a:lnTo>
                  <a:pt x="6351" y="130542"/>
                </a:lnTo>
                <a:lnTo>
                  <a:pt x="0" y="177800"/>
                </a:lnTo>
                <a:lnTo>
                  <a:pt x="0" y="889000"/>
                </a:lnTo>
                <a:lnTo>
                  <a:pt x="6351" y="936257"/>
                </a:lnTo>
                <a:lnTo>
                  <a:pt x="24274" y="978727"/>
                </a:lnTo>
                <a:lnTo>
                  <a:pt x="52076" y="1014714"/>
                </a:lnTo>
                <a:lnTo>
                  <a:pt x="88060" y="1042519"/>
                </a:lnTo>
                <a:lnTo>
                  <a:pt x="130533" y="1060447"/>
                </a:lnTo>
                <a:lnTo>
                  <a:pt x="177800" y="1066800"/>
                </a:lnTo>
                <a:lnTo>
                  <a:pt x="2565400" y="1066800"/>
                </a:lnTo>
                <a:lnTo>
                  <a:pt x="2612657" y="1060447"/>
                </a:lnTo>
                <a:lnTo>
                  <a:pt x="2655127" y="1042519"/>
                </a:lnTo>
                <a:lnTo>
                  <a:pt x="2691114" y="1014714"/>
                </a:lnTo>
                <a:lnTo>
                  <a:pt x="2718919" y="978727"/>
                </a:lnTo>
                <a:lnTo>
                  <a:pt x="2736847" y="936257"/>
                </a:lnTo>
                <a:lnTo>
                  <a:pt x="2743200" y="889000"/>
                </a:lnTo>
                <a:lnTo>
                  <a:pt x="2743200" y="177800"/>
                </a:lnTo>
                <a:lnTo>
                  <a:pt x="2736847" y="130542"/>
                </a:lnTo>
                <a:lnTo>
                  <a:pt x="2718919" y="88072"/>
                </a:lnTo>
                <a:lnTo>
                  <a:pt x="2691114" y="52085"/>
                </a:lnTo>
                <a:lnTo>
                  <a:pt x="2655127" y="24280"/>
                </a:lnTo>
                <a:lnTo>
                  <a:pt x="2612657" y="6352"/>
                </a:lnTo>
                <a:lnTo>
                  <a:pt x="2565400" y="0"/>
                </a:lnTo>
                <a:close/>
              </a:path>
            </a:pathLst>
          </a:custGeom>
          <a:solidFill>
            <a:srgbClr val="42558D">
              <a:alpha val="7686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429000" y="3733800"/>
            <a:ext cx="5181600" cy="1066800"/>
          </a:xfrm>
          <a:custGeom>
            <a:avLst/>
            <a:gdLst/>
            <a:ahLst/>
            <a:cxnLst/>
            <a:rect l="l" t="t" r="r" b="b"/>
            <a:pathLst>
              <a:path w="5181600" h="1066800">
                <a:moveTo>
                  <a:pt x="0" y="177800"/>
                </a:moveTo>
                <a:lnTo>
                  <a:pt x="6352" y="130542"/>
                </a:lnTo>
                <a:lnTo>
                  <a:pt x="24280" y="88072"/>
                </a:lnTo>
                <a:lnTo>
                  <a:pt x="52085" y="52085"/>
                </a:lnTo>
                <a:lnTo>
                  <a:pt x="88072" y="24280"/>
                </a:lnTo>
                <a:lnTo>
                  <a:pt x="130542" y="6352"/>
                </a:lnTo>
                <a:lnTo>
                  <a:pt x="177800" y="0"/>
                </a:lnTo>
                <a:lnTo>
                  <a:pt x="5003800" y="0"/>
                </a:lnTo>
                <a:lnTo>
                  <a:pt x="5051057" y="6352"/>
                </a:lnTo>
                <a:lnTo>
                  <a:pt x="5093527" y="24280"/>
                </a:lnTo>
                <a:lnTo>
                  <a:pt x="5129514" y="52085"/>
                </a:lnTo>
                <a:lnTo>
                  <a:pt x="5157319" y="88072"/>
                </a:lnTo>
                <a:lnTo>
                  <a:pt x="5175247" y="130542"/>
                </a:lnTo>
                <a:lnTo>
                  <a:pt x="5181600" y="177800"/>
                </a:lnTo>
                <a:lnTo>
                  <a:pt x="5181600" y="889000"/>
                </a:lnTo>
                <a:lnTo>
                  <a:pt x="5175247" y="936257"/>
                </a:lnTo>
                <a:lnTo>
                  <a:pt x="5157319" y="978727"/>
                </a:lnTo>
                <a:lnTo>
                  <a:pt x="5129514" y="1014714"/>
                </a:lnTo>
                <a:lnTo>
                  <a:pt x="5093527" y="1042519"/>
                </a:lnTo>
                <a:lnTo>
                  <a:pt x="5051057" y="1060447"/>
                </a:lnTo>
                <a:lnTo>
                  <a:pt x="5003800" y="1066800"/>
                </a:lnTo>
                <a:lnTo>
                  <a:pt x="177800" y="1066800"/>
                </a:lnTo>
                <a:lnTo>
                  <a:pt x="130542" y="1060447"/>
                </a:lnTo>
                <a:lnTo>
                  <a:pt x="88072" y="1042519"/>
                </a:lnTo>
                <a:lnTo>
                  <a:pt x="52085" y="1014714"/>
                </a:lnTo>
                <a:lnTo>
                  <a:pt x="24280" y="978727"/>
                </a:lnTo>
                <a:lnTo>
                  <a:pt x="6352" y="936257"/>
                </a:lnTo>
                <a:lnTo>
                  <a:pt x="0" y="889000"/>
                </a:lnTo>
                <a:lnTo>
                  <a:pt x="0" y="177800"/>
                </a:lnTo>
                <a:close/>
              </a:path>
            </a:pathLst>
          </a:custGeom>
          <a:ln w="9144">
            <a:solidFill>
              <a:srgbClr val="4255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7200" y="4953000"/>
            <a:ext cx="2743200" cy="1447800"/>
          </a:xfrm>
          <a:custGeom>
            <a:avLst/>
            <a:gdLst/>
            <a:ahLst/>
            <a:cxnLst/>
            <a:rect l="l" t="t" r="r" b="b"/>
            <a:pathLst>
              <a:path w="2743200" h="1447800">
                <a:moveTo>
                  <a:pt x="2501900" y="0"/>
                </a:moveTo>
                <a:lnTo>
                  <a:pt x="241300" y="0"/>
                </a:lnTo>
                <a:lnTo>
                  <a:pt x="192671" y="4904"/>
                </a:lnTo>
                <a:lnTo>
                  <a:pt x="147377" y="18968"/>
                </a:lnTo>
                <a:lnTo>
                  <a:pt x="106389" y="41221"/>
                </a:lnTo>
                <a:lnTo>
                  <a:pt x="70677" y="70691"/>
                </a:lnTo>
                <a:lnTo>
                  <a:pt x="41211" y="106405"/>
                </a:lnTo>
                <a:lnTo>
                  <a:pt x="18963" y="147393"/>
                </a:lnTo>
                <a:lnTo>
                  <a:pt x="4902" y="192682"/>
                </a:lnTo>
                <a:lnTo>
                  <a:pt x="0" y="241300"/>
                </a:lnTo>
                <a:lnTo>
                  <a:pt x="0" y="1206500"/>
                </a:lnTo>
                <a:lnTo>
                  <a:pt x="4902" y="1255128"/>
                </a:lnTo>
                <a:lnTo>
                  <a:pt x="18963" y="1300422"/>
                </a:lnTo>
                <a:lnTo>
                  <a:pt x="41211" y="1341410"/>
                </a:lnTo>
                <a:lnTo>
                  <a:pt x="70677" y="1377122"/>
                </a:lnTo>
                <a:lnTo>
                  <a:pt x="106389" y="1406588"/>
                </a:lnTo>
                <a:lnTo>
                  <a:pt x="147377" y="1428836"/>
                </a:lnTo>
                <a:lnTo>
                  <a:pt x="192671" y="1442897"/>
                </a:lnTo>
                <a:lnTo>
                  <a:pt x="241300" y="1447800"/>
                </a:lnTo>
                <a:lnTo>
                  <a:pt x="2501900" y="1447800"/>
                </a:lnTo>
                <a:lnTo>
                  <a:pt x="2550517" y="1442897"/>
                </a:lnTo>
                <a:lnTo>
                  <a:pt x="2595806" y="1428836"/>
                </a:lnTo>
                <a:lnTo>
                  <a:pt x="2636794" y="1406588"/>
                </a:lnTo>
                <a:lnTo>
                  <a:pt x="2672508" y="1377122"/>
                </a:lnTo>
                <a:lnTo>
                  <a:pt x="2701978" y="1341410"/>
                </a:lnTo>
                <a:lnTo>
                  <a:pt x="2724231" y="1300422"/>
                </a:lnTo>
                <a:lnTo>
                  <a:pt x="2738295" y="1255128"/>
                </a:lnTo>
                <a:lnTo>
                  <a:pt x="2743200" y="1206500"/>
                </a:lnTo>
                <a:lnTo>
                  <a:pt x="2743200" y="241300"/>
                </a:lnTo>
                <a:lnTo>
                  <a:pt x="2738295" y="192682"/>
                </a:lnTo>
                <a:lnTo>
                  <a:pt x="2724231" y="147393"/>
                </a:lnTo>
                <a:lnTo>
                  <a:pt x="2701978" y="106405"/>
                </a:lnTo>
                <a:lnTo>
                  <a:pt x="2672508" y="70691"/>
                </a:lnTo>
                <a:lnTo>
                  <a:pt x="2636794" y="41221"/>
                </a:lnTo>
                <a:lnTo>
                  <a:pt x="2595806" y="18968"/>
                </a:lnTo>
                <a:lnTo>
                  <a:pt x="2550517" y="4904"/>
                </a:lnTo>
                <a:lnTo>
                  <a:pt x="2501900" y="0"/>
                </a:lnTo>
                <a:close/>
              </a:path>
            </a:pathLst>
          </a:custGeom>
          <a:solidFill>
            <a:srgbClr val="9D926E">
              <a:alpha val="8392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429000" y="4953000"/>
            <a:ext cx="5181600" cy="1447800"/>
          </a:xfrm>
          <a:custGeom>
            <a:avLst/>
            <a:gdLst/>
            <a:ahLst/>
            <a:cxnLst/>
            <a:rect l="l" t="t" r="r" b="b"/>
            <a:pathLst>
              <a:path w="5181600" h="1447800">
                <a:moveTo>
                  <a:pt x="0" y="241300"/>
                </a:moveTo>
                <a:lnTo>
                  <a:pt x="4904" y="192682"/>
                </a:lnTo>
                <a:lnTo>
                  <a:pt x="18968" y="147393"/>
                </a:lnTo>
                <a:lnTo>
                  <a:pt x="41221" y="106405"/>
                </a:lnTo>
                <a:lnTo>
                  <a:pt x="70691" y="70691"/>
                </a:lnTo>
                <a:lnTo>
                  <a:pt x="106405" y="41221"/>
                </a:lnTo>
                <a:lnTo>
                  <a:pt x="147393" y="18968"/>
                </a:lnTo>
                <a:lnTo>
                  <a:pt x="192682" y="4904"/>
                </a:lnTo>
                <a:lnTo>
                  <a:pt x="241300" y="0"/>
                </a:lnTo>
                <a:lnTo>
                  <a:pt x="4940300" y="0"/>
                </a:lnTo>
                <a:lnTo>
                  <a:pt x="4988917" y="4904"/>
                </a:lnTo>
                <a:lnTo>
                  <a:pt x="5034206" y="18968"/>
                </a:lnTo>
                <a:lnTo>
                  <a:pt x="5075194" y="41221"/>
                </a:lnTo>
                <a:lnTo>
                  <a:pt x="5110908" y="70691"/>
                </a:lnTo>
                <a:lnTo>
                  <a:pt x="5140378" y="106405"/>
                </a:lnTo>
                <a:lnTo>
                  <a:pt x="5162631" y="147393"/>
                </a:lnTo>
                <a:lnTo>
                  <a:pt x="5176695" y="192682"/>
                </a:lnTo>
                <a:lnTo>
                  <a:pt x="5181600" y="241300"/>
                </a:lnTo>
                <a:lnTo>
                  <a:pt x="5181600" y="1206500"/>
                </a:lnTo>
                <a:lnTo>
                  <a:pt x="5176695" y="1255128"/>
                </a:lnTo>
                <a:lnTo>
                  <a:pt x="5162631" y="1300422"/>
                </a:lnTo>
                <a:lnTo>
                  <a:pt x="5140378" y="1341410"/>
                </a:lnTo>
                <a:lnTo>
                  <a:pt x="5110908" y="1377122"/>
                </a:lnTo>
                <a:lnTo>
                  <a:pt x="5075194" y="1406588"/>
                </a:lnTo>
                <a:lnTo>
                  <a:pt x="5034206" y="1428836"/>
                </a:lnTo>
                <a:lnTo>
                  <a:pt x="4988917" y="1442897"/>
                </a:lnTo>
                <a:lnTo>
                  <a:pt x="4940300" y="1447800"/>
                </a:lnTo>
                <a:lnTo>
                  <a:pt x="241300" y="1447800"/>
                </a:lnTo>
                <a:lnTo>
                  <a:pt x="192682" y="1442897"/>
                </a:lnTo>
                <a:lnTo>
                  <a:pt x="147393" y="1428836"/>
                </a:lnTo>
                <a:lnTo>
                  <a:pt x="106405" y="1406588"/>
                </a:lnTo>
                <a:lnTo>
                  <a:pt x="70691" y="1377122"/>
                </a:lnTo>
                <a:lnTo>
                  <a:pt x="41221" y="1341410"/>
                </a:lnTo>
                <a:lnTo>
                  <a:pt x="18968" y="1300422"/>
                </a:lnTo>
                <a:lnTo>
                  <a:pt x="4904" y="1255128"/>
                </a:lnTo>
                <a:lnTo>
                  <a:pt x="0" y="1206500"/>
                </a:lnTo>
                <a:lnTo>
                  <a:pt x="0" y="241300"/>
                </a:lnTo>
                <a:close/>
              </a:path>
            </a:pathLst>
          </a:custGeom>
          <a:ln w="9144">
            <a:solidFill>
              <a:srgbClr val="9D92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710285" y="2693035"/>
            <a:ext cx="216027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spc="5" dirty="0">
                <a:solidFill>
                  <a:srgbClr val="FFFFFF"/>
                </a:solidFill>
                <a:latin typeface="Arial"/>
                <a:cs typeface="Arial"/>
              </a:rPr>
              <a:t>DRUG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000" b="1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INDUCED</a:t>
            </a:r>
            <a:endParaRPr sz="20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24001" y="3912489"/>
            <a:ext cx="2134870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895" marR="5080" indent="-36830">
              <a:lnSpc>
                <a:spcPct val="100000"/>
              </a:lnSpc>
              <a:spcBef>
                <a:spcPts val="100"/>
              </a:spcBef>
            </a:pP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TRAUMATIC</a:t>
            </a:r>
            <a:r>
              <a:rPr sz="2000" b="1" spc="-1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5" dirty="0">
                <a:solidFill>
                  <a:srgbClr val="FFFFFF"/>
                </a:solidFill>
                <a:latin typeface="Arial"/>
                <a:cs typeface="Arial"/>
              </a:rPr>
              <a:t>AND  </a:t>
            </a:r>
            <a:r>
              <a:rPr sz="2000" b="1" spc="-20" dirty="0">
                <a:solidFill>
                  <a:srgbClr val="FFFFFF"/>
                </a:solidFill>
                <a:latin typeface="Arial"/>
                <a:cs typeface="Arial"/>
              </a:rPr>
              <a:t>INFLAMMATORY</a:t>
            </a:r>
            <a:endParaRPr sz="20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52906" y="5360619"/>
            <a:ext cx="1676400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66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DISEASE  ASSOCI</a:t>
            </a:r>
            <a:r>
              <a:rPr sz="2000" b="1" spc="-14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TED</a:t>
            </a:r>
            <a:endParaRPr sz="20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117975" y="2304415"/>
            <a:ext cx="172783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800" spc="-15" dirty="0">
                <a:latin typeface="Calibri"/>
                <a:cs typeface="Calibri"/>
              </a:rPr>
              <a:t>Corticosteroids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800" spc="-10" dirty="0">
                <a:latin typeface="Calibri"/>
                <a:cs typeface="Calibri"/>
              </a:rPr>
              <a:t>Miotics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800" spc="-5" dirty="0">
                <a:latin typeface="Calibri"/>
                <a:cs typeface="Calibri"/>
              </a:rPr>
              <a:t>Amiodarone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800" spc="-5" dirty="0">
                <a:latin typeface="Calibri"/>
                <a:cs typeface="Calibri"/>
              </a:rPr>
              <a:t>Phenothiazines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117975" y="3904869"/>
            <a:ext cx="2584450" cy="2342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800" spc="-20" dirty="0">
                <a:latin typeface="Calibri"/>
                <a:cs typeface="Calibri"/>
              </a:rPr>
              <a:t>Post </a:t>
            </a:r>
            <a:r>
              <a:rPr sz="1800" spc="-10" dirty="0">
                <a:latin typeface="Calibri"/>
                <a:cs typeface="Calibri"/>
              </a:rPr>
              <a:t>intra-ocular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surgery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800" spc="-5" dirty="0">
                <a:latin typeface="Calibri"/>
                <a:cs typeface="Calibri"/>
              </a:rPr>
              <a:t>Uveitis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buFont typeface="Wingdings"/>
              <a:buChar char=""/>
            </a:pP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Wingdings"/>
              <a:buChar char=""/>
            </a:pPr>
            <a:endParaRPr sz="23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800" spc="-25" dirty="0">
                <a:latin typeface="Calibri"/>
                <a:cs typeface="Calibri"/>
              </a:rPr>
              <a:t>Down’s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Syndrome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800" spc="-10" dirty="0">
                <a:latin typeface="Calibri"/>
                <a:cs typeface="Calibri"/>
              </a:rPr>
              <a:t>Dystrophia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Myotonica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800" spc="-25" dirty="0">
                <a:latin typeface="Calibri"/>
                <a:cs typeface="Calibri"/>
              </a:rPr>
              <a:t>Lowe’s</a:t>
            </a:r>
            <a:r>
              <a:rPr sz="1800" spc="-6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Syndrome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800" spc="-15" dirty="0">
                <a:latin typeface="Calibri"/>
                <a:cs typeface="Calibri"/>
              </a:rPr>
              <a:t>Atopic</a:t>
            </a:r>
            <a:r>
              <a:rPr sz="1800" spc="-8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dermatitis</a:t>
            </a:r>
            <a:endParaRPr sz="18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11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52400" y="228600"/>
            <a:ext cx="8763000" cy="4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 rtl="0">
              <a:defRPr/>
            </a:pPr>
            <a:r>
              <a:rPr lang="en-US" sz="32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Classifications of Cataract</a:t>
            </a:r>
          </a:p>
          <a:p>
            <a:pPr marL="342900" indent="-342900" algn="l" rtl="0">
              <a:defRPr/>
            </a:pPr>
            <a:endParaRPr lang="en-US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l" rtl="0">
              <a:lnSpc>
                <a:spcPct val="150000"/>
              </a:lnSpc>
              <a:defRPr/>
            </a:pPr>
            <a:r>
              <a:rPr lang="en-US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According to age of the patient </a:t>
            </a:r>
          </a:p>
          <a:p>
            <a:pPr marL="342900" indent="-342900" algn="l" rtl="0">
              <a:lnSpc>
                <a:spcPct val="150000"/>
              </a:lnSpc>
              <a:defRPr/>
            </a:pPr>
            <a:r>
              <a:rPr lang="en-US" sz="2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sz="2800" b="1" u="sng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Congenital cataract  </a:t>
            </a:r>
          </a:p>
          <a:p>
            <a:pPr marL="342900" indent="-342900" algn="l" rtl="0">
              <a:lnSpc>
                <a:spcPct val="150000"/>
              </a:lnSpc>
              <a:defRPr/>
            </a:pP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Presented at birth or shortly after birth , usually bilateral but may be unilateral , which may be hereditary or associated with maternal disease during first trimester of pregnancy as German measles (RUBELLA) , drugs taken during pregnancy , or may be associated with other congenital abnormality e.g. syphilis , Down syndrome , galactosaemia .</a:t>
            </a:r>
          </a:p>
          <a:p>
            <a:pPr marL="342900" indent="-342900" algn="l" rtl="0">
              <a:defRPr/>
            </a:pPr>
            <a:endParaRPr lang="en-US" b="1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57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686800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l" rtl="0">
              <a:lnSpc>
                <a:spcPct val="200000"/>
              </a:lnSpc>
              <a:defRPr/>
            </a:pP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2- Juvenile cataract    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In teenager</a:t>
            </a:r>
            <a:endParaRPr lang="en-US" sz="3200" b="1" dirty="0">
              <a:solidFill>
                <a:srgbClr val="00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200000"/>
              </a:lnSpc>
              <a:defRPr/>
            </a:pP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3-Presenile cataract    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less than 60yrs</a:t>
            </a:r>
          </a:p>
          <a:p>
            <a:pPr algn="l" rtl="0">
              <a:lnSpc>
                <a:spcPct val="200000"/>
              </a:lnSpc>
              <a:defRPr/>
            </a:pP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4-Senile  cataract   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At 65 yr or over   </a:t>
            </a:r>
          </a:p>
          <a:p>
            <a:pPr algn="l" rtl="0">
              <a:lnSpc>
                <a:spcPct val="200000"/>
              </a:lnSpc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gradual , painless, decreased vision.</a:t>
            </a:r>
          </a:p>
          <a:p>
            <a:pPr algn="l" rtl="0">
              <a:lnSpc>
                <a:spcPct val="200000"/>
              </a:lnSpc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 rtl="0"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l" rtl="0"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l" rtl="0"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l" rtl="0"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53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74826" y="86614"/>
            <a:ext cx="6994525" cy="103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600" spc="-40" dirty="0"/>
              <a:t>CLASSIFICATION</a:t>
            </a:r>
            <a:endParaRPr sz="6600" dirty="0"/>
          </a:p>
        </p:txBody>
      </p:sp>
      <p:sp>
        <p:nvSpPr>
          <p:cNvPr id="4" name="object 4"/>
          <p:cNvSpPr/>
          <p:nvPr/>
        </p:nvSpPr>
        <p:spPr>
          <a:xfrm>
            <a:off x="1295400" y="2057400"/>
            <a:ext cx="2743200" cy="2209800"/>
          </a:xfrm>
          <a:custGeom>
            <a:avLst/>
            <a:gdLst/>
            <a:ahLst/>
            <a:cxnLst/>
            <a:rect l="l" t="t" r="r" b="b"/>
            <a:pathLst>
              <a:path w="2743200" h="2209800">
                <a:moveTo>
                  <a:pt x="2743200" y="0"/>
                </a:moveTo>
                <a:lnTo>
                  <a:pt x="1371600" y="0"/>
                </a:lnTo>
                <a:lnTo>
                  <a:pt x="1317739" y="836"/>
                </a:lnTo>
                <a:lnTo>
                  <a:pt x="1264404" y="3324"/>
                </a:lnTo>
                <a:lnTo>
                  <a:pt x="1211634" y="7433"/>
                </a:lnTo>
                <a:lnTo>
                  <a:pt x="1159467" y="13132"/>
                </a:lnTo>
                <a:lnTo>
                  <a:pt x="1107940" y="20392"/>
                </a:lnTo>
                <a:lnTo>
                  <a:pt x="1057091" y="29180"/>
                </a:lnTo>
                <a:lnTo>
                  <a:pt x="1006960" y="39467"/>
                </a:lnTo>
                <a:lnTo>
                  <a:pt x="957583" y="51221"/>
                </a:lnTo>
                <a:lnTo>
                  <a:pt x="908999" y="64412"/>
                </a:lnTo>
                <a:lnTo>
                  <a:pt x="861246" y="79009"/>
                </a:lnTo>
                <a:lnTo>
                  <a:pt x="814363" y="94982"/>
                </a:lnTo>
                <a:lnTo>
                  <a:pt x="768387" y="112300"/>
                </a:lnTo>
                <a:lnTo>
                  <a:pt x="723356" y="130932"/>
                </a:lnTo>
                <a:lnTo>
                  <a:pt x="679308" y="150847"/>
                </a:lnTo>
                <a:lnTo>
                  <a:pt x="636283" y="172015"/>
                </a:lnTo>
                <a:lnTo>
                  <a:pt x="594317" y="194405"/>
                </a:lnTo>
                <a:lnTo>
                  <a:pt x="553449" y="217987"/>
                </a:lnTo>
                <a:lnTo>
                  <a:pt x="513716" y="242729"/>
                </a:lnTo>
                <a:lnTo>
                  <a:pt x="475158" y="268601"/>
                </a:lnTo>
                <a:lnTo>
                  <a:pt x="437812" y="295572"/>
                </a:lnTo>
                <a:lnTo>
                  <a:pt x="401716" y="323611"/>
                </a:lnTo>
                <a:lnTo>
                  <a:pt x="366909" y="352689"/>
                </a:lnTo>
                <a:lnTo>
                  <a:pt x="333428" y="382773"/>
                </a:lnTo>
                <a:lnTo>
                  <a:pt x="301312" y="413834"/>
                </a:lnTo>
                <a:lnTo>
                  <a:pt x="270598" y="445841"/>
                </a:lnTo>
                <a:lnTo>
                  <a:pt x="241325" y="478763"/>
                </a:lnTo>
                <a:lnTo>
                  <a:pt x="213531" y="512569"/>
                </a:lnTo>
                <a:lnTo>
                  <a:pt x="187254" y="547228"/>
                </a:lnTo>
                <a:lnTo>
                  <a:pt x="162532" y="582711"/>
                </a:lnTo>
                <a:lnTo>
                  <a:pt x="139403" y="618986"/>
                </a:lnTo>
                <a:lnTo>
                  <a:pt x="117906" y="656022"/>
                </a:lnTo>
                <a:lnTo>
                  <a:pt x="98078" y="693789"/>
                </a:lnTo>
                <a:lnTo>
                  <a:pt x="79957" y="732256"/>
                </a:lnTo>
                <a:lnTo>
                  <a:pt x="63583" y="771393"/>
                </a:lnTo>
                <a:lnTo>
                  <a:pt x="48992" y="811168"/>
                </a:lnTo>
                <a:lnTo>
                  <a:pt x="36222" y="851551"/>
                </a:lnTo>
                <a:lnTo>
                  <a:pt x="25313" y="892512"/>
                </a:lnTo>
                <a:lnTo>
                  <a:pt x="16302" y="934019"/>
                </a:lnTo>
                <a:lnTo>
                  <a:pt x="9227" y="976042"/>
                </a:lnTo>
                <a:lnTo>
                  <a:pt x="4126" y="1018550"/>
                </a:lnTo>
                <a:lnTo>
                  <a:pt x="1037" y="1061513"/>
                </a:lnTo>
                <a:lnTo>
                  <a:pt x="0" y="1104900"/>
                </a:lnTo>
                <a:lnTo>
                  <a:pt x="1037" y="1148286"/>
                </a:lnTo>
                <a:lnTo>
                  <a:pt x="4126" y="1191249"/>
                </a:lnTo>
                <a:lnTo>
                  <a:pt x="9227" y="1233757"/>
                </a:lnTo>
                <a:lnTo>
                  <a:pt x="16302" y="1275780"/>
                </a:lnTo>
                <a:lnTo>
                  <a:pt x="25313" y="1317287"/>
                </a:lnTo>
                <a:lnTo>
                  <a:pt x="36222" y="1358248"/>
                </a:lnTo>
                <a:lnTo>
                  <a:pt x="48992" y="1398631"/>
                </a:lnTo>
                <a:lnTo>
                  <a:pt x="63583" y="1438406"/>
                </a:lnTo>
                <a:lnTo>
                  <a:pt x="79957" y="1477543"/>
                </a:lnTo>
                <a:lnTo>
                  <a:pt x="98078" y="1516010"/>
                </a:lnTo>
                <a:lnTo>
                  <a:pt x="117906" y="1553777"/>
                </a:lnTo>
                <a:lnTo>
                  <a:pt x="139403" y="1590813"/>
                </a:lnTo>
                <a:lnTo>
                  <a:pt x="162532" y="1627088"/>
                </a:lnTo>
                <a:lnTo>
                  <a:pt x="187254" y="1662571"/>
                </a:lnTo>
                <a:lnTo>
                  <a:pt x="213531" y="1697230"/>
                </a:lnTo>
                <a:lnTo>
                  <a:pt x="241325" y="1731036"/>
                </a:lnTo>
                <a:lnTo>
                  <a:pt x="270598" y="1763958"/>
                </a:lnTo>
                <a:lnTo>
                  <a:pt x="301312" y="1795965"/>
                </a:lnTo>
                <a:lnTo>
                  <a:pt x="333428" y="1827026"/>
                </a:lnTo>
                <a:lnTo>
                  <a:pt x="366909" y="1857110"/>
                </a:lnTo>
                <a:lnTo>
                  <a:pt x="401716" y="1886188"/>
                </a:lnTo>
                <a:lnTo>
                  <a:pt x="437812" y="1914227"/>
                </a:lnTo>
                <a:lnTo>
                  <a:pt x="475158" y="1941198"/>
                </a:lnTo>
                <a:lnTo>
                  <a:pt x="513716" y="1967070"/>
                </a:lnTo>
                <a:lnTo>
                  <a:pt x="553449" y="1991812"/>
                </a:lnTo>
                <a:lnTo>
                  <a:pt x="594317" y="2015394"/>
                </a:lnTo>
                <a:lnTo>
                  <a:pt x="636283" y="2037784"/>
                </a:lnTo>
                <a:lnTo>
                  <a:pt x="679308" y="2058952"/>
                </a:lnTo>
                <a:lnTo>
                  <a:pt x="723356" y="2078867"/>
                </a:lnTo>
                <a:lnTo>
                  <a:pt x="768387" y="2097499"/>
                </a:lnTo>
                <a:lnTo>
                  <a:pt x="814363" y="2114817"/>
                </a:lnTo>
                <a:lnTo>
                  <a:pt x="861246" y="2130790"/>
                </a:lnTo>
                <a:lnTo>
                  <a:pt x="908999" y="2145387"/>
                </a:lnTo>
                <a:lnTo>
                  <a:pt x="957583" y="2158578"/>
                </a:lnTo>
                <a:lnTo>
                  <a:pt x="1006960" y="2170332"/>
                </a:lnTo>
                <a:lnTo>
                  <a:pt x="1057091" y="2180619"/>
                </a:lnTo>
                <a:lnTo>
                  <a:pt x="1107940" y="2189407"/>
                </a:lnTo>
                <a:lnTo>
                  <a:pt x="1159467" y="2196667"/>
                </a:lnTo>
                <a:lnTo>
                  <a:pt x="1211634" y="2202366"/>
                </a:lnTo>
                <a:lnTo>
                  <a:pt x="1264404" y="2206475"/>
                </a:lnTo>
                <a:lnTo>
                  <a:pt x="1317739" y="2208963"/>
                </a:lnTo>
                <a:lnTo>
                  <a:pt x="1371600" y="2209800"/>
                </a:lnTo>
                <a:lnTo>
                  <a:pt x="1425460" y="2208963"/>
                </a:lnTo>
                <a:lnTo>
                  <a:pt x="1478795" y="2206475"/>
                </a:lnTo>
                <a:lnTo>
                  <a:pt x="1531565" y="2202366"/>
                </a:lnTo>
                <a:lnTo>
                  <a:pt x="1583732" y="2196667"/>
                </a:lnTo>
                <a:lnTo>
                  <a:pt x="1635259" y="2189407"/>
                </a:lnTo>
                <a:lnTo>
                  <a:pt x="1686108" y="2180619"/>
                </a:lnTo>
                <a:lnTo>
                  <a:pt x="1736239" y="2170332"/>
                </a:lnTo>
                <a:lnTo>
                  <a:pt x="1785616" y="2158578"/>
                </a:lnTo>
                <a:lnTo>
                  <a:pt x="1834200" y="2145387"/>
                </a:lnTo>
                <a:lnTo>
                  <a:pt x="1881953" y="2130790"/>
                </a:lnTo>
                <a:lnTo>
                  <a:pt x="1928836" y="2114817"/>
                </a:lnTo>
                <a:lnTo>
                  <a:pt x="1974812" y="2097499"/>
                </a:lnTo>
                <a:lnTo>
                  <a:pt x="2019843" y="2078867"/>
                </a:lnTo>
                <a:lnTo>
                  <a:pt x="2063891" y="2058952"/>
                </a:lnTo>
                <a:lnTo>
                  <a:pt x="2106916" y="2037784"/>
                </a:lnTo>
                <a:lnTo>
                  <a:pt x="2148882" y="2015394"/>
                </a:lnTo>
                <a:lnTo>
                  <a:pt x="2189750" y="1991812"/>
                </a:lnTo>
                <a:lnTo>
                  <a:pt x="2229483" y="1967070"/>
                </a:lnTo>
                <a:lnTo>
                  <a:pt x="2268041" y="1941198"/>
                </a:lnTo>
                <a:lnTo>
                  <a:pt x="2305387" y="1914227"/>
                </a:lnTo>
                <a:lnTo>
                  <a:pt x="2341483" y="1886188"/>
                </a:lnTo>
                <a:lnTo>
                  <a:pt x="2376290" y="1857110"/>
                </a:lnTo>
                <a:lnTo>
                  <a:pt x="2409771" y="1827026"/>
                </a:lnTo>
                <a:lnTo>
                  <a:pt x="2441887" y="1795965"/>
                </a:lnTo>
                <a:lnTo>
                  <a:pt x="2472601" y="1763958"/>
                </a:lnTo>
                <a:lnTo>
                  <a:pt x="2501874" y="1731036"/>
                </a:lnTo>
                <a:lnTo>
                  <a:pt x="2529668" y="1697230"/>
                </a:lnTo>
                <a:lnTo>
                  <a:pt x="2555945" y="1662571"/>
                </a:lnTo>
                <a:lnTo>
                  <a:pt x="2580667" y="1627088"/>
                </a:lnTo>
                <a:lnTo>
                  <a:pt x="2603796" y="1590813"/>
                </a:lnTo>
                <a:lnTo>
                  <a:pt x="2625293" y="1553777"/>
                </a:lnTo>
                <a:lnTo>
                  <a:pt x="2645121" y="1516010"/>
                </a:lnTo>
                <a:lnTo>
                  <a:pt x="2663242" y="1477543"/>
                </a:lnTo>
                <a:lnTo>
                  <a:pt x="2679616" y="1438406"/>
                </a:lnTo>
                <a:lnTo>
                  <a:pt x="2694207" y="1398631"/>
                </a:lnTo>
                <a:lnTo>
                  <a:pt x="2706977" y="1358248"/>
                </a:lnTo>
                <a:lnTo>
                  <a:pt x="2717886" y="1317287"/>
                </a:lnTo>
                <a:lnTo>
                  <a:pt x="2726897" y="1275780"/>
                </a:lnTo>
                <a:lnTo>
                  <a:pt x="2733972" y="1233757"/>
                </a:lnTo>
                <a:lnTo>
                  <a:pt x="2739073" y="1191249"/>
                </a:lnTo>
                <a:lnTo>
                  <a:pt x="2742162" y="1148286"/>
                </a:lnTo>
                <a:lnTo>
                  <a:pt x="2743200" y="1104900"/>
                </a:lnTo>
                <a:lnTo>
                  <a:pt x="2743200" y="0"/>
                </a:lnTo>
                <a:close/>
              </a:path>
            </a:pathLst>
          </a:custGeom>
          <a:solidFill>
            <a:srgbClr val="42558D">
              <a:alpha val="4901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724400" y="2057400"/>
            <a:ext cx="2743200" cy="2209800"/>
          </a:xfrm>
          <a:custGeom>
            <a:avLst/>
            <a:gdLst/>
            <a:ahLst/>
            <a:cxnLst/>
            <a:rect l="l" t="t" r="r" b="b"/>
            <a:pathLst>
              <a:path w="2743200" h="2209800">
                <a:moveTo>
                  <a:pt x="2743200" y="0"/>
                </a:moveTo>
                <a:lnTo>
                  <a:pt x="1371600" y="0"/>
                </a:lnTo>
                <a:lnTo>
                  <a:pt x="1317739" y="836"/>
                </a:lnTo>
                <a:lnTo>
                  <a:pt x="1264404" y="3324"/>
                </a:lnTo>
                <a:lnTo>
                  <a:pt x="1211634" y="7433"/>
                </a:lnTo>
                <a:lnTo>
                  <a:pt x="1159467" y="13132"/>
                </a:lnTo>
                <a:lnTo>
                  <a:pt x="1107940" y="20392"/>
                </a:lnTo>
                <a:lnTo>
                  <a:pt x="1057091" y="29180"/>
                </a:lnTo>
                <a:lnTo>
                  <a:pt x="1006960" y="39467"/>
                </a:lnTo>
                <a:lnTo>
                  <a:pt x="957583" y="51221"/>
                </a:lnTo>
                <a:lnTo>
                  <a:pt x="908999" y="64412"/>
                </a:lnTo>
                <a:lnTo>
                  <a:pt x="861246" y="79009"/>
                </a:lnTo>
                <a:lnTo>
                  <a:pt x="814363" y="94982"/>
                </a:lnTo>
                <a:lnTo>
                  <a:pt x="768387" y="112300"/>
                </a:lnTo>
                <a:lnTo>
                  <a:pt x="723356" y="130932"/>
                </a:lnTo>
                <a:lnTo>
                  <a:pt x="679308" y="150847"/>
                </a:lnTo>
                <a:lnTo>
                  <a:pt x="636283" y="172015"/>
                </a:lnTo>
                <a:lnTo>
                  <a:pt x="594317" y="194405"/>
                </a:lnTo>
                <a:lnTo>
                  <a:pt x="553449" y="217987"/>
                </a:lnTo>
                <a:lnTo>
                  <a:pt x="513716" y="242729"/>
                </a:lnTo>
                <a:lnTo>
                  <a:pt x="475158" y="268601"/>
                </a:lnTo>
                <a:lnTo>
                  <a:pt x="437812" y="295572"/>
                </a:lnTo>
                <a:lnTo>
                  <a:pt x="401716" y="323611"/>
                </a:lnTo>
                <a:lnTo>
                  <a:pt x="366909" y="352689"/>
                </a:lnTo>
                <a:lnTo>
                  <a:pt x="333428" y="382773"/>
                </a:lnTo>
                <a:lnTo>
                  <a:pt x="301312" y="413834"/>
                </a:lnTo>
                <a:lnTo>
                  <a:pt x="270598" y="445841"/>
                </a:lnTo>
                <a:lnTo>
                  <a:pt x="241325" y="478763"/>
                </a:lnTo>
                <a:lnTo>
                  <a:pt x="213531" y="512569"/>
                </a:lnTo>
                <a:lnTo>
                  <a:pt x="187254" y="547228"/>
                </a:lnTo>
                <a:lnTo>
                  <a:pt x="162532" y="582711"/>
                </a:lnTo>
                <a:lnTo>
                  <a:pt x="139403" y="618986"/>
                </a:lnTo>
                <a:lnTo>
                  <a:pt x="117906" y="656022"/>
                </a:lnTo>
                <a:lnTo>
                  <a:pt x="98078" y="693789"/>
                </a:lnTo>
                <a:lnTo>
                  <a:pt x="79957" y="732256"/>
                </a:lnTo>
                <a:lnTo>
                  <a:pt x="63583" y="771393"/>
                </a:lnTo>
                <a:lnTo>
                  <a:pt x="48992" y="811168"/>
                </a:lnTo>
                <a:lnTo>
                  <a:pt x="36222" y="851551"/>
                </a:lnTo>
                <a:lnTo>
                  <a:pt x="25313" y="892512"/>
                </a:lnTo>
                <a:lnTo>
                  <a:pt x="16302" y="934019"/>
                </a:lnTo>
                <a:lnTo>
                  <a:pt x="9227" y="976042"/>
                </a:lnTo>
                <a:lnTo>
                  <a:pt x="4126" y="1018550"/>
                </a:lnTo>
                <a:lnTo>
                  <a:pt x="1037" y="1061513"/>
                </a:lnTo>
                <a:lnTo>
                  <a:pt x="0" y="1104900"/>
                </a:lnTo>
                <a:lnTo>
                  <a:pt x="1037" y="1148286"/>
                </a:lnTo>
                <a:lnTo>
                  <a:pt x="4126" y="1191249"/>
                </a:lnTo>
                <a:lnTo>
                  <a:pt x="9227" y="1233757"/>
                </a:lnTo>
                <a:lnTo>
                  <a:pt x="16302" y="1275780"/>
                </a:lnTo>
                <a:lnTo>
                  <a:pt x="25313" y="1317287"/>
                </a:lnTo>
                <a:lnTo>
                  <a:pt x="36222" y="1358248"/>
                </a:lnTo>
                <a:lnTo>
                  <a:pt x="48992" y="1398631"/>
                </a:lnTo>
                <a:lnTo>
                  <a:pt x="63583" y="1438406"/>
                </a:lnTo>
                <a:lnTo>
                  <a:pt x="79957" y="1477543"/>
                </a:lnTo>
                <a:lnTo>
                  <a:pt x="98078" y="1516010"/>
                </a:lnTo>
                <a:lnTo>
                  <a:pt x="117906" y="1553777"/>
                </a:lnTo>
                <a:lnTo>
                  <a:pt x="139403" y="1590813"/>
                </a:lnTo>
                <a:lnTo>
                  <a:pt x="162532" y="1627088"/>
                </a:lnTo>
                <a:lnTo>
                  <a:pt x="187254" y="1662571"/>
                </a:lnTo>
                <a:lnTo>
                  <a:pt x="213531" y="1697230"/>
                </a:lnTo>
                <a:lnTo>
                  <a:pt x="241325" y="1731036"/>
                </a:lnTo>
                <a:lnTo>
                  <a:pt x="270598" y="1763958"/>
                </a:lnTo>
                <a:lnTo>
                  <a:pt x="301312" y="1795965"/>
                </a:lnTo>
                <a:lnTo>
                  <a:pt x="333428" y="1827026"/>
                </a:lnTo>
                <a:lnTo>
                  <a:pt x="366909" y="1857110"/>
                </a:lnTo>
                <a:lnTo>
                  <a:pt x="401716" y="1886188"/>
                </a:lnTo>
                <a:lnTo>
                  <a:pt x="437812" y="1914227"/>
                </a:lnTo>
                <a:lnTo>
                  <a:pt x="475158" y="1941198"/>
                </a:lnTo>
                <a:lnTo>
                  <a:pt x="513716" y="1967070"/>
                </a:lnTo>
                <a:lnTo>
                  <a:pt x="553449" y="1991812"/>
                </a:lnTo>
                <a:lnTo>
                  <a:pt x="594317" y="2015394"/>
                </a:lnTo>
                <a:lnTo>
                  <a:pt x="636283" y="2037784"/>
                </a:lnTo>
                <a:lnTo>
                  <a:pt x="679308" y="2058952"/>
                </a:lnTo>
                <a:lnTo>
                  <a:pt x="723356" y="2078867"/>
                </a:lnTo>
                <a:lnTo>
                  <a:pt x="768387" y="2097499"/>
                </a:lnTo>
                <a:lnTo>
                  <a:pt x="814363" y="2114817"/>
                </a:lnTo>
                <a:lnTo>
                  <a:pt x="861246" y="2130790"/>
                </a:lnTo>
                <a:lnTo>
                  <a:pt x="908999" y="2145387"/>
                </a:lnTo>
                <a:lnTo>
                  <a:pt x="957583" y="2158578"/>
                </a:lnTo>
                <a:lnTo>
                  <a:pt x="1006960" y="2170332"/>
                </a:lnTo>
                <a:lnTo>
                  <a:pt x="1057091" y="2180619"/>
                </a:lnTo>
                <a:lnTo>
                  <a:pt x="1107940" y="2189407"/>
                </a:lnTo>
                <a:lnTo>
                  <a:pt x="1159467" y="2196667"/>
                </a:lnTo>
                <a:lnTo>
                  <a:pt x="1211634" y="2202366"/>
                </a:lnTo>
                <a:lnTo>
                  <a:pt x="1264404" y="2206475"/>
                </a:lnTo>
                <a:lnTo>
                  <a:pt x="1317739" y="2208963"/>
                </a:lnTo>
                <a:lnTo>
                  <a:pt x="1371600" y="2209800"/>
                </a:lnTo>
                <a:lnTo>
                  <a:pt x="1425460" y="2208963"/>
                </a:lnTo>
                <a:lnTo>
                  <a:pt x="1478795" y="2206475"/>
                </a:lnTo>
                <a:lnTo>
                  <a:pt x="1531565" y="2202366"/>
                </a:lnTo>
                <a:lnTo>
                  <a:pt x="1583732" y="2196667"/>
                </a:lnTo>
                <a:lnTo>
                  <a:pt x="1635259" y="2189407"/>
                </a:lnTo>
                <a:lnTo>
                  <a:pt x="1686108" y="2180619"/>
                </a:lnTo>
                <a:lnTo>
                  <a:pt x="1736239" y="2170332"/>
                </a:lnTo>
                <a:lnTo>
                  <a:pt x="1785616" y="2158578"/>
                </a:lnTo>
                <a:lnTo>
                  <a:pt x="1834200" y="2145387"/>
                </a:lnTo>
                <a:lnTo>
                  <a:pt x="1881953" y="2130790"/>
                </a:lnTo>
                <a:lnTo>
                  <a:pt x="1928836" y="2114817"/>
                </a:lnTo>
                <a:lnTo>
                  <a:pt x="1974812" y="2097499"/>
                </a:lnTo>
                <a:lnTo>
                  <a:pt x="2019843" y="2078867"/>
                </a:lnTo>
                <a:lnTo>
                  <a:pt x="2063891" y="2058952"/>
                </a:lnTo>
                <a:lnTo>
                  <a:pt x="2106916" y="2037784"/>
                </a:lnTo>
                <a:lnTo>
                  <a:pt x="2148882" y="2015394"/>
                </a:lnTo>
                <a:lnTo>
                  <a:pt x="2189750" y="1991812"/>
                </a:lnTo>
                <a:lnTo>
                  <a:pt x="2229483" y="1967070"/>
                </a:lnTo>
                <a:lnTo>
                  <a:pt x="2268041" y="1941198"/>
                </a:lnTo>
                <a:lnTo>
                  <a:pt x="2305387" y="1914227"/>
                </a:lnTo>
                <a:lnTo>
                  <a:pt x="2341483" y="1886188"/>
                </a:lnTo>
                <a:lnTo>
                  <a:pt x="2376290" y="1857110"/>
                </a:lnTo>
                <a:lnTo>
                  <a:pt x="2409771" y="1827026"/>
                </a:lnTo>
                <a:lnTo>
                  <a:pt x="2441887" y="1795965"/>
                </a:lnTo>
                <a:lnTo>
                  <a:pt x="2472601" y="1763958"/>
                </a:lnTo>
                <a:lnTo>
                  <a:pt x="2501874" y="1731036"/>
                </a:lnTo>
                <a:lnTo>
                  <a:pt x="2529668" y="1697230"/>
                </a:lnTo>
                <a:lnTo>
                  <a:pt x="2555945" y="1662571"/>
                </a:lnTo>
                <a:lnTo>
                  <a:pt x="2580667" y="1627088"/>
                </a:lnTo>
                <a:lnTo>
                  <a:pt x="2603796" y="1590813"/>
                </a:lnTo>
                <a:lnTo>
                  <a:pt x="2625293" y="1553777"/>
                </a:lnTo>
                <a:lnTo>
                  <a:pt x="2645121" y="1516010"/>
                </a:lnTo>
                <a:lnTo>
                  <a:pt x="2663242" y="1477543"/>
                </a:lnTo>
                <a:lnTo>
                  <a:pt x="2679616" y="1438406"/>
                </a:lnTo>
                <a:lnTo>
                  <a:pt x="2694207" y="1398631"/>
                </a:lnTo>
                <a:lnTo>
                  <a:pt x="2706977" y="1358248"/>
                </a:lnTo>
                <a:lnTo>
                  <a:pt x="2717886" y="1317287"/>
                </a:lnTo>
                <a:lnTo>
                  <a:pt x="2726897" y="1275780"/>
                </a:lnTo>
                <a:lnTo>
                  <a:pt x="2733972" y="1233757"/>
                </a:lnTo>
                <a:lnTo>
                  <a:pt x="2739073" y="1191249"/>
                </a:lnTo>
                <a:lnTo>
                  <a:pt x="2742162" y="1148286"/>
                </a:lnTo>
                <a:lnTo>
                  <a:pt x="2743200" y="1104900"/>
                </a:lnTo>
                <a:lnTo>
                  <a:pt x="2743200" y="0"/>
                </a:lnTo>
                <a:close/>
              </a:path>
            </a:pathLst>
          </a:custGeom>
          <a:solidFill>
            <a:srgbClr val="7D96AC">
              <a:alpha val="4901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573149" y="952158"/>
            <a:ext cx="5996940" cy="1217930"/>
          </a:xfrm>
          <a:prstGeom prst="rect">
            <a:avLst/>
          </a:prstGeom>
        </p:spPr>
        <p:txBody>
          <a:bodyPr vert="horz" wrap="square" lIns="0" tIns="22669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785"/>
              </a:spcBef>
            </a:pPr>
            <a:r>
              <a:rPr sz="2800" b="1" spc="-10" dirty="0">
                <a:solidFill>
                  <a:srgbClr val="42558D"/>
                </a:solidFill>
                <a:latin typeface="Arial"/>
                <a:cs typeface="Arial"/>
              </a:rPr>
              <a:t>BASED </a:t>
            </a:r>
            <a:r>
              <a:rPr sz="2800" b="1" spc="-5" dirty="0">
                <a:solidFill>
                  <a:srgbClr val="42558D"/>
                </a:solidFill>
                <a:latin typeface="Arial"/>
                <a:cs typeface="Arial"/>
              </a:rPr>
              <a:t>ON </a:t>
            </a:r>
            <a:r>
              <a:rPr sz="2800" b="1" spc="-10" dirty="0">
                <a:solidFill>
                  <a:srgbClr val="42558D"/>
                </a:solidFill>
                <a:latin typeface="Arial"/>
                <a:cs typeface="Arial"/>
              </a:rPr>
              <a:t>DEGREE </a:t>
            </a:r>
            <a:r>
              <a:rPr sz="2800" b="1" spc="-5" dirty="0">
                <a:solidFill>
                  <a:srgbClr val="42558D"/>
                </a:solidFill>
                <a:latin typeface="Arial"/>
                <a:cs typeface="Arial"/>
              </a:rPr>
              <a:t>OF</a:t>
            </a:r>
            <a:r>
              <a:rPr sz="2800" b="1" spc="40" dirty="0">
                <a:solidFill>
                  <a:srgbClr val="42558D"/>
                </a:solidFill>
                <a:latin typeface="Arial"/>
                <a:cs typeface="Arial"/>
              </a:rPr>
              <a:t> </a:t>
            </a:r>
            <a:r>
              <a:rPr sz="2800" b="1" spc="-35" dirty="0">
                <a:solidFill>
                  <a:srgbClr val="42558D"/>
                </a:solidFill>
                <a:latin typeface="Arial"/>
                <a:cs typeface="Arial"/>
              </a:rPr>
              <a:t>MATURITY</a:t>
            </a:r>
            <a:endParaRPr sz="2800">
              <a:latin typeface="Arial"/>
              <a:cs typeface="Arial"/>
            </a:endParaRPr>
          </a:p>
          <a:p>
            <a:pPr marR="58419" algn="r">
              <a:lnSpc>
                <a:spcPct val="100000"/>
              </a:lnSpc>
              <a:spcBef>
                <a:spcPts val="1460"/>
              </a:spcBef>
              <a:tabLst>
                <a:tab pos="3124200" algn="l"/>
              </a:tabLst>
            </a:pPr>
            <a:r>
              <a:rPr sz="3600" b="1" spc="-52" baseline="1157" dirty="0">
                <a:latin typeface="Arial"/>
                <a:cs typeface="Arial"/>
              </a:rPr>
              <a:t>MATURE	</a:t>
            </a:r>
            <a:r>
              <a:rPr sz="2400" b="1" spc="-25" dirty="0">
                <a:latin typeface="Arial"/>
                <a:cs typeface="Arial"/>
              </a:rPr>
              <a:t>IMMATURE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295400" y="4648200"/>
            <a:ext cx="2743200" cy="2209800"/>
          </a:xfrm>
          <a:custGeom>
            <a:avLst/>
            <a:gdLst/>
            <a:ahLst/>
            <a:cxnLst/>
            <a:rect l="l" t="t" r="r" b="b"/>
            <a:pathLst>
              <a:path w="2743200" h="2209800">
                <a:moveTo>
                  <a:pt x="2743200" y="0"/>
                </a:moveTo>
                <a:lnTo>
                  <a:pt x="1371600" y="0"/>
                </a:lnTo>
                <a:lnTo>
                  <a:pt x="1317739" y="836"/>
                </a:lnTo>
                <a:lnTo>
                  <a:pt x="1264404" y="3324"/>
                </a:lnTo>
                <a:lnTo>
                  <a:pt x="1211634" y="7433"/>
                </a:lnTo>
                <a:lnTo>
                  <a:pt x="1159467" y="13132"/>
                </a:lnTo>
                <a:lnTo>
                  <a:pt x="1107940" y="20392"/>
                </a:lnTo>
                <a:lnTo>
                  <a:pt x="1057091" y="29180"/>
                </a:lnTo>
                <a:lnTo>
                  <a:pt x="1006960" y="39467"/>
                </a:lnTo>
                <a:lnTo>
                  <a:pt x="957583" y="51221"/>
                </a:lnTo>
                <a:lnTo>
                  <a:pt x="908999" y="64412"/>
                </a:lnTo>
                <a:lnTo>
                  <a:pt x="861246" y="79009"/>
                </a:lnTo>
                <a:lnTo>
                  <a:pt x="814363" y="94982"/>
                </a:lnTo>
                <a:lnTo>
                  <a:pt x="768387" y="112300"/>
                </a:lnTo>
                <a:lnTo>
                  <a:pt x="723356" y="130932"/>
                </a:lnTo>
                <a:lnTo>
                  <a:pt x="679308" y="150847"/>
                </a:lnTo>
                <a:lnTo>
                  <a:pt x="636283" y="172015"/>
                </a:lnTo>
                <a:lnTo>
                  <a:pt x="594317" y="194405"/>
                </a:lnTo>
                <a:lnTo>
                  <a:pt x="553449" y="217987"/>
                </a:lnTo>
                <a:lnTo>
                  <a:pt x="513716" y="242729"/>
                </a:lnTo>
                <a:lnTo>
                  <a:pt x="475158" y="268601"/>
                </a:lnTo>
                <a:lnTo>
                  <a:pt x="437812" y="295572"/>
                </a:lnTo>
                <a:lnTo>
                  <a:pt x="401716" y="323611"/>
                </a:lnTo>
                <a:lnTo>
                  <a:pt x="366909" y="352689"/>
                </a:lnTo>
                <a:lnTo>
                  <a:pt x="333428" y="382773"/>
                </a:lnTo>
                <a:lnTo>
                  <a:pt x="301312" y="413834"/>
                </a:lnTo>
                <a:lnTo>
                  <a:pt x="270598" y="445841"/>
                </a:lnTo>
                <a:lnTo>
                  <a:pt x="241325" y="478763"/>
                </a:lnTo>
                <a:lnTo>
                  <a:pt x="213531" y="512569"/>
                </a:lnTo>
                <a:lnTo>
                  <a:pt x="187254" y="547228"/>
                </a:lnTo>
                <a:lnTo>
                  <a:pt x="162532" y="582711"/>
                </a:lnTo>
                <a:lnTo>
                  <a:pt x="139403" y="618986"/>
                </a:lnTo>
                <a:lnTo>
                  <a:pt x="117906" y="656022"/>
                </a:lnTo>
                <a:lnTo>
                  <a:pt x="98078" y="693789"/>
                </a:lnTo>
                <a:lnTo>
                  <a:pt x="79957" y="732256"/>
                </a:lnTo>
                <a:lnTo>
                  <a:pt x="63583" y="771393"/>
                </a:lnTo>
                <a:lnTo>
                  <a:pt x="48992" y="811168"/>
                </a:lnTo>
                <a:lnTo>
                  <a:pt x="36222" y="851551"/>
                </a:lnTo>
                <a:lnTo>
                  <a:pt x="25313" y="892512"/>
                </a:lnTo>
                <a:lnTo>
                  <a:pt x="16302" y="934019"/>
                </a:lnTo>
                <a:lnTo>
                  <a:pt x="9227" y="976042"/>
                </a:lnTo>
                <a:lnTo>
                  <a:pt x="4126" y="1018550"/>
                </a:lnTo>
                <a:lnTo>
                  <a:pt x="1037" y="1061513"/>
                </a:lnTo>
                <a:lnTo>
                  <a:pt x="0" y="1104900"/>
                </a:lnTo>
                <a:lnTo>
                  <a:pt x="1037" y="1148285"/>
                </a:lnTo>
                <a:lnTo>
                  <a:pt x="4126" y="1191247"/>
                </a:lnTo>
                <a:lnTo>
                  <a:pt x="9227" y="1233755"/>
                </a:lnTo>
                <a:lnTo>
                  <a:pt x="16302" y="1275777"/>
                </a:lnTo>
                <a:lnTo>
                  <a:pt x="25313" y="1317284"/>
                </a:lnTo>
                <a:lnTo>
                  <a:pt x="36222" y="1358244"/>
                </a:lnTo>
                <a:lnTo>
                  <a:pt x="48992" y="1398627"/>
                </a:lnTo>
                <a:lnTo>
                  <a:pt x="63583" y="1438402"/>
                </a:lnTo>
                <a:lnTo>
                  <a:pt x="79957" y="1477538"/>
                </a:lnTo>
                <a:lnTo>
                  <a:pt x="98078" y="1516005"/>
                </a:lnTo>
                <a:lnTo>
                  <a:pt x="117906" y="1553772"/>
                </a:lnTo>
                <a:lnTo>
                  <a:pt x="139403" y="1590808"/>
                </a:lnTo>
                <a:lnTo>
                  <a:pt x="162532" y="1627082"/>
                </a:lnTo>
                <a:lnTo>
                  <a:pt x="187254" y="1662565"/>
                </a:lnTo>
                <a:lnTo>
                  <a:pt x="213531" y="1697224"/>
                </a:lnTo>
                <a:lnTo>
                  <a:pt x="241325" y="1731030"/>
                </a:lnTo>
                <a:lnTo>
                  <a:pt x="270598" y="1763952"/>
                </a:lnTo>
                <a:lnTo>
                  <a:pt x="301312" y="1795959"/>
                </a:lnTo>
                <a:lnTo>
                  <a:pt x="333428" y="1827020"/>
                </a:lnTo>
                <a:lnTo>
                  <a:pt x="366909" y="1857105"/>
                </a:lnTo>
                <a:lnTo>
                  <a:pt x="401716" y="1886182"/>
                </a:lnTo>
                <a:lnTo>
                  <a:pt x="437812" y="1914222"/>
                </a:lnTo>
                <a:lnTo>
                  <a:pt x="475158" y="1941194"/>
                </a:lnTo>
                <a:lnTo>
                  <a:pt x="513716" y="1967066"/>
                </a:lnTo>
                <a:lnTo>
                  <a:pt x="553449" y="1991808"/>
                </a:lnTo>
                <a:lnTo>
                  <a:pt x="594317" y="2015390"/>
                </a:lnTo>
                <a:lnTo>
                  <a:pt x="636283" y="2037780"/>
                </a:lnTo>
                <a:lnTo>
                  <a:pt x="679308" y="2058948"/>
                </a:lnTo>
                <a:lnTo>
                  <a:pt x="723356" y="2078864"/>
                </a:lnTo>
                <a:lnTo>
                  <a:pt x="768387" y="2097496"/>
                </a:lnTo>
                <a:lnTo>
                  <a:pt x="814363" y="2114814"/>
                </a:lnTo>
                <a:lnTo>
                  <a:pt x="861246" y="2130787"/>
                </a:lnTo>
                <a:lnTo>
                  <a:pt x="908999" y="2145385"/>
                </a:lnTo>
                <a:lnTo>
                  <a:pt x="957583" y="2158576"/>
                </a:lnTo>
                <a:lnTo>
                  <a:pt x="1006960" y="2170331"/>
                </a:lnTo>
                <a:lnTo>
                  <a:pt x="1057091" y="2180618"/>
                </a:lnTo>
                <a:lnTo>
                  <a:pt x="1107940" y="2189406"/>
                </a:lnTo>
                <a:lnTo>
                  <a:pt x="1159467" y="2196666"/>
                </a:lnTo>
                <a:lnTo>
                  <a:pt x="1211634" y="2202365"/>
                </a:lnTo>
                <a:lnTo>
                  <a:pt x="1264404" y="2206475"/>
                </a:lnTo>
                <a:lnTo>
                  <a:pt x="1317739" y="2208963"/>
                </a:lnTo>
                <a:lnTo>
                  <a:pt x="1371600" y="2209799"/>
                </a:lnTo>
                <a:lnTo>
                  <a:pt x="1425460" y="2208963"/>
                </a:lnTo>
                <a:lnTo>
                  <a:pt x="1478795" y="2206475"/>
                </a:lnTo>
                <a:lnTo>
                  <a:pt x="1531565" y="2202365"/>
                </a:lnTo>
                <a:lnTo>
                  <a:pt x="1583732" y="2196666"/>
                </a:lnTo>
                <a:lnTo>
                  <a:pt x="1635259" y="2189406"/>
                </a:lnTo>
                <a:lnTo>
                  <a:pt x="1686108" y="2180618"/>
                </a:lnTo>
                <a:lnTo>
                  <a:pt x="1736239" y="2170331"/>
                </a:lnTo>
                <a:lnTo>
                  <a:pt x="1785616" y="2158576"/>
                </a:lnTo>
                <a:lnTo>
                  <a:pt x="1834200" y="2145385"/>
                </a:lnTo>
                <a:lnTo>
                  <a:pt x="1881953" y="2130787"/>
                </a:lnTo>
                <a:lnTo>
                  <a:pt x="1928836" y="2114814"/>
                </a:lnTo>
                <a:lnTo>
                  <a:pt x="1974812" y="2097496"/>
                </a:lnTo>
                <a:lnTo>
                  <a:pt x="2019843" y="2078864"/>
                </a:lnTo>
                <a:lnTo>
                  <a:pt x="2063891" y="2058948"/>
                </a:lnTo>
                <a:lnTo>
                  <a:pt x="2106916" y="2037780"/>
                </a:lnTo>
                <a:lnTo>
                  <a:pt x="2148882" y="2015390"/>
                </a:lnTo>
                <a:lnTo>
                  <a:pt x="2189750" y="1991808"/>
                </a:lnTo>
                <a:lnTo>
                  <a:pt x="2229483" y="1967066"/>
                </a:lnTo>
                <a:lnTo>
                  <a:pt x="2268041" y="1941194"/>
                </a:lnTo>
                <a:lnTo>
                  <a:pt x="2305387" y="1914222"/>
                </a:lnTo>
                <a:lnTo>
                  <a:pt x="2341483" y="1886182"/>
                </a:lnTo>
                <a:lnTo>
                  <a:pt x="2376290" y="1857105"/>
                </a:lnTo>
                <a:lnTo>
                  <a:pt x="2409771" y="1827020"/>
                </a:lnTo>
                <a:lnTo>
                  <a:pt x="2441887" y="1795959"/>
                </a:lnTo>
                <a:lnTo>
                  <a:pt x="2472601" y="1763952"/>
                </a:lnTo>
                <a:lnTo>
                  <a:pt x="2501874" y="1731030"/>
                </a:lnTo>
                <a:lnTo>
                  <a:pt x="2529668" y="1697224"/>
                </a:lnTo>
                <a:lnTo>
                  <a:pt x="2555945" y="1662565"/>
                </a:lnTo>
                <a:lnTo>
                  <a:pt x="2580667" y="1627082"/>
                </a:lnTo>
                <a:lnTo>
                  <a:pt x="2603796" y="1590808"/>
                </a:lnTo>
                <a:lnTo>
                  <a:pt x="2625293" y="1553772"/>
                </a:lnTo>
                <a:lnTo>
                  <a:pt x="2645121" y="1516005"/>
                </a:lnTo>
                <a:lnTo>
                  <a:pt x="2663242" y="1477538"/>
                </a:lnTo>
                <a:lnTo>
                  <a:pt x="2679616" y="1438402"/>
                </a:lnTo>
                <a:lnTo>
                  <a:pt x="2694207" y="1398627"/>
                </a:lnTo>
                <a:lnTo>
                  <a:pt x="2706977" y="1358244"/>
                </a:lnTo>
                <a:lnTo>
                  <a:pt x="2717886" y="1317284"/>
                </a:lnTo>
                <a:lnTo>
                  <a:pt x="2726897" y="1275777"/>
                </a:lnTo>
                <a:lnTo>
                  <a:pt x="2733972" y="1233755"/>
                </a:lnTo>
                <a:lnTo>
                  <a:pt x="2739073" y="1191247"/>
                </a:lnTo>
                <a:lnTo>
                  <a:pt x="2742162" y="1148285"/>
                </a:lnTo>
                <a:lnTo>
                  <a:pt x="2743200" y="1104900"/>
                </a:lnTo>
                <a:lnTo>
                  <a:pt x="2743200" y="0"/>
                </a:lnTo>
                <a:close/>
              </a:path>
            </a:pathLst>
          </a:custGeom>
          <a:solidFill>
            <a:srgbClr val="6D5692">
              <a:alpha val="4901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724400" y="4639055"/>
            <a:ext cx="2743200" cy="2209800"/>
          </a:xfrm>
          <a:custGeom>
            <a:avLst/>
            <a:gdLst/>
            <a:ahLst/>
            <a:cxnLst/>
            <a:rect l="l" t="t" r="r" b="b"/>
            <a:pathLst>
              <a:path w="2743200" h="2209800">
                <a:moveTo>
                  <a:pt x="2743200" y="0"/>
                </a:moveTo>
                <a:lnTo>
                  <a:pt x="1371600" y="0"/>
                </a:lnTo>
                <a:lnTo>
                  <a:pt x="1317739" y="836"/>
                </a:lnTo>
                <a:lnTo>
                  <a:pt x="1264404" y="3324"/>
                </a:lnTo>
                <a:lnTo>
                  <a:pt x="1211634" y="7433"/>
                </a:lnTo>
                <a:lnTo>
                  <a:pt x="1159467" y="13132"/>
                </a:lnTo>
                <a:lnTo>
                  <a:pt x="1107940" y="20392"/>
                </a:lnTo>
                <a:lnTo>
                  <a:pt x="1057091" y="29180"/>
                </a:lnTo>
                <a:lnTo>
                  <a:pt x="1006960" y="39467"/>
                </a:lnTo>
                <a:lnTo>
                  <a:pt x="957583" y="51221"/>
                </a:lnTo>
                <a:lnTo>
                  <a:pt x="908999" y="64412"/>
                </a:lnTo>
                <a:lnTo>
                  <a:pt x="861246" y="79009"/>
                </a:lnTo>
                <a:lnTo>
                  <a:pt x="814363" y="94982"/>
                </a:lnTo>
                <a:lnTo>
                  <a:pt x="768387" y="112300"/>
                </a:lnTo>
                <a:lnTo>
                  <a:pt x="723356" y="130932"/>
                </a:lnTo>
                <a:lnTo>
                  <a:pt x="679308" y="150847"/>
                </a:lnTo>
                <a:lnTo>
                  <a:pt x="636283" y="172015"/>
                </a:lnTo>
                <a:lnTo>
                  <a:pt x="594317" y="194405"/>
                </a:lnTo>
                <a:lnTo>
                  <a:pt x="553449" y="217987"/>
                </a:lnTo>
                <a:lnTo>
                  <a:pt x="513716" y="242729"/>
                </a:lnTo>
                <a:lnTo>
                  <a:pt x="475158" y="268601"/>
                </a:lnTo>
                <a:lnTo>
                  <a:pt x="437812" y="295572"/>
                </a:lnTo>
                <a:lnTo>
                  <a:pt x="401716" y="323611"/>
                </a:lnTo>
                <a:lnTo>
                  <a:pt x="366909" y="352689"/>
                </a:lnTo>
                <a:lnTo>
                  <a:pt x="333428" y="382773"/>
                </a:lnTo>
                <a:lnTo>
                  <a:pt x="301312" y="413834"/>
                </a:lnTo>
                <a:lnTo>
                  <a:pt x="270598" y="445841"/>
                </a:lnTo>
                <a:lnTo>
                  <a:pt x="241325" y="478763"/>
                </a:lnTo>
                <a:lnTo>
                  <a:pt x="213531" y="512569"/>
                </a:lnTo>
                <a:lnTo>
                  <a:pt x="187254" y="547228"/>
                </a:lnTo>
                <a:lnTo>
                  <a:pt x="162532" y="582711"/>
                </a:lnTo>
                <a:lnTo>
                  <a:pt x="139403" y="618986"/>
                </a:lnTo>
                <a:lnTo>
                  <a:pt x="117906" y="656022"/>
                </a:lnTo>
                <a:lnTo>
                  <a:pt x="98078" y="693789"/>
                </a:lnTo>
                <a:lnTo>
                  <a:pt x="79957" y="732256"/>
                </a:lnTo>
                <a:lnTo>
                  <a:pt x="63583" y="771393"/>
                </a:lnTo>
                <a:lnTo>
                  <a:pt x="48992" y="811168"/>
                </a:lnTo>
                <a:lnTo>
                  <a:pt x="36222" y="851551"/>
                </a:lnTo>
                <a:lnTo>
                  <a:pt x="25313" y="892512"/>
                </a:lnTo>
                <a:lnTo>
                  <a:pt x="16302" y="934019"/>
                </a:lnTo>
                <a:lnTo>
                  <a:pt x="9227" y="976042"/>
                </a:lnTo>
                <a:lnTo>
                  <a:pt x="4126" y="1018550"/>
                </a:lnTo>
                <a:lnTo>
                  <a:pt x="1037" y="1061513"/>
                </a:lnTo>
                <a:lnTo>
                  <a:pt x="0" y="1104900"/>
                </a:lnTo>
                <a:lnTo>
                  <a:pt x="1037" y="1148285"/>
                </a:lnTo>
                <a:lnTo>
                  <a:pt x="4126" y="1191247"/>
                </a:lnTo>
                <a:lnTo>
                  <a:pt x="9227" y="1233755"/>
                </a:lnTo>
                <a:lnTo>
                  <a:pt x="16302" y="1275777"/>
                </a:lnTo>
                <a:lnTo>
                  <a:pt x="25313" y="1317284"/>
                </a:lnTo>
                <a:lnTo>
                  <a:pt x="36222" y="1358244"/>
                </a:lnTo>
                <a:lnTo>
                  <a:pt x="48992" y="1398627"/>
                </a:lnTo>
                <a:lnTo>
                  <a:pt x="63583" y="1438402"/>
                </a:lnTo>
                <a:lnTo>
                  <a:pt x="79957" y="1477538"/>
                </a:lnTo>
                <a:lnTo>
                  <a:pt x="98078" y="1516005"/>
                </a:lnTo>
                <a:lnTo>
                  <a:pt x="117906" y="1553772"/>
                </a:lnTo>
                <a:lnTo>
                  <a:pt x="139403" y="1590808"/>
                </a:lnTo>
                <a:lnTo>
                  <a:pt x="162532" y="1627082"/>
                </a:lnTo>
                <a:lnTo>
                  <a:pt x="187254" y="1662565"/>
                </a:lnTo>
                <a:lnTo>
                  <a:pt x="213531" y="1697224"/>
                </a:lnTo>
                <a:lnTo>
                  <a:pt x="241325" y="1731031"/>
                </a:lnTo>
                <a:lnTo>
                  <a:pt x="270598" y="1763952"/>
                </a:lnTo>
                <a:lnTo>
                  <a:pt x="301312" y="1795959"/>
                </a:lnTo>
                <a:lnTo>
                  <a:pt x="333428" y="1827020"/>
                </a:lnTo>
                <a:lnTo>
                  <a:pt x="366909" y="1857105"/>
                </a:lnTo>
                <a:lnTo>
                  <a:pt x="401716" y="1886183"/>
                </a:lnTo>
                <a:lnTo>
                  <a:pt x="437812" y="1914223"/>
                </a:lnTo>
                <a:lnTo>
                  <a:pt x="475158" y="1941194"/>
                </a:lnTo>
                <a:lnTo>
                  <a:pt x="513716" y="1967066"/>
                </a:lnTo>
                <a:lnTo>
                  <a:pt x="553449" y="1991808"/>
                </a:lnTo>
                <a:lnTo>
                  <a:pt x="594317" y="2015390"/>
                </a:lnTo>
                <a:lnTo>
                  <a:pt x="636283" y="2037780"/>
                </a:lnTo>
                <a:lnTo>
                  <a:pt x="679308" y="2058949"/>
                </a:lnTo>
                <a:lnTo>
                  <a:pt x="723356" y="2078864"/>
                </a:lnTo>
                <a:lnTo>
                  <a:pt x="768387" y="2097496"/>
                </a:lnTo>
                <a:lnTo>
                  <a:pt x="814363" y="2114814"/>
                </a:lnTo>
                <a:lnTo>
                  <a:pt x="861246" y="2130788"/>
                </a:lnTo>
                <a:lnTo>
                  <a:pt x="908999" y="2145385"/>
                </a:lnTo>
                <a:lnTo>
                  <a:pt x="957583" y="2158577"/>
                </a:lnTo>
                <a:lnTo>
                  <a:pt x="1006960" y="2170331"/>
                </a:lnTo>
                <a:lnTo>
                  <a:pt x="1057091" y="2180618"/>
                </a:lnTo>
                <a:lnTo>
                  <a:pt x="1107940" y="2189407"/>
                </a:lnTo>
                <a:lnTo>
                  <a:pt x="1159467" y="2196666"/>
                </a:lnTo>
                <a:lnTo>
                  <a:pt x="1211634" y="2202366"/>
                </a:lnTo>
                <a:lnTo>
                  <a:pt x="1264404" y="2206475"/>
                </a:lnTo>
                <a:lnTo>
                  <a:pt x="1317739" y="2208963"/>
                </a:lnTo>
                <a:lnTo>
                  <a:pt x="1371600" y="2209799"/>
                </a:lnTo>
                <a:lnTo>
                  <a:pt x="1425460" y="2208963"/>
                </a:lnTo>
                <a:lnTo>
                  <a:pt x="1478795" y="2206475"/>
                </a:lnTo>
                <a:lnTo>
                  <a:pt x="1531565" y="2202366"/>
                </a:lnTo>
                <a:lnTo>
                  <a:pt x="1583732" y="2196666"/>
                </a:lnTo>
                <a:lnTo>
                  <a:pt x="1635259" y="2189407"/>
                </a:lnTo>
                <a:lnTo>
                  <a:pt x="1686108" y="2180618"/>
                </a:lnTo>
                <a:lnTo>
                  <a:pt x="1736239" y="2170331"/>
                </a:lnTo>
                <a:lnTo>
                  <a:pt x="1785616" y="2158577"/>
                </a:lnTo>
                <a:lnTo>
                  <a:pt x="1834200" y="2145385"/>
                </a:lnTo>
                <a:lnTo>
                  <a:pt x="1881953" y="2130788"/>
                </a:lnTo>
                <a:lnTo>
                  <a:pt x="1928836" y="2114814"/>
                </a:lnTo>
                <a:lnTo>
                  <a:pt x="1974812" y="2097496"/>
                </a:lnTo>
                <a:lnTo>
                  <a:pt x="2019843" y="2078864"/>
                </a:lnTo>
                <a:lnTo>
                  <a:pt x="2063891" y="2058949"/>
                </a:lnTo>
                <a:lnTo>
                  <a:pt x="2106916" y="2037780"/>
                </a:lnTo>
                <a:lnTo>
                  <a:pt x="2148882" y="2015390"/>
                </a:lnTo>
                <a:lnTo>
                  <a:pt x="2189750" y="1991808"/>
                </a:lnTo>
                <a:lnTo>
                  <a:pt x="2229483" y="1967066"/>
                </a:lnTo>
                <a:lnTo>
                  <a:pt x="2268041" y="1941194"/>
                </a:lnTo>
                <a:lnTo>
                  <a:pt x="2305387" y="1914223"/>
                </a:lnTo>
                <a:lnTo>
                  <a:pt x="2341483" y="1886183"/>
                </a:lnTo>
                <a:lnTo>
                  <a:pt x="2376290" y="1857105"/>
                </a:lnTo>
                <a:lnTo>
                  <a:pt x="2409771" y="1827020"/>
                </a:lnTo>
                <a:lnTo>
                  <a:pt x="2441887" y="1795959"/>
                </a:lnTo>
                <a:lnTo>
                  <a:pt x="2472601" y="1763952"/>
                </a:lnTo>
                <a:lnTo>
                  <a:pt x="2501874" y="1731031"/>
                </a:lnTo>
                <a:lnTo>
                  <a:pt x="2529668" y="1697224"/>
                </a:lnTo>
                <a:lnTo>
                  <a:pt x="2555945" y="1662565"/>
                </a:lnTo>
                <a:lnTo>
                  <a:pt x="2580667" y="1627082"/>
                </a:lnTo>
                <a:lnTo>
                  <a:pt x="2603796" y="1590808"/>
                </a:lnTo>
                <a:lnTo>
                  <a:pt x="2625293" y="1553772"/>
                </a:lnTo>
                <a:lnTo>
                  <a:pt x="2645121" y="1516005"/>
                </a:lnTo>
                <a:lnTo>
                  <a:pt x="2663242" y="1477538"/>
                </a:lnTo>
                <a:lnTo>
                  <a:pt x="2679616" y="1438402"/>
                </a:lnTo>
                <a:lnTo>
                  <a:pt x="2694207" y="1398627"/>
                </a:lnTo>
                <a:lnTo>
                  <a:pt x="2706977" y="1358244"/>
                </a:lnTo>
                <a:lnTo>
                  <a:pt x="2717886" y="1317284"/>
                </a:lnTo>
                <a:lnTo>
                  <a:pt x="2726897" y="1275777"/>
                </a:lnTo>
                <a:lnTo>
                  <a:pt x="2733972" y="1233755"/>
                </a:lnTo>
                <a:lnTo>
                  <a:pt x="2739073" y="1191247"/>
                </a:lnTo>
                <a:lnTo>
                  <a:pt x="2742162" y="1148285"/>
                </a:lnTo>
                <a:lnTo>
                  <a:pt x="2743200" y="1104900"/>
                </a:lnTo>
                <a:lnTo>
                  <a:pt x="2743200" y="0"/>
                </a:lnTo>
                <a:close/>
              </a:path>
            </a:pathLst>
          </a:custGeom>
          <a:solidFill>
            <a:srgbClr val="469AAC">
              <a:alpha val="4901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679194" y="4369689"/>
            <a:ext cx="23526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Arial"/>
                <a:cs typeface="Arial"/>
              </a:rPr>
              <a:t>H</a:t>
            </a:r>
            <a:r>
              <a:rPr sz="2400" b="1" spc="-15" dirty="0">
                <a:latin typeface="Arial"/>
                <a:cs typeface="Arial"/>
              </a:rPr>
              <a:t>Y</a:t>
            </a:r>
            <a:r>
              <a:rPr sz="2400" b="1" dirty="0">
                <a:latin typeface="Arial"/>
                <a:cs typeface="Arial"/>
              </a:rPr>
              <a:t>P</a:t>
            </a:r>
            <a:r>
              <a:rPr sz="2400" b="1" spc="-10" dirty="0">
                <a:latin typeface="Arial"/>
                <a:cs typeface="Arial"/>
              </a:rPr>
              <a:t>E</a:t>
            </a:r>
            <a:r>
              <a:rPr sz="2400" b="1" spc="-5" dirty="0">
                <a:latin typeface="Arial"/>
                <a:cs typeface="Arial"/>
              </a:rPr>
              <a:t>RM</a:t>
            </a:r>
            <a:r>
              <a:rPr sz="2400" b="1" spc="-190" dirty="0">
                <a:latin typeface="Arial"/>
                <a:cs typeface="Arial"/>
              </a:rPr>
              <a:t>A</a:t>
            </a:r>
            <a:r>
              <a:rPr sz="2400" b="1" dirty="0">
                <a:latin typeface="Arial"/>
                <a:cs typeface="Arial"/>
              </a:rPr>
              <a:t>T</a:t>
            </a:r>
            <a:r>
              <a:rPr sz="2400" b="1" spc="-10" dirty="0">
                <a:latin typeface="Arial"/>
                <a:cs typeface="Arial"/>
              </a:rPr>
              <a:t>U</a:t>
            </a:r>
            <a:r>
              <a:rPr sz="2400" b="1" spc="-5" dirty="0">
                <a:latin typeface="Arial"/>
                <a:cs typeface="Arial"/>
              </a:rPr>
              <a:t>RE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819650" y="4271131"/>
            <a:ext cx="2694940" cy="2402205"/>
          </a:xfrm>
          <a:prstGeom prst="rect">
            <a:avLst/>
          </a:prstGeom>
        </p:spPr>
        <p:txBody>
          <a:bodyPr vert="horz" wrap="square" lIns="0" tIns="111125" rIns="0" bIns="0" rtlCol="0">
            <a:spAutoFit/>
          </a:bodyPr>
          <a:lstStyle/>
          <a:p>
            <a:pPr marL="530225">
              <a:lnSpc>
                <a:spcPct val="100000"/>
              </a:lnSpc>
              <a:spcBef>
                <a:spcPts val="875"/>
              </a:spcBef>
            </a:pPr>
            <a:r>
              <a:rPr sz="2400" b="1" dirty="0">
                <a:latin typeface="Arial"/>
                <a:cs typeface="Arial"/>
              </a:rPr>
              <a:t>M</a:t>
            </a:r>
            <a:r>
              <a:rPr sz="2400" b="1" spc="5" dirty="0">
                <a:latin typeface="Arial"/>
                <a:cs typeface="Arial"/>
              </a:rPr>
              <a:t>O</a:t>
            </a:r>
            <a:r>
              <a:rPr sz="2400" b="1" spc="-5" dirty="0">
                <a:latin typeface="Arial"/>
                <a:cs typeface="Arial"/>
              </a:rPr>
              <a:t>RGAGNIAN</a:t>
            </a:r>
            <a:endParaRPr sz="2400">
              <a:latin typeface="Arial"/>
              <a:cs typeface="Arial"/>
            </a:endParaRPr>
          </a:p>
          <a:p>
            <a:pPr marL="12700" marR="145415" algn="ctr">
              <a:lnSpc>
                <a:spcPct val="100000"/>
              </a:lnSpc>
              <a:spcBef>
                <a:spcPts val="650"/>
              </a:spcBef>
            </a:pPr>
            <a:r>
              <a:rPr sz="2000" spc="-15" dirty="0">
                <a:latin typeface="Calibri"/>
                <a:cs typeface="Calibri"/>
              </a:rPr>
              <a:t>Cataract </a:t>
            </a:r>
            <a:r>
              <a:rPr sz="2000" dirty="0">
                <a:latin typeface="Calibri"/>
                <a:cs typeface="Calibri"/>
              </a:rPr>
              <a:t>is a  </a:t>
            </a:r>
            <a:r>
              <a:rPr sz="2000" b="1" spc="-5" dirty="0">
                <a:latin typeface="Calibri"/>
                <a:cs typeface="Calibri"/>
              </a:rPr>
              <a:t>hypermature </a:t>
            </a:r>
            <a:r>
              <a:rPr sz="2000" b="1" spc="-20" dirty="0">
                <a:latin typeface="Calibri"/>
                <a:cs typeface="Calibri"/>
              </a:rPr>
              <a:t>cataract</a:t>
            </a:r>
            <a:r>
              <a:rPr sz="2000" b="1" spc="-6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in  which </a:t>
            </a:r>
            <a:r>
              <a:rPr sz="2000" spc="-5" dirty="0">
                <a:latin typeface="Calibri"/>
                <a:cs typeface="Calibri"/>
              </a:rPr>
              <a:t>liquefaction of  </a:t>
            </a:r>
            <a:r>
              <a:rPr sz="2000" dirty="0">
                <a:latin typeface="Calibri"/>
                <a:cs typeface="Calibri"/>
              </a:rPr>
              <a:t>the </a:t>
            </a:r>
            <a:r>
              <a:rPr sz="2000" spc="-10" dirty="0">
                <a:latin typeface="Calibri"/>
                <a:cs typeface="Calibri"/>
              </a:rPr>
              <a:t>cortex </a:t>
            </a:r>
            <a:r>
              <a:rPr sz="2000" spc="-5" dirty="0">
                <a:latin typeface="Calibri"/>
                <a:cs typeface="Calibri"/>
              </a:rPr>
              <a:t>has allowed  </a:t>
            </a:r>
            <a:r>
              <a:rPr sz="2000" dirty="0">
                <a:latin typeface="Calibri"/>
                <a:cs typeface="Calibri"/>
              </a:rPr>
              <a:t>the </a:t>
            </a:r>
            <a:r>
              <a:rPr sz="2000" b="1" spc="-5" dirty="0">
                <a:latin typeface="Calibri"/>
                <a:cs typeface="Calibri"/>
              </a:rPr>
              <a:t>nucleus </a:t>
            </a:r>
            <a:r>
              <a:rPr sz="2000" b="1" spc="-15" dirty="0">
                <a:latin typeface="Calibri"/>
                <a:cs typeface="Calibri"/>
              </a:rPr>
              <a:t>to </a:t>
            </a:r>
            <a:r>
              <a:rPr sz="2000" b="1" dirty="0">
                <a:latin typeface="Calibri"/>
                <a:cs typeface="Calibri"/>
              </a:rPr>
              <a:t>sink  </a:t>
            </a:r>
            <a:r>
              <a:rPr sz="2000" b="1" spc="-10" dirty="0">
                <a:latin typeface="Calibri"/>
                <a:cs typeface="Calibri"/>
              </a:rPr>
              <a:t>inferiorly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443608" y="5046040"/>
            <a:ext cx="2447290" cy="12458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-2540" algn="ctr">
              <a:lnSpc>
                <a:spcPct val="100000"/>
              </a:lnSpc>
              <a:spcBef>
                <a:spcPts val="105"/>
              </a:spcBef>
            </a:pPr>
            <a:r>
              <a:rPr sz="2000" spc="-15" dirty="0">
                <a:latin typeface="Calibri"/>
                <a:cs typeface="Calibri"/>
              </a:rPr>
              <a:t>Cataract </a:t>
            </a:r>
            <a:r>
              <a:rPr sz="2000" dirty="0">
                <a:latin typeface="Calibri"/>
                <a:cs typeface="Calibri"/>
              </a:rPr>
              <a:t>is </a:t>
            </a:r>
            <a:r>
              <a:rPr sz="2000" b="1" spc="-10" dirty="0">
                <a:latin typeface="Calibri"/>
                <a:cs typeface="Calibri"/>
              </a:rPr>
              <a:t>shrunken  </a:t>
            </a:r>
            <a:r>
              <a:rPr sz="2000" dirty="0">
                <a:latin typeface="Calibri"/>
                <a:cs typeface="Calibri"/>
              </a:rPr>
              <a:t>and </a:t>
            </a:r>
            <a:r>
              <a:rPr sz="2000" b="1" spc="-5" dirty="0">
                <a:latin typeface="Calibri"/>
                <a:cs typeface="Calibri"/>
              </a:rPr>
              <a:t>wrinkled </a:t>
            </a:r>
            <a:r>
              <a:rPr sz="2000" b="1" spc="-10" dirty="0">
                <a:latin typeface="Calibri"/>
                <a:cs typeface="Calibri"/>
              </a:rPr>
              <a:t>anterior  </a:t>
            </a:r>
            <a:r>
              <a:rPr sz="2000" b="1" spc="-5" dirty="0">
                <a:latin typeface="Calibri"/>
                <a:cs typeface="Calibri"/>
              </a:rPr>
              <a:t>capsule </a:t>
            </a:r>
            <a:r>
              <a:rPr sz="2000" dirty="0">
                <a:latin typeface="Calibri"/>
                <a:cs typeface="Calibri"/>
              </a:rPr>
              <a:t>due </a:t>
            </a:r>
            <a:r>
              <a:rPr sz="2000" spc="-15" dirty="0">
                <a:latin typeface="Calibri"/>
                <a:cs typeface="Calibri"/>
              </a:rPr>
              <a:t>to </a:t>
            </a:r>
            <a:r>
              <a:rPr sz="2000" spc="-10" dirty="0">
                <a:latin typeface="Calibri"/>
                <a:cs typeface="Calibri"/>
              </a:rPr>
              <a:t>leakage  </a:t>
            </a:r>
            <a:r>
              <a:rPr sz="2000" spc="-5" dirty="0">
                <a:latin typeface="Calibri"/>
                <a:cs typeface="Calibri"/>
              </a:rPr>
              <a:t>of </a:t>
            </a:r>
            <a:r>
              <a:rPr sz="2000" spc="-15" dirty="0">
                <a:latin typeface="Calibri"/>
                <a:cs typeface="Calibri"/>
              </a:rPr>
              <a:t>water </a:t>
            </a:r>
            <a:r>
              <a:rPr sz="2000" spc="-5" dirty="0">
                <a:latin typeface="Calibri"/>
                <a:cs typeface="Calibri"/>
              </a:rPr>
              <a:t>out of </a:t>
            </a:r>
            <a:r>
              <a:rPr sz="2000" dirty="0">
                <a:latin typeface="Calibri"/>
                <a:cs typeface="Calibri"/>
              </a:rPr>
              <a:t>the</a:t>
            </a:r>
            <a:r>
              <a:rPr sz="2000" spc="-5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lens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429892" y="2658872"/>
            <a:ext cx="2472690" cy="9404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sz="2000" spc="-15" dirty="0">
                <a:latin typeface="Calibri"/>
                <a:cs typeface="Calibri"/>
              </a:rPr>
              <a:t>Cataract </a:t>
            </a:r>
            <a:r>
              <a:rPr sz="2000" dirty="0">
                <a:latin typeface="Calibri"/>
                <a:cs typeface="Calibri"/>
              </a:rPr>
              <a:t>is </a:t>
            </a:r>
            <a:r>
              <a:rPr sz="2000" spc="-5" dirty="0">
                <a:latin typeface="Calibri"/>
                <a:cs typeface="Calibri"/>
              </a:rPr>
              <a:t>one </a:t>
            </a:r>
            <a:r>
              <a:rPr sz="2000" dirty="0">
                <a:latin typeface="Calibri"/>
                <a:cs typeface="Calibri"/>
              </a:rPr>
              <a:t>in which  the </a:t>
            </a:r>
            <a:r>
              <a:rPr sz="2000" b="1" dirty="0">
                <a:latin typeface="Calibri"/>
                <a:cs typeface="Calibri"/>
              </a:rPr>
              <a:t>lens is </a:t>
            </a:r>
            <a:r>
              <a:rPr sz="2000" b="1" spc="-10" dirty="0">
                <a:latin typeface="Calibri"/>
                <a:cs typeface="Calibri"/>
              </a:rPr>
              <a:t>completely  </a:t>
            </a:r>
            <a:r>
              <a:rPr sz="2000" b="1" dirty="0">
                <a:latin typeface="Calibri"/>
                <a:cs typeface="Calibri"/>
              </a:rPr>
              <a:t>opaque</a:t>
            </a:r>
            <a:r>
              <a:rPr sz="2000" dirty="0">
                <a:latin typeface="Calibri"/>
                <a:cs typeface="Calibri"/>
              </a:rPr>
              <a:t>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859273" y="2683891"/>
            <a:ext cx="2473960" cy="9404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sz="2000" spc="-15" dirty="0">
                <a:latin typeface="Calibri"/>
                <a:cs typeface="Calibri"/>
              </a:rPr>
              <a:t>Cataract </a:t>
            </a:r>
            <a:r>
              <a:rPr sz="2000" dirty="0">
                <a:latin typeface="Calibri"/>
                <a:cs typeface="Calibri"/>
              </a:rPr>
              <a:t>is one in</a:t>
            </a:r>
            <a:r>
              <a:rPr sz="2000" spc="-4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which  the </a:t>
            </a:r>
            <a:r>
              <a:rPr sz="2000" b="1" dirty="0">
                <a:latin typeface="Calibri"/>
                <a:cs typeface="Calibri"/>
              </a:rPr>
              <a:t>lens is </a:t>
            </a:r>
            <a:r>
              <a:rPr sz="2000" b="1" spc="-5" dirty="0">
                <a:latin typeface="Calibri"/>
                <a:cs typeface="Calibri"/>
              </a:rPr>
              <a:t>partially  </a:t>
            </a:r>
            <a:r>
              <a:rPr sz="2000" b="1" dirty="0">
                <a:latin typeface="Calibri"/>
                <a:cs typeface="Calibri"/>
              </a:rPr>
              <a:t>opaque.</a:t>
            </a:r>
            <a:endParaRPr sz="20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020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68909" y="88138"/>
            <a:ext cx="840740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55" dirty="0"/>
              <a:t>IMMATURE</a:t>
            </a:r>
            <a:r>
              <a:rPr sz="6000" spc="-70" dirty="0"/>
              <a:t> </a:t>
            </a:r>
            <a:r>
              <a:rPr sz="6000" spc="-114" dirty="0"/>
              <a:t>CATARACT</a:t>
            </a:r>
            <a:endParaRPr sz="6000"/>
          </a:p>
        </p:txBody>
      </p:sp>
      <p:sp>
        <p:nvSpPr>
          <p:cNvPr id="4" name="object 4"/>
          <p:cNvSpPr txBox="1"/>
          <p:nvPr/>
        </p:nvSpPr>
        <p:spPr>
          <a:xfrm>
            <a:off x="993444" y="1921891"/>
            <a:ext cx="6619875" cy="265938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75"/>
              </a:spcBef>
            </a:pPr>
            <a:r>
              <a:rPr sz="2400" b="1" spc="-15" dirty="0">
                <a:solidFill>
                  <a:srgbClr val="252525"/>
                </a:solidFill>
                <a:latin typeface="Calibri"/>
                <a:cs typeface="Calibri"/>
              </a:rPr>
              <a:t>Features:</a:t>
            </a:r>
            <a:endParaRPr sz="2400">
              <a:latin typeface="Calibri"/>
              <a:cs typeface="Calibri"/>
            </a:endParaRPr>
          </a:p>
          <a:p>
            <a:pPr marL="446405" indent="-434340">
              <a:lnSpc>
                <a:spcPct val="100000"/>
              </a:lnSpc>
              <a:spcBef>
                <a:spcPts val="575"/>
              </a:spcBef>
              <a:buClr>
                <a:srgbClr val="000000"/>
              </a:buClr>
              <a:buFont typeface="Wingdings"/>
              <a:buChar char=""/>
              <a:tabLst>
                <a:tab pos="446405" algn="l"/>
                <a:tab pos="447040" algn="l"/>
              </a:tabLst>
            </a:pPr>
            <a:r>
              <a:rPr sz="2400" spc="-10" dirty="0">
                <a:solidFill>
                  <a:srgbClr val="252525"/>
                </a:solidFill>
                <a:latin typeface="Calibri"/>
                <a:cs typeface="Calibri"/>
              </a:rPr>
              <a:t>Opacification becomes more diffuse </a:t>
            </a:r>
            <a:r>
              <a:rPr sz="2400" dirty="0">
                <a:solidFill>
                  <a:srgbClr val="252525"/>
                </a:solidFill>
                <a:latin typeface="Calibri"/>
                <a:cs typeface="Calibri"/>
              </a:rPr>
              <a:t>and</a:t>
            </a:r>
            <a:r>
              <a:rPr sz="2400" spc="3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400" spc="-30" dirty="0">
                <a:solidFill>
                  <a:srgbClr val="252525"/>
                </a:solidFill>
                <a:latin typeface="Calibri"/>
                <a:cs typeface="Calibri"/>
              </a:rPr>
              <a:t>irregular.</a:t>
            </a:r>
            <a:endParaRPr sz="2400">
              <a:latin typeface="Calibri"/>
              <a:cs typeface="Calibri"/>
            </a:endParaRPr>
          </a:p>
          <a:p>
            <a:pPr marL="377825" indent="-365760">
              <a:lnSpc>
                <a:spcPct val="100000"/>
              </a:lnSpc>
              <a:spcBef>
                <a:spcPts val="575"/>
              </a:spcBef>
              <a:buClr>
                <a:srgbClr val="000000"/>
              </a:buClr>
              <a:buFont typeface="Wingdings"/>
              <a:buChar char=""/>
              <a:tabLst>
                <a:tab pos="377825" algn="l"/>
                <a:tab pos="378460" algn="l"/>
              </a:tabLst>
            </a:pPr>
            <a:r>
              <a:rPr sz="2400" dirty="0">
                <a:solidFill>
                  <a:srgbClr val="252525"/>
                </a:solidFill>
                <a:latin typeface="Calibri"/>
                <a:cs typeface="Calibri"/>
              </a:rPr>
              <a:t>Iris </a:t>
            </a:r>
            <a:r>
              <a:rPr sz="2400" spc="-10" dirty="0">
                <a:solidFill>
                  <a:srgbClr val="252525"/>
                </a:solidFill>
                <a:latin typeface="Calibri"/>
                <a:cs typeface="Calibri"/>
              </a:rPr>
              <a:t>shadow still </a:t>
            </a:r>
            <a:r>
              <a:rPr sz="2400" spc="-5" dirty="0">
                <a:solidFill>
                  <a:srgbClr val="252525"/>
                </a:solidFill>
                <a:latin typeface="Calibri"/>
                <a:cs typeface="Calibri"/>
              </a:rPr>
              <a:t>visible.</a:t>
            </a:r>
            <a:endParaRPr sz="2400">
              <a:latin typeface="Calibri"/>
              <a:cs typeface="Calibri"/>
            </a:endParaRPr>
          </a:p>
          <a:p>
            <a:pPr marL="377825" indent="-365760">
              <a:lnSpc>
                <a:spcPct val="100000"/>
              </a:lnSpc>
              <a:spcBef>
                <a:spcPts val="580"/>
              </a:spcBef>
              <a:buClr>
                <a:srgbClr val="000000"/>
              </a:buClr>
              <a:buFont typeface="Wingdings"/>
              <a:buChar char=""/>
              <a:tabLst>
                <a:tab pos="377825" algn="l"/>
                <a:tab pos="378460" algn="l"/>
              </a:tabLst>
            </a:pPr>
            <a:r>
              <a:rPr sz="2400" spc="-5" dirty="0">
                <a:solidFill>
                  <a:srgbClr val="252525"/>
                </a:solidFill>
                <a:latin typeface="Calibri"/>
                <a:cs typeface="Calibri"/>
              </a:rPr>
              <a:t>Lens </a:t>
            </a:r>
            <a:r>
              <a:rPr sz="2400" dirty="0">
                <a:solidFill>
                  <a:srgbClr val="252525"/>
                </a:solidFill>
                <a:latin typeface="Calibri"/>
                <a:cs typeface="Calibri"/>
              </a:rPr>
              <a:t>is </a:t>
            </a:r>
            <a:r>
              <a:rPr sz="2400" spc="-10" dirty="0">
                <a:solidFill>
                  <a:srgbClr val="252525"/>
                </a:solidFill>
                <a:latin typeface="Calibri"/>
                <a:cs typeface="Calibri"/>
              </a:rPr>
              <a:t>not completely</a:t>
            </a:r>
            <a:r>
              <a:rPr sz="2400" spc="-25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252525"/>
                </a:solidFill>
                <a:latin typeface="Calibri"/>
                <a:cs typeface="Calibri"/>
              </a:rPr>
              <a:t>opaque</a:t>
            </a:r>
            <a:endParaRPr sz="2400">
              <a:latin typeface="Calibri"/>
              <a:cs typeface="Calibri"/>
            </a:endParaRPr>
          </a:p>
          <a:p>
            <a:pPr marL="377825" indent="-365760">
              <a:lnSpc>
                <a:spcPct val="100000"/>
              </a:lnSpc>
              <a:spcBef>
                <a:spcPts val="575"/>
              </a:spcBef>
              <a:buClr>
                <a:srgbClr val="000000"/>
              </a:buClr>
              <a:buFont typeface="Wingdings"/>
              <a:buChar char=""/>
              <a:tabLst>
                <a:tab pos="377825" algn="l"/>
                <a:tab pos="378460" algn="l"/>
              </a:tabLst>
            </a:pPr>
            <a:r>
              <a:rPr sz="2400" spc="-25" dirty="0">
                <a:solidFill>
                  <a:srgbClr val="252525"/>
                </a:solidFill>
                <a:latin typeface="Calibri"/>
                <a:cs typeface="Calibri"/>
              </a:rPr>
              <a:t>Wedge </a:t>
            </a:r>
            <a:r>
              <a:rPr sz="2400" spc="-5" dirty="0">
                <a:solidFill>
                  <a:srgbClr val="252525"/>
                </a:solidFill>
                <a:latin typeface="Calibri"/>
                <a:cs typeface="Calibri"/>
              </a:rPr>
              <a:t>shaped opacities </a:t>
            </a:r>
            <a:r>
              <a:rPr sz="2400" spc="-15" dirty="0">
                <a:solidFill>
                  <a:srgbClr val="252525"/>
                </a:solidFill>
                <a:latin typeface="Calibri"/>
                <a:cs typeface="Calibri"/>
              </a:rPr>
              <a:t>at </a:t>
            </a:r>
            <a:r>
              <a:rPr sz="2400" spc="-5" dirty="0">
                <a:solidFill>
                  <a:srgbClr val="252525"/>
                </a:solidFill>
                <a:latin typeface="Calibri"/>
                <a:cs typeface="Calibri"/>
              </a:rPr>
              <a:t>periphery of </a:t>
            </a:r>
            <a:r>
              <a:rPr sz="2400" dirty="0">
                <a:solidFill>
                  <a:srgbClr val="252525"/>
                </a:solidFill>
                <a:latin typeface="Calibri"/>
                <a:cs typeface="Calibri"/>
              </a:rPr>
              <a:t>the</a:t>
            </a:r>
            <a:r>
              <a:rPr sz="2400" spc="25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252525"/>
                </a:solidFill>
                <a:latin typeface="Calibri"/>
                <a:cs typeface="Calibri"/>
              </a:rPr>
              <a:t>lens</a:t>
            </a:r>
            <a:endParaRPr sz="2400">
              <a:latin typeface="Calibri"/>
              <a:cs typeface="Calibri"/>
            </a:endParaRPr>
          </a:p>
          <a:p>
            <a:pPr marL="377825" indent="-365760">
              <a:lnSpc>
                <a:spcPct val="100000"/>
              </a:lnSpc>
              <a:spcBef>
                <a:spcPts val="575"/>
              </a:spcBef>
              <a:buClr>
                <a:srgbClr val="000000"/>
              </a:buClr>
              <a:buFont typeface="Wingdings"/>
              <a:buChar char=""/>
              <a:tabLst>
                <a:tab pos="377825" algn="l"/>
                <a:tab pos="378460" algn="l"/>
              </a:tabLst>
            </a:pPr>
            <a:r>
              <a:rPr sz="2400" spc="-15" dirty="0">
                <a:solidFill>
                  <a:srgbClr val="252525"/>
                </a:solidFill>
                <a:latin typeface="Calibri"/>
                <a:cs typeface="Calibri"/>
              </a:rPr>
              <a:t>Progress</a:t>
            </a:r>
            <a:r>
              <a:rPr sz="2400" spc="-5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252525"/>
                </a:solidFill>
                <a:latin typeface="Calibri"/>
                <a:cs typeface="Calibri"/>
              </a:rPr>
              <a:t>gradually</a:t>
            </a:r>
            <a:endParaRPr sz="24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753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17755" y="3044280"/>
            <a:ext cx="290848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kern="0" spc="-5" dirty="0">
                <a:solidFill>
                  <a:srgbClr val="FFCC00"/>
                </a:solidFill>
                <a:latin typeface="Arial Black"/>
                <a:ea typeface="+mj-ea"/>
              </a:rPr>
              <a:t>Anatomy</a:t>
            </a:r>
            <a:endParaRPr lang="ar-SA" dirty="0"/>
          </a:p>
        </p:txBody>
      </p:sp>
      <p:sp>
        <p:nvSpPr>
          <p:cNvPr id="3" name="Rectangle 2"/>
          <p:cNvSpPr/>
          <p:nvPr/>
        </p:nvSpPr>
        <p:spPr>
          <a:xfrm>
            <a:off x="3117755" y="3044280"/>
            <a:ext cx="290848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kern="0" spc="-5" dirty="0">
                <a:solidFill>
                  <a:srgbClr val="FFCC00"/>
                </a:solidFill>
                <a:latin typeface="Arial Black"/>
                <a:ea typeface="+mj-ea"/>
              </a:rPr>
              <a:t>Anatomy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3117755" y="3044280"/>
            <a:ext cx="290848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kern="0" spc="-5" dirty="0">
                <a:solidFill>
                  <a:srgbClr val="FFCC00"/>
                </a:solidFill>
                <a:latin typeface="Arial Black"/>
                <a:ea typeface="+mj-ea"/>
              </a:rPr>
              <a:t>Anatomy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373126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92886" y="88138"/>
            <a:ext cx="755967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75" dirty="0"/>
              <a:t>MATURE</a:t>
            </a:r>
            <a:r>
              <a:rPr sz="6000" spc="-70" dirty="0"/>
              <a:t> </a:t>
            </a:r>
            <a:r>
              <a:rPr sz="6000" spc="-114" dirty="0"/>
              <a:t>CATARACT</a:t>
            </a:r>
            <a:endParaRPr sz="6000"/>
          </a:p>
        </p:txBody>
      </p:sp>
      <p:sp>
        <p:nvSpPr>
          <p:cNvPr id="4" name="object 4"/>
          <p:cNvSpPr txBox="1"/>
          <p:nvPr/>
        </p:nvSpPr>
        <p:spPr>
          <a:xfrm>
            <a:off x="612140" y="1784349"/>
            <a:ext cx="7388859" cy="43173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95"/>
              </a:spcBef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200" b="1" spc="-15" dirty="0">
                <a:latin typeface="Calibri"/>
                <a:cs typeface="Calibri"/>
              </a:rPr>
              <a:t>Symptoms</a:t>
            </a:r>
            <a:endParaRPr sz="2200" dirty="0">
              <a:latin typeface="Calibri"/>
              <a:cs typeface="Calibri"/>
            </a:endParaRPr>
          </a:p>
          <a:p>
            <a:pPr marL="811530" lvl="1" indent="-342900">
              <a:lnSpc>
                <a:spcPct val="100000"/>
              </a:lnSpc>
              <a:spcBef>
                <a:spcPts val="5"/>
              </a:spcBef>
              <a:buFont typeface="Arial"/>
              <a:buChar char="-"/>
              <a:tabLst>
                <a:tab pos="810895" algn="l"/>
                <a:tab pos="811530" algn="l"/>
              </a:tabLst>
            </a:pPr>
            <a:r>
              <a:rPr sz="2200" spc="-5" dirty="0">
                <a:latin typeface="Calibri"/>
                <a:cs typeface="Calibri"/>
              </a:rPr>
              <a:t>Usually </a:t>
            </a:r>
            <a:r>
              <a:rPr sz="2200" spc="-15" dirty="0">
                <a:latin typeface="Calibri"/>
                <a:cs typeface="Calibri"/>
              </a:rPr>
              <a:t>severe </a:t>
            </a:r>
            <a:r>
              <a:rPr sz="2200" spc="-10" dirty="0">
                <a:latin typeface="Calibri"/>
                <a:cs typeface="Calibri"/>
              </a:rPr>
              <a:t>decrease </a:t>
            </a:r>
            <a:r>
              <a:rPr sz="2200" spc="-5" dirty="0">
                <a:latin typeface="Calibri"/>
                <a:cs typeface="Calibri"/>
              </a:rPr>
              <a:t>in</a:t>
            </a:r>
            <a:r>
              <a:rPr sz="2200" spc="40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vision.</a:t>
            </a:r>
            <a:endParaRPr sz="2200" dirty="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10"/>
              </a:spcBef>
              <a:buFont typeface="Arial"/>
              <a:buChar char="-"/>
            </a:pPr>
            <a:endParaRPr sz="215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5"/>
              </a:spcBef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200" b="1" spc="-20" dirty="0">
                <a:latin typeface="Calibri"/>
                <a:cs typeface="Calibri"/>
              </a:rPr>
              <a:t>Features</a:t>
            </a:r>
            <a:endParaRPr sz="2200" dirty="0">
              <a:latin typeface="Calibri"/>
              <a:cs typeface="Calibri"/>
            </a:endParaRPr>
          </a:p>
          <a:p>
            <a:pPr marL="811530" lvl="1" indent="-342900">
              <a:lnSpc>
                <a:spcPts val="2375"/>
              </a:lnSpc>
              <a:buFont typeface="Arial"/>
              <a:buChar char="-"/>
              <a:tabLst>
                <a:tab pos="810895" algn="l"/>
                <a:tab pos="811530" algn="l"/>
              </a:tabLst>
            </a:pPr>
            <a:r>
              <a:rPr sz="2200" spc="-10" dirty="0">
                <a:latin typeface="Calibri"/>
                <a:cs typeface="Calibri"/>
              </a:rPr>
              <a:t>Complete opacification </a:t>
            </a:r>
            <a:r>
              <a:rPr sz="2200" spc="-5" dirty="0">
                <a:latin typeface="Calibri"/>
                <a:cs typeface="Calibri"/>
              </a:rPr>
              <a:t>of the lens </a:t>
            </a:r>
            <a:r>
              <a:rPr sz="2200" spc="-10" dirty="0">
                <a:latin typeface="Calibri"/>
                <a:cs typeface="Calibri"/>
              </a:rPr>
              <a:t>capsule, </a:t>
            </a:r>
            <a:r>
              <a:rPr sz="2200" spc="-20" dirty="0">
                <a:latin typeface="Calibri"/>
                <a:cs typeface="Calibri"/>
              </a:rPr>
              <a:t>cortex </a:t>
            </a:r>
            <a:r>
              <a:rPr sz="2200" spc="-5" dirty="0">
                <a:latin typeface="Calibri"/>
                <a:cs typeface="Calibri"/>
              </a:rPr>
              <a:t>and</a:t>
            </a:r>
            <a:r>
              <a:rPr sz="2200" spc="114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the</a:t>
            </a:r>
            <a:endParaRPr sz="2200" dirty="0">
              <a:latin typeface="Calibri"/>
              <a:cs typeface="Calibri"/>
            </a:endParaRPr>
          </a:p>
          <a:p>
            <a:pPr marL="810895">
              <a:lnSpc>
                <a:spcPts val="2375"/>
              </a:lnSpc>
            </a:pPr>
            <a:r>
              <a:rPr sz="2200" spc="-10" dirty="0">
                <a:latin typeface="Calibri"/>
                <a:cs typeface="Calibri"/>
              </a:rPr>
              <a:t>nucleus</a:t>
            </a:r>
            <a:endParaRPr sz="2200" dirty="0">
              <a:latin typeface="Calibri"/>
              <a:cs typeface="Calibri"/>
            </a:endParaRPr>
          </a:p>
          <a:p>
            <a:pPr marL="811530" lvl="1" indent="-342900">
              <a:lnSpc>
                <a:spcPct val="100000"/>
              </a:lnSpc>
              <a:buFont typeface="Arial"/>
              <a:buChar char="-"/>
              <a:tabLst>
                <a:tab pos="810895" algn="l"/>
                <a:tab pos="811530" algn="l"/>
              </a:tabLst>
            </a:pPr>
            <a:r>
              <a:rPr sz="2200" spc="-10" dirty="0">
                <a:latin typeface="Calibri"/>
                <a:cs typeface="Calibri"/>
              </a:rPr>
              <a:t>Lens appears pearly white </a:t>
            </a:r>
            <a:r>
              <a:rPr sz="2200" spc="-5" dirty="0">
                <a:latin typeface="Calibri"/>
                <a:cs typeface="Calibri"/>
              </a:rPr>
              <a:t>in</a:t>
            </a:r>
            <a:r>
              <a:rPr sz="2200" spc="55" dirty="0">
                <a:latin typeface="Calibri"/>
                <a:cs typeface="Calibri"/>
              </a:rPr>
              <a:t> </a:t>
            </a:r>
            <a:r>
              <a:rPr sz="2200" spc="-40" dirty="0">
                <a:latin typeface="Calibri"/>
                <a:cs typeface="Calibri"/>
              </a:rPr>
              <a:t>colour.</a:t>
            </a:r>
            <a:endParaRPr sz="2200" dirty="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15"/>
              </a:spcBef>
              <a:buFont typeface="Arial"/>
              <a:buChar char="-"/>
            </a:pPr>
            <a:endParaRPr sz="215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buFont typeface="Wingdings"/>
              <a:buChar char=""/>
              <a:tabLst>
                <a:tab pos="355600" algn="l"/>
                <a:tab pos="356235" algn="l"/>
              </a:tabLst>
            </a:pPr>
            <a:endParaRPr sz="2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Font typeface="Wingdings"/>
              <a:buChar char=""/>
            </a:pPr>
            <a:endParaRPr sz="215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200" spc="-20" dirty="0">
                <a:latin typeface="Calibri"/>
                <a:cs typeface="Calibri"/>
              </a:rPr>
              <a:t>May </a:t>
            </a:r>
            <a:r>
              <a:rPr sz="2200" spc="-15" dirty="0">
                <a:latin typeface="Calibri"/>
                <a:cs typeface="Calibri"/>
              </a:rPr>
              <a:t>progress </a:t>
            </a:r>
            <a:r>
              <a:rPr sz="2200" spc="-20" dirty="0">
                <a:latin typeface="Calibri"/>
                <a:cs typeface="Calibri"/>
              </a:rPr>
              <a:t>to </a:t>
            </a:r>
            <a:r>
              <a:rPr sz="2200" spc="-15" dirty="0">
                <a:latin typeface="Calibri"/>
                <a:cs typeface="Calibri"/>
              </a:rPr>
              <a:t>hypermature</a:t>
            </a:r>
            <a:r>
              <a:rPr sz="2200" spc="75" dirty="0">
                <a:latin typeface="Calibri"/>
                <a:cs typeface="Calibri"/>
              </a:rPr>
              <a:t> </a:t>
            </a:r>
            <a:r>
              <a:rPr sz="2200" spc="-20" dirty="0">
                <a:latin typeface="Calibri"/>
                <a:cs typeface="Calibri"/>
              </a:rPr>
              <a:t>cataract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Font typeface="Wingdings"/>
              <a:buChar char=""/>
            </a:pPr>
            <a:endParaRPr sz="215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200" spc="-20" dirty="0">
                <a:latin typeface="Calibri"/>
                <a:cs typeface="Calibri"/>
              </a:rPr>
              <a:t>May </a:t>
            </a:r>
            <a:r>
              <a:rPr sz="2200" spc="-5" dirty="0">
                <a:latin typeface="Calibri"/>
                <a:cs typeface="Calibri"/>
              </a:rPr>
              <a:t>be </a:t>
            </a:r>
            <a:r>
              <a:rPr sz="2200" spc="-15" dirty="0">
                <a:latin typeface="Calibri"/>
                <a:cs typeface="Calibri"/>
              </a:rPr>
              <a:t>complicated </a:t>
            </a:r>
            <a:r>
              <a:rPr sz="2200" spc="-5" dirty="0">
                <a:latin typeface="Calibri"/>
                <a:cs typeface="Calibri"/>
              </a:rPr>
              <a:t>with </a:t>
            </a:r>
            <a:r>
              <a:rPr sz="2200" b="1" spc="-5" dirty="0">
                <a:latin typeface="Calibri"/>
                <a:cs typeface="Calibri"/>
              </a:rPr>
              <a:t>phacolytic</a:t>
            </a:r>
            <a:r>
              <a:rPr sz="2200" b="1" spc="85" dirty="0">
                <a:latin typeface="Calibri"/>
                <a:cs typeface="Calibri"/>
              </a:rPr>
              <a:t> </a:t>
            </a:r>
            <a:r>
              <a:rPr sz="2200" b="1" spc="-10" dirty="0">
                <a:latin typeface="Calibri"/>
                <a:cs typeface="Calibri"/>
              </a:rPr>
              <a:t>glaucoma</a:t>
            </a:r>
            <a:r>
              <a:rPr sz="2200" spc="-10" dirty="0">
                <a:latin typeface="Calibri"/>
                <a:cs typeface="Calibri"/>
              </a:rPr>
              <a:t>.</a:t>
            </a:r>
            <a:endParaRPr sz="2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6941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92886" y="88138"/>
            <a:ext cx="755967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75" dirty="0"/>
              <a:t>MATURE</a:t>
            </a:r>
            <a:r>
              <a:rPr sz="6000" spc="-70" dirty="0"/>
              <a:t> </a:t>
            </a:r>
            <a:r>
              <a:rPr sz="6000" spc="-114" dirty="0"/>
              <a:t>CATARACT</a:t>
            </a:r>
            <a:endParaRPr sz="600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19312" y="1905000"/>
            <a:ext cx="5506149" cy="409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03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46277" y="91185"/>
            <a:ext cx="785177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70" dirty="0"/>
              <a:t>MATURE </a:t>
            </a:r>
            <a:r>
              <a:rPr spc="-5" dirty="0"/>
              <a:t>VS</a:t>
            </a:r>
            <a:r>
              <a:rPr spc="20" dirty="0"/>
              <a:t> </a:t>
            </a:r>
            <a:r>
              <a:rPr spc="-50" dirty="0"/>
              <a:t>IMMATURE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83540" y="1683257"/>
            <a:ext cx="790194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latin typeface="Arial"/>
                <a:cs typeface="Arial"/>
              </a:rPr>
              <a:t>HOW </a:t>
            </a:r>
            <a:r>
              <a:rPr sz="2000" b="1" spc="-20" dirty="0">
                <a:latin typeface="Arial"/>
                <a:cs typeface="Arial"/>
              </a:rPr>
              <a:t>TO </a:t>
            </a:r>
            <a:r>
              <a:rPr sz="2000" b="1" spc="-10" dirty="0">
                <a:latin typeface="Arial"/>
                <a:cs typeface="Arial"/>
              </a:rPr>
              <a:t>DIFFERENTIATE </a:t>
            </a:r>
            <a:r>
              <a:rPr sz="2000" b="1" spc="-25" dirty="0">
                <a:latin typeface="Arial"/>
                <a:cs typeface="Arial"/>
              </a:rPr>
              <a:t>MATURE </a:t>
            </a:r>
            <a:r>
              <a:rPr sz="2000" b="1" dirty="0">
                <a:latin typeface="Arial"/>
                <a:cs typeface="Arial"/>
              </a:rPr>
              <a:t>AND </a:t>
            </a:r>
            <a:r>
              <a:rPr sz="2000" b="1" spc="-20" dirty="0">
                <a:latin typeface="Arial"/>
                <a:cs typeface="Arial"/>
              </a:rPr>
              <a:t>IMMATURE</a:t>
            </a:r>
            <a:r>
              <a:rPr sz="2000" b="1" spc="-100" dirty="0">
                <a:latin typeface="Arial"/>
                <a:cs typeface="Arial"/>
              </a:rPr>
              <a:t> </a:t>
            </a:r>
            <a:r>
              <a:rPr sz="2000" b="1" spc="-30" dirty="0">
                <a:latin typeface="Arial"/>
                <a:cs typeface="Arial"/>
              </a:rPr>
              <a:t>CATARACT?</a:t>
            </a:r>
            <a:endParaRPr sz="2000">
              <a:latin typeface="Arial"/>
              <a:cs typeface="Arial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755650" y="2508250"/>
          <a:ext cx="7620000" cy="21234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10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1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39">
                <a:tc>
                  <a:txBody>
                    <a:bodyPr/>
                    <a:lstStyle/>
                    <a:p>
                      <a:pPr marL="65151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800" b="1" spc="-25" dirty="0">
                          <a:latin typeface="Arial"/>
                          <a:cs typeface="Arial"/>
                        </a:rPr>
                        <a:t>IMMATURE</a:t>
                      </a:r>
                      <a:r>
                        <a:rPr sz="1800" b="1" spc="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spc="-45" dirty="0">
                          <a:latin typeface="Arial"/>
                          <a:cs typeface="Arial"/>
                        </a:rPr>
                        <a:t>CATARACT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C4BDA9"/>
                    </a:solidFill>
                  </a:tcPr>
                </a:tc>
                <a:tc>
                  <a:txBody>
                    <a:bodyPr/>
                    <a:lstStyle/>
                    <a:p>
                      <a:pPr marL="77851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800" b="1" spc="-35" dirty="0">
                          <a:latin typeface="Arial"/>
                          <a:cs typeface="Arial"/>
                        </a:rPr>
                        <a:t>MATURE</a:t>
                      </a:r>
                      <a:r>
                        <a:rPr sz="1800" b="1" spc="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spc="-45" dirty="0">
                          <a:latin typeface="Arial"/>
                          <a:cs typeface="Arial"/>
                        </a:rPr>
                        <a:t>CATARACT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1A4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377825" marR="773430" indent="-287020">
                        <a:lnSpc>
                          <a:spcPct val="100000"/>
                        </a:lnSpc>
                        <a:spcBef>
                          <a:spcPts val="315"/>
                        </a:spcBef>
                        <a:buFont typeface="Wingdings"/>
                        <a:buChar char=""/>
                        <a:tabLst>
                          <a:tab pos="377825" algn="l"/>
                          <a:tab pos="378460" algn="l"/>
                        </a:tabLst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Visual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acuity is reduced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to 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counting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fingers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4BDA9"/>
                    </a:solidFill>
                  </a:tcPr>
                </a:tc>
                <a:tc>
                  <a:txBody>
                    <a:bodyPr/>
                    <a:lstStyle/>
                    <a:p>
                      <a:pPr marL="378460" marR="201930" indent="-287020">
                        <a:lnSpc>
                          <a:spcPct val="100000"/>
                        </a:lnSpc>
                        <a:spcBef>
                          <a:spcPts val="315"/>
                        </a:spcBef>
                        <a:buFont typeface="Wingdings"/>
                        <a:buChar char="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Visual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acuity is reduced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to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hand  movement or perception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of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light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1A4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marL="377825" indent="-287020">
                        <a:lnSpc>
                          <a:spcPct val="100000"/>
                        </a:lnSpc>
                        <a:spcBef>
                          <a:spcPts val="315"/>
                        </a:spcBef>
                        <a:buFont typeface="Wingdings"/>
                        <a:buChar char=""/>
                        <a:tabLst>
                          <a:tab pos="377825" algn="l"/>
                          <a:tab pos="378460" algn="l"/>
                        </a:tabLst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Lens is partially</a:t>
                      </a:r>
                      <a:r>
                        <a:rPr sz="1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opaque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4BDA9"/>
                    </a:solidFill>
                  </a:tcPr>
                </a:tc>
                <a:tc>
                  <a:txBody>
                    <a:bodyPr/>
                    <a:lstStyle/>
                    <a:p>
                      <a:pPr marL="378460" indent="-287020">
                        <a:lnSpc>
                          <a:spcPct val="100000"/>
                        </a:lnSpc>
                        <a:spcBef>
                          <a:spcPts val="315"/>
                        </a:spcBef>
                        <a:buFont typeface="Wingdings"/>
                        <a:buChar char="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Lens in totally</a:t>
                      </a:r>
                      <a:r>
                        <a:rPr sz="1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opaque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1A4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marL="377825" indent="-287020">
                        <a:lnSpc>
                          <a:spcPct val="100000"/>
                        </a:lnSpc>
                        <a:spcBef>
                          <a:spcPts val="315"/>
                        </a:spcBef>
                        <a:buFont typeface="Wingdings"/>
                        <a:buChar char=""/>
                        <a:tabLst>
                          <a:tab pos="377825" algn="l"/>
                          <a:tab pos="378460" algn="l"/>
                        </a:tabLst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Iris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shadow is</a:t>
                      </a:r>
                      <a:r>
                        <a:rPr sz="1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present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4BDA9"/>
                    </a:solidFill>
                  </a:tcPr>
                </a:tc>
                <a:tc>
                  <a:txBody>
                    <a:bodyPr/>
                    <a:lstStyle/>
                    <a:p>
                      <a:pPr marL="378460" indent="-287020">
                        <a:lnSpc>
                          <a:spcPct val="100000"/>
                        </a:lnSpc>
                        <a:spcBef>
                          <a:spcPts val="315"/>
                        </a:spcBef>
                        <a:buFont typeface="Wingdings"/>
                        <a:buChar char="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No iris shadow is</a:t>
                      </a:r>
                      <a:r>
                        <a:rPr sz="1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present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1A4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marL="377825" indent="-287020">
                        <a:lnSpc>
                          <a:spcPct val="100000"/>
                        </a:lnSpc>
                        <a:spcBef>
                          <a:spcPts val="320"/>
                        </a:spcBef>
                        <a:buFont typeface="Wingdings"/>
                        <a:buChar char=""/>
                        <a:tabLst>
                          <a:tab pos="377825" algn="l"/>
                          <a:tab pos="378460" algn="l"/>
                        </a:tabLst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Fundus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may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be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visible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4BDA9"/>
                    </a:solidFill>
                  </a:tcPr>
                </a:tc>
                <a:tc>
                  <a:txBody>
                    <a:bodyPr/>
                    <a:lstStyle/>
                    <a:p>
                      <a:pPr marL="378460" indent="-287020">
                        <a:lnSpc>
                          <a:spcPct val="100000"/>
                        </a:lnSpc>
                        <a:spcBef>
                          <a:spcPts val="320"/>
                        </a:spcBef>
                        <a:buFont typeface="Wingdings"/>
                        <a:buChar char="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No fundus</a:t>
                      </a:r>
                      <a:r>
                        <a:rPr sz="1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details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1A4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00200" y="4800600"/>
            <a:ext cx="2209800" cy="168706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38800" y="4800600"/>
            <a:ext cx="1968119" cy="166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70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96925" y="245109"/>
            <a:ext cx="8154034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35" dirty="0"/>
              <a:t>HYPERMATURE</a:t>
            </a:r>
            <a:r>
              <a:rPr sz="4800" spc="-75" dirty="0"/>
              <a:t> </a:t>
            </a:r>
            <a:r>
              <a:rPr sz="4800" spc="-90" dirty="0"/>
              <a:t>CATARACT</a:t>
            </a:r>
            <a:endParaRPr sz="4800"/>
          </a:p>
        </p:txBody>
      </p:sp>
      <p:sp>
        <p:nvSpPr>
          <p:cNvPr id="4" name="object 4"/>
          <p:cNvSpPr txBox="1"/>
          <p:nvPr/>
        </p:nvSpPr>
        <p:spPr>
          <a:xfrm>
            <a:off x="993444" y="2147442"/>
            <a:ext cx="7158355" cy="3317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5080" indent="-342900" algn="just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355600" algn="l"/>
              </a:tabLst>
            </a:pPr>
            <a:r>
              <a:rPr sz="2400" dirty="0">
                <a:latin typeface="Calibri"/>
                <a:cs typeface="Calibri"/>
              </a:rPr>
              <a:t>Which is </a:t>
            </a:r>
            <a:r>
              <a:rPr sz="2400" spc="-10" dirty="0">
                <a:latin typeface="Calibri"/>
                <a:cs typeface="Calibri"/>
              </a:rPr>
              <a:t>characterized </a:t>
            </a:r>
            <a:r>
              <a:rPr sz="2400" spc="-15" dirty="0">
                <a:latin typeface="Calibri"/>
                <a:cs typeface="Calibri"/>
              </a:rPr>
              <a:t>by </a:t>
            </a:r>
            <a:r>
              <a:rPr sz="2400" b="1" spc="-5" dirty="0">
                <a:latin typeface="Calibri"/>
                <a:cs typeface="Calibri"/>
              </a:rPr>
              <a:t>wrinkling </a:t>
            </a:r>
            <a:r>
              <a:rPr sz="2400" b="1" dirty="0">
                <a:latin typeface="Calibri"/>
                <a:cs typeface="Calibri"/>
              </a:rPr>
              <a:t>of </a:t>
            </a:r>
            <a:r>
              <a:rPr sz="2400" b="1" spc="-5" dirty="0">
                <a:latin typeface="Calibri"/>
                <a:cs typeface="Calibri"/>
              </a:rPr>
              <a:t>the capsule </a:t>
            </a:r>
            <a:r>
              <a:rPr sz="2400" spc="-5" dirty="0">
                <a:latin typeface="Calibri"/>
                <a:cs typeface="Calibri"/>
              </a:rPr>
              <a:t>due  </a:t>
            </a:r>
            <a:r>
              <a:rPr sz="2400" spc="-15" dirty="0">
                <a:latin typeface="Calibri"/>
                <a:cs typeface="Calibri"/>
              </a:rPr>
              <a:t>to </a:t>
            </a:r>
            <a:r>
              <a:rPr sz="2400" spc="-5" dirty="0">
                <a:latin typeface="Calibri"/>
                <a:cs typeface="Calibri"/>
              </a:rPr>
              <a:t>liquefied </a:t>
            </a:r>
            <a:r>
              <a:rPr sz="2400" dirty="0">
                <a:latin typeface="Calibri"/>
                <a:cs typeface="Calibri"/>
              </a:rPr>
              <a:t>lens </a:t>
            </a:r>
            <a:r>
              <a:rPr sz="2400" spc="-20" dirty="0">
                <a:latin typeface="Calibri"/>
                <a:cs typeface="Calibri"/>
              </a:rPr>
              <a:t>cortex </a:t>
            </a:r>
            <a:r>
              <a:rPr sz="2400" dirty="0">
                <a:latin typeface="Calibri"/>
                <a:cs typeface="Calibri"/>
              </a:rPr>
              <a:t>and </a:t>
            </a:r>
            <a:r>
              <a:rPr sz="2400" spc="-10" dirty="0">
                <a:latin typeface="Calibri"/>
                <a:cs typeface="Calibri"/>
              </a:rPr>
              <a:t>morgagnian  </a:t>
            </a:r>
            <a:r>
              <a:rPr sz="2400" spc="-20" dirty="0">
                <a:latin typeface="Calibri"/>
                <a:cs typeface="Calibri"/>
              </a:rPr>
              <a:t>cataract </a:t>
            </a:r>
            <a:r>
              <a:rPr sz="2400" spc="-5" dirty="0">
                <a:latin typeface="Calibri"/>
                <a:cs typeface="Calibri"/>
              </a:rPr>
              <a:t>(sinking of </a:t>
            </a:r>
            <a:r>
              <a:rPr sz="2400" dirty="0">
                <a:latin typeface="Calibri"/>
                <a:cs typeface="Calibri"/>
              </a:rPr>
              <a:t>lens </a:t>
            </a:r>
            <a:r>
              <a:rPr sz="2400" spc="-5" dirty="0">
                <a:latin typeface="Calibri"/>
                <a:cs typeface="Calibri"/>
              </a:rPr>
              <a:t>nucleus </a:t>
            </a:r>
            <a:r>
              <a:rPr sz="2400" spc="-10" dirty="0">
                <a:latin typeface="Calibri"/>
                <a:cs typeface="Calibri"/>
              </a:rPr>
              <a:t>inferiorly </a:t>
            </a:r>
            <a:r>
              <a:rPr sz="2400" spc="-5" dirty="0">
                <a:latin typeface="Calibri"/>
                <a:cs typeface="Calibri"/>
              </a:rPr>
              <a:t>within </a:t>
            </a:r>
            <a:r>
              <a:rPr sz="2400" dirty="0">
                <a:latin typeface="Calibri"/>
                <a:cs typeface="Calibri"/>
              </a:rPr>
              <a:t>the  </a:t>
            </a:r>
            <a:r>
              <a:rPr sz="2400" spc="-10" dirty="0">
                <a:latin typeface="Calibri"/>
                <a:cs typeface="Calibri"/>
              </a:rPr>
              <a:t>capsule)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Wingdings"/>
              <a:buChar char=""/>
            </a:pPr>
            <a:endParaRPr sz="2350">
              <a:latin typeface="Calibri"/>
              <a:cs typeface="Calibri"/>
            </a:endParaRPr>
          </a:p>
          <a:p>
            <a:pPr marL="354965" marR="8255" indent="-342900" algn="just">
              <a:lnSpc>
                <a:spcPct val="100000"/>
              </a:lnSpc>
              <a:buFont typeface="Wingdings"/>
              <a:buChar char=""/>
              <a:tabLst>
                <a:tab pos="355600" algn="l"/>
              </a:tabLst>
            </a:pPr>
            <a:r>
              <a:rPr sz="2400" spc="-5" dirty="0">
                <a:latin typeface="Calibri"/>
                <a:cs typeface="Calibri"/>
              </a:rPr>
              <a:t>This </a:t>
            </a:r>
            <a:r>
              <a:rPr sz="2400" spc="-10" dirty="0">
                <a:latin typeface="Calibri"/>
                <a:cs typeface="Calibri"/>
              </a:rPr>
              <a:t>can </a:t>
            </a:r>
            <a:r>
              <a:rPr sz="2400" spc="-5" dirty="0">
                <a:latin typeface="Calibri"/>
                <a:cs typeface="Calibri"/>
              </a:rPr>
              <a:t>cause inflammation, </a:t>
            </a:r>
            <a:r>
              <a:rPr sz="2400" spc="-15" dirty="0">
                <a:latin typeface="Calibri"/>
                <a:cs typeface="Calibri"/>
              </a:rPr>
              <a:t>eye </a:t>
            </a:r>
            <a:r>
              <a:rPr sz="2400" spc="-5" dirty="0">
                <a:latin typeface="Calibri"/>
                <a:cs typeface="Calibri"/>
              </a:rPr>
              <a:t>pain </a:t>
            </a:r>
            <a:r>
              <a:rPr sz="2400" dirty="0">
                <a:latin typeface="Calibri"/>
                <a:cs typeface="Calibri"/>
              </a:rPr>
              <a:t>and </a:t>
            </a:r>
            <a:r>
              <a:rPr sz="2400" spc="-5" dirty="0">
                <a:latin typeface="Calibri"/>
                <a:cs typeface="Calibri"/>
              </a:rPr>
              <a:t>headache  (if </a:t>
            </a:r>
            <a:r>
              <a:rPr sz="2400" spc="-15" dirty="0">
                <a:latin typeface="Calibri"/>
                <a:cs typeface="Calibri"/>
              </a:rPr>
              <a:t>complicated </a:t>
            </a:r>
            <a:r>
              <a:rPr sz="2400" spc="-10" dirty="0">
                <a:latin typeface="Calibri"/>
                <a:cs typeface="Calibri"/>
              </a:rPr>
              <a:t>by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glaucoma)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Wingdings"/>
              <a:buChar char=""/>
            </a:pPr>
            <a:endParaRPr sz="2350">
              <a:latin typeface="Calibri"/>
              <a:cs typeface="Calibri"/>
            </a:endParaRPr>
          </a:p>
          <a:p>
            <a:pPr marL="354965" indent="-342900">
              <a:lnSpc>
                <a:spcPct val="100000"/>
              </a:lnSpc>
              <a:spcBef>
                <a:spcPts val="5"/>
              </a:spcBef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2400" dirty="0">
                <a:latin typeface="Calibri"/>
                <a:cs typeface="Calibri"/>
              </a:rPr>
              <a:t>A </a:t>
            </a:r>
            <a:r>
              <a:rPr sz="2400" spc="-10" dirty="0">
                <a:latin typeface="Calibri"/>
                <a:cs typeface="Calibri"/>
              </a:rPr>
              <a:t>hypermature </a:t>
            </a:r>
            <a:r>
              <a:rPr sz="2400" spc="-15" dirty="0">
                <a:latin typeface="Calibri"/>
                <a:cs typeface="Calibri"/>
              </a:rPr>
              <a:t>cataract </a:t>
            </a:r>
            <a:r>
              <a:rPr sz="2400" dirty="0">
                <a:latin typeface="Calibri"/>
                <a:cs typeface="Calibri"/>
              </a:rPr>
              <a:t>is </a:t>
            </a:r>
            <a:r>
              <a:rPr sz="2400" spc="-20" dirty="0">
                <a:latin typeface="Calibri"/>
                <a:cs typeface="Calibri"/>
              </a:rPr>
              <a:t>rare </a:t>
            </a:r>
            <a:r>
              <a:rPr sz="2400" dirty="0">
                <a:latin typeface="Calibri"/>
                <a:cs typeface="Calibri"/>
              </a:rPr>
              <a:t>and </a:t>
            </a:r>
            <a:r>
              <a:rPr sz="2400" spc="-5" dirty="0">
                <a:latin typeface="Calibri"/>
                <a:cs typeface="Calibri"/>
              </a:rPr>
              <a:t>needs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removal</a:t>
            </a:r>
            <a:endParaRPr sz="24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638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78560" y="76200"/>
            <a:ext cx="7205980" cy="641350"/>
          </a:xfrm>
          <a:custGeom>
            <a:avLst/>
            <a:gdLst/>
            <a:ahLst/>
            <a:cxnLst/>
            <a:rect l="l" t="t" r="r" b="b"/>
            <a:pathLst>
              <a:path w="7205980" h="641350">
                <a:moveTo>
                  <a:pt x="7205980" y="0"/>
                </a:moveTo>
                <a:lnTo>
                  <a:pt x="0" y="0"/>
                </a:lnTo>
                <a:lnTo>
                  <a:pt x="0" y="641350"/>
                </a:lnTo>
                <a:lnTo>
                  <a:pt x="3604260" y="641350"/>
                </a:lnTo>
                <a:lnTo>
                  <a:pt x="7205980" y="641350"/>
                </a:lnTo>
                <a:lnTo>
                  <a:pt x="7205980" y="0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58569" y="109220"/>
            <a:ext cx="704278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5" dirty="0">
                <a:solidFill>
                  <a:srgbClr val="000043"/>
                </a:solidFill>
                <a:latin typeface="Times New Roman"/>
                <a:cs typeface="Times New Roman"/>
              </a:rPr>
              <a:t>Classification according to</a:t>
            </a:r>
            <a:r>
              <a:rPr b="1" spc="-25" dirty="0">
                <a:solidFill>
                  <a:srgbClr val="000043"/>
                </a:solidFill>
                <a:latin typeface="Times New Roman"/>
                <a:cs typeface="Times New Roman"/>
              </a:rPr>
              <a:t> </a:t>
            </a:r>
            <a:r>
              <a:rPr b="1" spc="-5" dirty="0">
                <a:solidFill>
                  <a:srgbClr val="000043"/>
                </a:solidFill>
                <a:latin typeface="Times New Roman"/>
                <a:cs typeface="Times New Roman"/>
              </a:rPr>
              <a:t>maturity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1692909" y="873760"/>
            <a:ext cx="5622290" cy="5715000"/>
            <a:chOff x="1692910" y="762000"/>
            <a:chExt cx="5622290" cy="571500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94180" y="762000"/>
              <a:ext cx="5621020" cy="281940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94180" y="3581400"/>
              <a:ext cx="2912110" cy="289560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05020" y="3580129"/>
              <a:ext cx="2710179" cy="288036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692910" y="3200400"/>
              <a:ext cx="5622290" cy="381000"/>
            </a:xfrm>
            <a:custGeom>
              <a:avLst/>
              <a:gdLst/>
              <a:ahLst/>
              <a:cxnLst/>
              <a:rect l="l" t="t" r="r" b="b"/>
              <a:pathLst>
                <a:path w="5622290" h="381000">
                  <a:moveTo>
                    <a:pt x="5622290" y="0"/>
                  </a:moveTo>
                  <a:lnTo>
                    <a:pt x="0" y="0"/>
                  </a:lnTo>
                  <a:lnTo>
                    <a:pt x="0" y="381000"/>
                  </a:lnTo>
                  <a:lnTo>
                    <a:pt x="2811779" y="381000"/>
                  </a:lnTo>
                  <a:lnTo>
                    <a:pt x="5622290" y="381000"/>
                  </a:lnTo>
                  <a:lnTo>
                    <a:pt x="5622290" y="0"/>
                  </a:lnTo>
                  <a:close/>
                </a:path>
              </a:pathLst>
            </a:custGeom>
            <a:solidFill>
              <a:srgbClr val="FF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1678622" y="747712"/>
            <a:ext cx="5650865" cy="5743575"/>
            <a:chOff x="1678622" y="747712"/>
            <a:chExt cx="5650865" cy="5743575"/>
          </a:xfrm>
        </p:grpSpPr>
        <p:sp>
          <p:nvSpPr>
            <p:cNvPr id="10" name="object 10"/>
            <p:cNvSpPr/>
            <p:nvPr/>
          </p:nvSpPr>
          <p:spPr>
            <a:xfrm>
              <a:off x="1692910" y="762000"/>
              <a:ext cx="5622290" cy="5715000"/>
            </a:xfrm>
            <a:custGeom>
              <a:avLst/>
              <a:gdLst/>
              <a:ahLst/>
              <a:cxnLst/>
              <a:rect l="l" t="t" r="r" b="b"/>
              <a:pathLst>
                <a:path w="5622290" h="5715000">
                  <a:moveTo>
                    <a:pt x="2811779" y="5715000"/>
                  </a:moveTo>
                  <a:lnTo>
                    <a:pt x="0" y="5715000"/>
                  </a:lnTo>
                  <a:lnTo>
                    <a:pt x="0" y="0"/>
                  </a:lnTo>
                  <a:lnTo>
                    <a:pt x="5622290" y="0"/>
                  </a:lnTo>
                  <a:lnTo>
                    <a:pt x="5622290" y="5715000"/>
                  </a:lnTo>
                  <a:lnTo>
                    <a:pt x="2811779" y="5715000"/>
                  </a:lnTo>
                  <a:close/>
                </a:path>
              </a:pathLst>
            </a:custGeom>
            <a:ln w="28393">
              <a:solidFill>
                <a:srgbClr val="F9FC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694180" y="3581400"/>
              <a:ext cx="5621020" cy="1270"/>
            </a:xfrm>
            <a:custGeom>
              <a:avLst/>
              <a:gdLst/>
              <a:ahLst/>
              <a:cxnLst/>
              <a:rect l="l" t="t" r="r" b="b"/>
              <a:pathLst>
                <a:path w="5621020" h="1270">
                  <a:moveTo>
                    <a:pt x="0" y="0"/>
                  </a:moveTo>
                  <a:lnTo>
                    <a:pt x="5621020" y="1270"/>
                  </a:lnTo>
                </a:path>
              </a:pathLst>
            </a:custGeom>
            <a:ln w="19048">
              <a:solidFill>
                <a:srgbClr val="F9FC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692910" y="3200400"/>
              <a:ext cx="5622290" cy="381000"/>
            </a:xfrm>
            <a:custGeom>
              <a:avLst/>
              <a:gdLst/>
              <a:ahLst/>
              <a:cxnLst/>
              <a:rect l="l" t="t" r="r" b="b"/>
              <a:pathLst>
                <a:path w="5622290" h="381000">
                  <a:moveTo>
                    <a:pt x="2811779" y="381000"/>
                  </a:moveTo>
                  <a:lnTo>
                    <a:pt x="0" y="381000"/>
                  </a:lnTo>
                  <a:lnTo>
                    <a:pt x="0" y="0"/>
                  </a:lnTo>
                  <a:lnTo>
                    <a:pt x="5622290" y="0"/>
                  </a:lnTo>
                  <a:lnTo>
                    <a:pt x="5622290" y="381000"/>
                  </a:lnTo>
                  <a:lnTo>
                    <a:pt x="2811779" y="381000"/>
                  </a:lnTo>
                  <a:close/>
                </a:path>
              </a:pathLst>
            </a:custGeom>
            <a:ln w="12579">
              <a:solidFill>
                <a:srgbClr val="F9FC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2581910" y="3233420"/>
            <a:ext cx="113030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000043"/>
                </a:solidFill>
                <a:latin typeface="Times New Roman"/>
                <a:cs typeface="Times New Roman"/>
              </a:rPr>
              <a:t>I</a:t>
            </a:r>
            <a:r>
              <a:rPr sz="2000" b="1" spc="10" dirty="0">
                <a:solidFill>
                  <a:srgbClr val="000043"/>
                </a:solidFill>
                <a:latin typeface="Times New Roman"/>
                <a:cs typeface="Times New Roman"/>
              </a:rPr>
              <a:t>mm</a:t>
            </a:r>
            <a:r>
              <a:rPr sz="2000" b="1" dirty="0">
                <a:solidFill>
                  <a:srgbClr val="000043"/>
                </a:solidFill>
                <a:latin typeface="Times New Roman"/>
                <a:cs typeface="Times New Roman"/>
              </a:rPr>
              <a:t>a</a:t>
            </a:r>
            <a:r>
              <a:rPr sz="2000" b="1" spc="10" dirty="0">
                <a:solidFill>
                  <a:srgbClr val="000043"/>
                </a:solidFill>
                <a:latin typeface="Times New Roman"/>
                <a:cs typeface="Times New Roman"/>
              </a:rPr>
              <a:t>t</a:t>
            </a:r>
            <a:r>
              <a:rPr sz="2000" b="1" spc="-5" dirty="0">
                <a:solidFill>
                  <a:srgbClr val="000043"/>
                </a:solidFill>
                <a:latin typeface="Times New Roman"/>
                <a:cs typeface="Times New Roman"/>
              </a:rPr>
              <a:t>u</a:t>
            </a:r>
            <a:r>
              <a:rPr sz="2000" b="1" dirty="0">
                <a:solidFill>
                  <a:srgbClr val="000043"/>
                </a:solidFill>
                <a:latin typeface="Times New Roman"/>
                <a:cs typeface="Times New Roman"/>
              </a:rPr>
              <a:t>re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563870" y="3216909"/>
            <a:ext cx="84709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10" dirty="0">
                <a:solidFill>
                  <a:srgbClr val="000043"/>
                </a:solidFill>
                <a:latin typeface="Times New Roman"/>
                <a:cs typeface="Times New Roman"/>
              </a:rPr>
              <a:t>M</a:t>
            </a:r>
            <a:r>
              <a:rPr sz="2000" b="1" spc="5" dirty="0">
                <a:solidFill>
                  <a:srgbClr val="000043"/>
                </a:solidFill>
                <a:latin typeface="Times New Roman"/>
                <a:cs typeface="Times New Roman"/>
              </a:rPr>
              <a:t>a</a:t>
            </a:r>
            <a:r>
              <a:rPr sz="2000" b="1" dirty="0">
                <a:solidFill>
                  <a:srgbClr val="000043"/>
                </a:solidFill>
                <a:latin typeface="Times New Roman"/>
                <a:cs typeface="Times New Roman"/>
              </a:rPr>
              <a:t>t</a:t>
            </a:r>
            <a:r>
              <a:rPr sz="2000" b="1" spc="5" dirty="0">
                <a:solidFill>
                  <a:srgbClr val="000043"/>
                </a:solidFill>
                <a:latin typeface="Times New Roman"/>
                <a:cs typeface="Times New Roman"/>
              </a:rPr>
              <a:t>u</a:t>
            </a:r>
            <a:r>
              <a:rPr sz="2000" b="1" dirty="0">
                <a:solidFill>
                  <a:srgbClr val="000043"/>
                </a:solidFill>
                <a:latin typeface="Times New Roman"/>
                <a:cs typeface="Times New Roman"/>
              </a:rPr>
              <a:t>re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692909" y="6667500"/>
            <a:ext cx="5622290" cy="381000"/>
          </a:xfrm>
          <a:custGeom>
            <a:avLst/>
            <a:gdLst/>
            <a:ahLst/>
            <a:cxnLst/>
            <a:rect l="l" t="t" r="r" b="b"/>
            <a:pathLst>
              <a:path w="5622290" h="381000">
                <a:moveTo>
                  <a:pt x="5622290" y="0"/>
                </a:moveTo>
                <a:lnTo>
                  <a:pt x="0" y="0"/>
                </a:lnTo>
                <a:lnTo>
                  <a:pt x="0" y="381000"/>
                </a:lnTo>
                <a:lnTo>
                  <a:pt x="2811779" y="381000"/>
                </a:lnTo>
                <a:lnTo>
                  <a:pt x="5622290" y="381000"/>
                </a:lnTo>
                <a:lnTo>
                  <a:pt x="5622290" y="0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692910" y="6096000"/>
            <a:ext cx="5622290" cy="381000"/>
          </a:xfrm>
          <a:custGeom>
            <a:avLst/>
            <a:gdLst/>
            <a:ahLst/>
            <a:cxnLst/>
            <a:rect l="l" t="t" r="r" b="b"/>
            <a:pathLst>
              <a:path w="5622290" h="381000">
                <a:moveTo>
                  <a:pt x="2811779" y="381000"/>
                </a:moveTo>
                <a:lnTo>
                  <a:pt x="0" y="381000"/>
                </a:lnTo>
                <a:lnTo>
                  <a:pt x="0" y="0"/>
                </a:lnTo>
                <a:lnTo>
                  <a:pt x="5622290" y="0"/>
                </a:lnTo>
                <a:lnTo>
                  <a:pt x="5622290" y="381000"/>
                </a:lnTo>
                <a:lnTo>
                  <a:pt x="2811779" y="381000"/>
                </a:lnTo>
                <a:close/>
              </a:path>
            </a:pathLst>
          </a:custGeom>
          <a:ln w="12579">
            <a:solidFill>
              <a:srgbClr val="F9F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444750" y="6068059"/>
            <a:ext cx="151384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000043"/>
                </a:solidFill>
                <a:latin typeface="Times New Roman"/>
                <a:cs typeface="Times New Roman"/>
              </a:rPr>
              <a:t>Hypermature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388609" y="6068059"/>
            <a:ext cx="137033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000043"/>
                </a:solidFill>
                <a:latin typeface="Times New Roman"/>
                <a:cs typeface="Times New Roman"/>
              </a:rPr>
              <a:t>M</a:t>
            </a:r>
            <a:r>
              <a:rPr sz="2000" b="1" spc="5" dirty="0">
                <a:solidFill>
                  <a:srgbClr val="000043"/>
                </a:solidFill>
                <a:latin typeface="Times New Roman"/>
                <a:cs typeface="Times New Roman"/>
              </a:rPr>
              <a:t>o</a:t>
            </a:r>
            <a:r>
              <a:rPr sz="2000" b="1" dirty="0">
                <a:solidFill>
                  <a:srgbClr val="000043"/>
                </a:solidFill>
                <a:latin typeface="Times New Roman"/>
                <a:cs typeface="Times New Roman"/>
              </a:rPr>
              <a:t>rg</a:t>
            </a:r>
            <a:r>
              <a:rPr sz="2000" b="1" spc="5" dirty="0">
                <a:solidFill>
                  <a:srgbClr val="000043"/>
                </a:solidFill>
                <a:latin typeface="Times New Roman"/>
                <a:cs typeface="Times New Roman"/>
              </a:rPr>
              <a:t>agn</a:t>
            </a:r>
            <a:r>
              <a:rPr sz="2000" b="1" spc="-10" dirty="0">
                <a:solidFill>
                  <a:srgbClr val="000043"/>
                </a:solidFill>
                <a:latin typeface="Times New Roman"/>
                <a:cs typeface="Times New Roman"/>
              </a:rPr>
              <a:t>i</a:t>
            </a:r>
            <a:r>
              <a:rPr sz="2000" b="1" spc="5" dirty="0">
                <a:solidFill>
                  <a:srgbClr val="000043"/>
                </a:solidFill>
                <a:latin typeface="Times New Roman"/>
                <a:cs typeface="Times New Roman"/>
              </a:rPr>
              <a:t>a</a:t>
            </a:r>
            <a:r>
              <a:rPr sz="2000" b="1" dirty="0">
                <a:solidFill>
                  <a:srgbClr val="000043"/>
                </a:solidFill>
                <a:latin typeface="Times New Roman"/>
                <a:cs typeface="Times New Roman"/>
              </a:rPr>
              <a:t>n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605020" y="762000"/>
            <a:ext cx="1270" cy="5715000"/>
          </a:xfrm>
          <a:custGeom>
            <a:avLst/>
            <a:gdLst/>
            <a:ahLst/>
            <a:cxnLst/>
            <a:rect l="l" t="t" r="r" b="b"/>
            <a:pathLst>
              <a:path w="1270" h="5715000">
                <a:moveTo>
                  <a:pt x="0" y="0"/>
                </a:moveTo>
                <a:lnTo>
                  <a:pt x="1269" y="5715000"/>
                </a:lnTo>
              </a:path>
            </a:pathLst>
          </a:custGeom>
          <a:ln w="19048">
            <a:solidFill>
              <a:srgbClr val="F9F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xfrm>
            <a:off x="3141979" y="6377940"/>
            <a:ext cx="2926080" cy="1955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spc="-5" dirty="0" smtClean="0"/>
              <a:t>P</a:t>
            </a:r>
            <a:endParaRPr spc="-5" dirty="0"/>
          </a:p>
        </p:txBody>
      </p:sp>
    </p:spTree>
    <p:extLst>
      <p:ext uri="{BB962C8B-B14F-4D97-AF65-F5344CB8AC3E}">
        <p14:creationId xmlns:p14="http://schemas.microsoft.com/office/powerpoint/2010/main" val="319112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74826" y="86614"/>
            <a:ext cx="6994525" cy="103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600" spc="-40" dirty="0"/>
              <a:t>CLASSIFICATION</a:t>
            </a:r>
            <a:endParaRPr sz="6600"/>
          </a:p>
        </p:txBody>
      </p:sp>
      <p:sp>
        <p:nvSpPr>
          <p:cNvPr id="4" name="object 4"/>
          <p:cNvSpPr txBox="1"/>
          <p:nvPr/>
        </p:nvSpPr>
        <p:spPr>
          <a:xfrm>
            <a:off x="1222044" y="1362836"/>
            <a:ext cx="6729095" cy="49904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765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solidFill>
                  <a:srgbClr val="42558D"/>
                </a:solidFill>
                <a:latin typeface="Arial"/>
                <a:cs typeface="Arial"/>
              </a:rPr>
              <a:t>MORPHOLOGICAL</a:t>
            </a:r>
            <a:r>
              <a:rPr sz="2800" b="1" spc="-15" dirty="0">
                <a:solidFill>
                  <a:srgbClr val="42558D"/>
                </a:solidFill>
                <a:latin typeface="Arial"/>
                <a:cs typeface="Arial"/>
              </a:rPr>
              <a:t> </a:t>
            </a:r>
            <a:r>
              <a:rPr sz="2800" b="1" spc="-20" dirty="0">
                <a:solidFill>
                  <a:srgbClr val="42558D"/>
                </a:solidFill>
                <a:latin typeface="Arial"/>
                <a:cs typeface="Arial"/>
              </a:rPr>
              <a:t>CLASSIFICATION</a:t>
            </a:r>
            <a:endParaRPr sz="2800">
              <a:latin typeface="Arial"/>
              <a:cs typeface="Arial"/>
            </a:endParaRPr>
          </a:p>
          <a:p>
            <a:pPr marL="583565" indent="-571500">
              <a:lnSpc>
                <a:spcPct val="100000"/>
              </a:lnSpc>
              <a:spcBef>
                <a:spcPts val="1645"/>
              </a:spcBef>
              <a:buClr>
                <a:srgbClr val="000000"/>
              </a:buClr>
              <a:buAutoNum type="arabicPeriod"/>
              <a:tabLst>
                <a:tab pos="583565" algn="l"/>
                <a:tab pos="584200" algn="l"/>
              </a:tabLst>
            </a:pPr>
            <a:r>
              <a:rPr sz="2000" b="1" dirty="0">
                <a:solidFill>
                  <a:srgbClr val="252525"/>
                </a:solidFill>
                <a:latin typeface="Calibri"/>
                <a:cs typeface="Calibri"/>
              </a:rPr>
              <a:t>Subcapsular</a:t>
            </a:r>
            <a:r>
              <a:rPr sz="2000" b="1" spc="-20" dirty="0">
                <a:solidFill>
                  <a:srgbClr val="252525"/>
                </a:solidFill>
                <a:latin typeface="Calibri"/>
                <a:cs typeface="Calibri"/>
              </a:rPr>
              <a:t> cataract</a:t>
            </a:r>
            <a:endParaRPr sz="2000">
              <a:latin typeface="Calibri"/>
              <a:cs typeface="Calibri"/>
            </a:endParaRPr>
          </a:p>
          <a:p>
            <a:pPr marL="998219" lvl="1" indent="-364490">
              <a:lnSpc>
                <a:spcPct val="100000"/>
              </a:lnSpc>
              <a:spcBef>
                <a:spcPts val="484"/>
              </a:spcBef>
              <a:buClr>
                <a:srgbClr val="000000"/>
              </a:buClr>
              <a:buFont typeface="Arial"/>
              <a:buChar char="-"/>
              <a:tabLst>
                <a:tab pos="998219" algn="l"/>
                <a:tab pos="998855" algn="l"/>
              </a:tabLst>
            </a:pPr>
            <a:r>
              <a:rPr sz="2000" spc="-10" dirty="0">
                <a:solidFill>
                  <a:srgbClr val="252525"/>
                </a:solidFill>
                <a:latin typeface="Calibri"/>
                <a:cs typeface="Calibri"/>
              </a:rPr>
              <a:t>Anterior </a:t>
            </a:r>
            <a:r>
              <a:rPr sz="2000" spc="-5" dirty="0">
                <a:solidFill>
                  <a:srgbClr val="252525"/>
                </a:solidFill>
                <a:latin typeface="Calibri"/>
                <a:cs typeface="Calibri"/>
              </a:rPr>
              <a:t>subcapsular</a:t>
            </a:r>
            <a:r>
              <a:rPr sz="2000" spc="15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000" spc="-15" dirty="0">
                <a:solidFill>
                  <a:srgbClr val="252525"/>
                </a:solidFill>
                <a:latin typeface="Calibri"/>
                <a:cs typeface="Calibri"/>
              </a:rPr>
              <a:t>cataract</a:t>
            </a:r>
            <a:endParaRPr sz="2000">
              <a:latin typeface="Calibri"/>
              <a:cs typeface="Calibri"/>
            </a:endParaRPr>
          </a:p>
          <a:p>
            <a:pPr marL="998219" lvl="1" indent="-364490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Font typeface="Arial"/>
              <a:buChar char="-"/>
              <a:tabLst>
                <a:tab pos="998219" algn="l"/>
                <a:tab pos="998855" algn="l"/>
              </a:tabLst>
            </a:pPr>
            <a:r>
              <a:rPr sz="2000" spc="-15" dirty="0">
                <a:solidFill>
                  <a:srgbClr val="252525"/>
                </a:solidFill>
                <a:latin typeface="Calibri"/>
                <a:cs typeface="Calibri"/>
              </a:rPr>
              <a:t>Posterior </a:t>
            </a:r>
            <a:r>
              <a:rPr sz="2000" spc="-5" dirty="0">
                <a:solidFill>
                  <a:srgbClr val="252525"/>
                </a:solidFill>
                <a:latin typeface="Calibri"/>
                <a:cs typeface="Calibri"/>
              </a:rPr>
              <a:t>subcapsular</a:t>
            </a:r>
            <a:r>
              <a:rPr sz="2000" spc="2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000" spc="-15" dirty="0">
                <a:solidFill>
                  <a:srgbClr val="252525"/>
                </a:solidFill>
                <a:latin typeface="Calibri"/>
                <a:cs typeface="Calibri"/>
              </a:rPr>
              <a:t>cataract</a:t>
            </a:r>
            <a:endParaRPr sz="20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buFont typeface="Arial"/>
              <a:buChar char="-"/>
            </a:pPr>
            <a:endParaRPr sz="2750">
              <a:latin typeface="Calibri"/>
              <a:cs typeface="Calibri"/>
            </a:endParaRPr>
          </a:p>
          <a:p>
            <a:pPr marL="469265" indent="-457200">
              <a:lnSpc>
                <a:spcPct val="100000"/>
              </a:lnSpc>
              <a:spcBef>
                <a:spcPts val="5"/>
              </a:spcBef>
              <a:buClr>
                <a:srgbClr val="000000"/>
              </a:buClr>
              <a:buAutoNum type="arabicPeriod"/>
              <a:tabLst>
                <a:tab pos="469265" algn="l"/>
                <a:tab pos="469900" algn="l"/>
              </a:tabLst>
            </a:pPr>
            <a:r>
              <a:rPr sz="2000" b="1" dirty="0">
                <a:solidFill>
                  <a:srgbClr val="252525"/>
                </a:solidFill>
                <a:latin typeface="Calibri"/>
                <a:cs typeface="Calibri"/>
              </a:rPr>
              <a:t>Nuclear</a:t>
            </a:r>
            <a:r>
              <a:rPr sz="2000" b="1" spc="-20" dirty="0">
                <a:solidFill>
                  <a:srgbClr val="252525"/>
                </a:solidFill>
                <a:latin typeface="Calibri"/>
                <a:cs typeface="Calibri"/>
              </a:rPr>
              <a:t> cataract</a:t>
            </a:r>
            <a:endParaRPr sz="2000">
              <a:latin typeface="Calibri"/>
              <a:cs typeface="Calibri"/>
            </a:endParaRPr>
          </a:p>
          <a:p>
            <a:pPr marL="998219" lvl="1" indent="-364490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Font typeface="Arial"/>
              <a:buChar char="-"/>
              <a:tabLst>
                <a:tab pos="998219" algn="l"/>
                <a:tab pos="998855" algn="l"/>
              </a:tabLst>
            </a:pPr>
            <a:r>
              <a:rPr sz="2000" spc="-15" dirty="0">
                <a:solidFill>
                  <a:srgbClr val="252525"/>
                </a:solidFill>
                <a:latin typeface="Calibri"/>
                <a:cs typeface="Calibri"/>
              </a:rPr>
              <a:t>Involves </a:t>
            </a:r>
            <a:r>
              <a:rPr sz="2000" dirty="0">
                <a:solidFill>
                  <a:srgbClr val="252525"/>
                </a:solidFill>
                <a:latin typeface="Calibri"/>
                <a:cs typeface="Calibri"/>
              </a:rPr>
              <a:t>the nucleus </a:t>
            </a:r>
            <a:r>
              <a:rPr sz="2000" spc="-5" dirty="0">
                <a:solidFill>
                  <a:srgbClr val="252525"/>
                </a:solidFill>
                <a:latin typeface="Calibri"/>
                <a:cs typeface="Calibri"/>
              </a:rPr>
              <a:t>of lens. </a:t>
            </a:r>
            <a:r>
              <a:rPr sz="2000" spc="-30" dirty="0">
                <a:solidFill>
                  <a:srgbClr val="252525"/>
                </a:solidFill>
                <a:latin typeface="Calibri"/>
                <a:cs typeface="Calibri"/>
              </a:rPr>
              <a:t>Yellow </a:t>
            </a:r>
            <a:r>
              <a:rPr sz="2000" spc="-15" dirty="0">
                <a:solidFill>
                  <a:srgbClr val="252525"/>
                </a:solidFill>
                <a:latin typeface="Calibri"/>
                <a:cs typeface="Calibri"/>
              </a:rPr>
              <a:t>to </a:t>
            </a:r>
            <a:r>
              <a:rPr sz="2000" spc="-10" dirty="0">
                <a:solidFill>
                  <a:srgbClr val="252525"/>
                </a:solidFill>
                <a:latin typeface="Calibri"/>
                <a:cs typeface="Calibri"/>
              </a:rPr>
              <a:t>brown</a:t>
            </a:r>
            <a:r>
              <a:rPr sz="2000" spc="5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252525"/>
                </a:solidFill>
                <a:latin typeface="Calibri"/>
                <a:cs typeface="Calibri"/>
              </a:rPr>
              <a:t>coloration</a:t>
            </a:r>
            <a:endParaRPr sz="20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buFont typeface="Arial"/>
              <a:buChar char="-"/>
            </a:pPr>
            <a:endParaRPr sz="2750">
              <a:latin typeface="Calibri"/>
              <a:cs typeface="Calibri"/>
            </a:endParaRPr>
          </a:p>
          <a:p>
            <a:pPr marL="469265" indent="-457200">
              <a:lnSpc>
                <a:spcPct val="100000"/>
              </a:lnSpc>
              <a:spcBef>
                <a:spcPts val="5"/>
              </a:spcBef>
              <a:buClr>
                <a:srgbClr val="000000"/>
              </a:buClr>
              <a:buAutoNum type="arabicPeriod"/>
              <a:tabLst>
                <a:tab pos="469265" algn="l"/>
                <a:tab pos="469900" algn="l"/>
              </a:tabLst>
            </a:pPr>
            <a:r>
              <a:rPr sz="2000" b="1" spc="-5" dirty="0">
                <a:solidFill>
                  <a:srgbClr val="252525"/>
                </a:solidFill>
                <a:latin typeface="Calibri"/>
                <a:cs typeface="Calibri"/>
              </a:rPr>
              <a:t>Cortical</a:t>
            </a:r>
            <a:r>
              <a:rPr sz="2000" b="1" spc="-2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000" b="1" spc="-15" dirty="0">
                <a:solidFill>
                  <a:srgbClr val="252525"/>
                </a:solidFill>
                <a:latin typeface="Calibri"/>
                <a:cs typeface="Calibri"/>
              </a:rPr>
              <a:t>cataract</a:t>
            </a:r>
            <a:endParaRPr sz="2000">
              <a:latin typeface="Calibri"/>
              <a:cs typeface="Calibri"/>
            </a:endParaRPr>
          </a:p>
          <a:p>
            <a:pPr marL="998219" lvl="1" indent="-364490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Font typeface="Arial"/>
              <a:buChar char="-"/>
              <a:tabLst>
                <a:tab pos="998219" algn="l"/>
                <a:tab pos="998855" algn="l"/>
              </a:tabLst>
            </a:pPr>
            <a:r>
              <a:rPr sz="2000" spc="-15" dirty="0">
                <a:solidFill>
                  <a:srgbClr val="252525"/>
                </a:solidFill>
                <a:latin typeface="Calibri"/>
                <a:cs typeface="Calibri"/>
              </a:rPr>
              <a:t>Wedge </a:t>
            </a:r>
            <a:r>
              <a:rPr sz="2000" spc="-5" dirty="0">
                <a:solidFill>
                  <a:srgbClr val="252525"/>
                </a:solidFill>
                <a:latin typeface="Calibri"/>
                <a:cs typeface="Calibri"/>
              </a:rPr>
              <a:t>shaped or </a:t>
            </a:r>
            <a:r>
              <a:rPr sz="2000" spc="-10" dirty="0">
                <a:solidFill>
                  <a:srgbClr val="252525"/>
                </a:solidFill>
                <a:latin typeface="Calibri"/>
                <a:cs typeface="Calibri"/>
              </a:rPr>
              <a:t>radial </a:t>
            </a:r>
            <a:r>
              <a:rPr sz="2000" spc="-15" dirty="0">
                <a:solidFill>
                  <a:srgbClr val="252525"/>
                </a:solidFill>
                <a:latin typeface="Calibri"/>
                <a:cs typeface="Calibri"/>
              </a:rPr>
              <a:t>spoke-like</a:t>
            </a:r>
            <a:r>
              <a:rPr sz="2000" spc="-1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252525"/>
                </a:solidFill>
                <a:latin typeface="Calibri"/>
                <a:cs typeface="Calibri"/>
              </a:rPr>
              <a:t>opacities.</a:t>
            </a:r>
            <a:endParaRPr sz="20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buFont typeface="Arial"/>
              <a:buChar char="-"/>
            </a:pPr>
            <a:endParaRPr sz="2750">
              <a:latin typeface="Calibri"/>
              <a:cs typeface="Calibri"/>
            </a:endParaRPr>
          </a:p>
          <a:p>
            <a:pPr marL="469265" indent="-457200">
              <a:lnSpc>
                <a:spcPct val="100000"/>
              </a:lnSpc>
              <a:spcBef>
                <a:spcPts val="5"/>
              </a:spcBef>
              <a:buClr>
                <a:srgbClr val="000000"/>
              </a:buClr>
              <a:buAutoNum type="arabicPeriod"/>
              <a:tabLst>
                <a:tab pos="469265" algn="l"/>
                <a:tab pos="469900" algn="l"/>
              </a:tabLst>
            </a:pPr>
            <a:r>
              <a:rPr sz="2000" b="1" spc="-10" dirty="0">
                <a:solidFill>
                  <a:srgbClr val="252525"/>
                </a:solidFill>
                <a:latin typeface="Calibri"/>
                <a:cs typeface="Calibri"/>
              </a:rPr>
              <a:t>Polar</a:t>
            </a:r>
            <a:r>
              <a:rPr sz="2000" b="1" spc="-2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000" b="1" spc="-15" dirty="0">
                <a:solidFill>
                  <a:srgbClr val="252525"/>
                </a:solidFill>
                <a:latin typeface="Calibri"/>
                <a:cs typeface="Calibri"/>
              </a:rPr>
              <a:t>cataract</a:t>
            </a:r>
            <a:endParaRPr sz="2000">
              <a:latin typeface="Calibri"/>
              <a:cs typeface="Calibri"/>
            </a:endParaRPr>
          </a:p>
          <a:p>
            <a:pPr marL="998219" lvl="1" indent="-364490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Font typeface="Arial"/>
              <a:buChar char="-"/>
              <a:tabLst>
                <a:tab pos="998219" algn="l"/>
                <a:tab pos="998855" algn="l"/>
              </a:tabLst>
            </a:pPr>
            <a:r>
              <a:rPr sz="2000" spc="-10" dirty="0">
                <a:solidFill>
                  <a:srgbClr val="252525"/>
                </a:solidFill>
                <a:latin typeface="Calibri"/>
                <a:cs typeface="Calibri"/>
              </a:rPr>
              <a:t>Central posterior </a:t>
            </a:r>
            <a:r>
              <a:rPr sz="2000" spc="-5" dirty="0">
                <a:solidFill>
                  <a:srgbClr val="252525"/>
                </a:solidFill>
                <a:latin typeface="Calibri"/>
                <a:cs typeface="Calibri"/>
              </a:rPr>
              <a:t>part of </a:t>
            </a:r>
            <a:r>
              <a:rPr sz="2000" dirty="0">
                <a:solidFill>
                  <a:srgbClr val="252525"/>
                </a:solidFill>
                <a:latin typeface="Calibri"/>
                <a:cs typeface="Calibri"/>
              </a:rPr>
              <a:t>the</a:t>
            </a:r>
            <a:r>
              <a:rPr sz="2000" spc="1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252525"/>
                </a:solidFill>
                <a:latin typeface="Calibri"/>
                <a:cs typeface="Calibri"/>
              </a:rPr>
              <a:t>lens</a:t>
            </a:r>
            <a:endParaRPr sz="20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097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40" dirty="0"/>
              <a:t>CLASSIFICATION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3576" y="1827156"/>
            <a:ext cx="8504559" cy="4741957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457325" y="1362836"/>
            <a:ext cx="626681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solidFill>
                  <a:srgbClr val="42558D"/>
                </a:solidFill>
                <a:latin typeface="Arial"/>
                <a:cs typeface="Arial"/>
              </a:rPr>
              <a:t>MORPHOLOGICAL</a:t>
            </a:r>
            <a:r>
              <a:rPr sz="2800" b="1" spc="-30" dirty="0">
                <a:solidFill>
                  <a:srgbClr val="42558D"/>
                </a:solidFill>
                <a:latin typeface="Arial"/>
                <a:cs typeface="Arial"/>
              </a:rPr>
              <a:t> </a:t>
            </a:r>
            <a:r>
              <a:rPr sz="2800" b="1" spc="-20" dirty="0">
                <a:solidFill>
                  <a:srgbClr val="42558D"/>
                </a:solidFill>
                <a:latin typeface="Arial"/>
                <a:cs typeface="Arial"/>
              </a:rPr>
              <a:t>CLASSIFICATION</a:t>
            </a:r>
            <a:endParaRPr sz="28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294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00200" y="0"/>
            <a:ext cx="6563359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>
                <a:latin typeface="Calibri"/>
                <a:cs typeface="Calibri"/>
              </a:rPr>
              <a:t>Posterior Subcapsular</a:t>
            </a:r>
            <a:r>
              <a:rPr spc="-8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Cataracts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57809" y="1193800"/>
            <a:ext cx="8342630" cy="413639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243840" marR="465455" indent="-231140">
              <a:lnSpc>
                <a:spcPts val="2590"/>
              </a:lnSpc>
              <a:spcBef>
                <a:spcPts val="425"/>
              </a:spcBef>
              <a:buFont typeface="Arial"/>
              <a:buChar char="•"/>
              <a:tabLst>
                <a:tab pos="243840" algn="l"/>
              </a:tabLst>
            </a:pPr>
            <a:r>
              <a:rPr sz="2400" spc="-5" dirty="0">
                <a:latin typeface="Times New Roman"/>
                <a:cs typeface="Times New Roman"/>
              </a:rPr>
              <a:t>Begins at </a:t>
            </a:r>
            <a:r>
              <a:rPr sz="2400" dirty="0">
                <a:latin typeface="Times New Roman"/>
                <a:cs typeface="Times New Roman"/>
              </a:rPr>
              <a:t>the </a:t>
            </a:r>
            <a:r>
              <a:rPr sz="2400" spc="-5" dirty="0">
                <a:latin typeface="Times New Roman"/>
                <a:cs typeface="Times New Roman"/>
              </a:rPr>
              <a:t>back </a:t>
            </a:r>
            <a:r>
              <a:rPr sz="2400" dirty="0">
                <a:latin typeface="Times New Roman"/>
                <a:cs typeface="Times New Roman"/>
              </a:rPr>
              <a:t>of the lens (posterior pole) &amp; spreads to the  periphery or </a:t>
            </a:r>
            <a:r>
              <a:rPr sz="2400" spc="-5" dirty="0">
                <a:latin typeface="Times New Roman"/>
                <a:cs typeface="Times New Roman"/>
              </a:rPr>
              <a:t>edges </a:t>
            </a:r>
            <a:r>
              <a:rPr sz="2400" dirty="0">
                <a:latin typeface="Times New Roman"/>
                <a:cs typeface="Times New Roman"/>
              </a:rPr>
              <a:t>of the lens.</a:t>
            </a:r>
          </a:p>
          <a:p>
            <a:pPr marL="243840" indent="-231140">
              <a:lnSpc>
                <a:spcPct val="100000"/>
              </a:lnSpc>
              <a:spcBef>
                <a:spcPts val="275"/>
              </a:spcBef>
              <a:buFont typeface="Arial"/>
              <a:buChar char="•"/>
              <a:tabLst>
                <a:tab pos="243840" algn="l"/>
              </a:tabLst>
            </a:pPr>
            <a:r>
              <a:rPr sz="2400" dirty="0">
                <a:latin typeface="Times New Roman"/>
                <a:cs typeface="Times New Roman"/>
              </a:rPr>
              <a:t>It can be </a:t>
            </a:r>
            <a:r>
              <a:rPr sz="2400" b="1" spc="-5" dirty="0">
                <a:latin typeface="Times New Roman"/>
                <a:cs typeface="Times New Roman"/>
              </a:rPr>
              <a:t>developed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when:</a:t>
            </a:r>
            <a:endParaRPr sz="2400" dirty="0">
              <a:latin typeface="Times New Roman"/>
              <a:cs typeface="Times New Roman"/>
            </a:endParaRPr>
          </a:p>
          <a:p>
            <a:pPr marL="645160" lvl="1" indent="-232410">
              <a:lnSpc>
                <a:spcPct val="100000"/>
              </a:lnSpc>
              <a:spcBef>
                <a:spcPts val="310"/>
              </a:spcBef>
              <a:buFont typeface="Arial"/>
              <a:buChar char="–"/>
              <a:tabLst>
                <a:tab pos="645160" algn="l"/>
              </a:tabLst>
            </a:pPr>
            <a:r>
              <a:rPr sz="2400" spc="-5" dirty="0">
                <a:latin typeface="Times New Roman"/>
                <a:cs typeface="Times New Roman"/>
              </a:rPr>
              <a:t>Part </a:t>
            </a:r>
            <a:r>
              <a:rPr sz="2400" dirty="0">
                <a:latin typeface="Times New Roman"/>
                <a:cs typeface="Times New Roman"/>
              </a:rPr>
              <a:t>of the </a:t>
            </a:r>
            <a:r>
              <a:rPr sz="2400" spc="5" dirty="0">
                <a:latin typeface="Times New Roman"/>
                <a:cs typeface="Times New Roman"/>
              </a:rPr>
              <a:t>eye </a:t>
            </a:r>
            <a:r>
              <a:rPr sz="2400" dirty="0">
                <a:latin typeface="Times New Roman"/>
                <a:cs typeface="Times New Roman"/>
              </a:rPr>
              <a:t>are chronically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AF4F"/>
                </a:solidFill>
                <a:latin typeface="Times New Roman"/>
                <a:cs typeface="Times New Roman"/>
              </a:rPr>
              <a:t>inflamed</a:t>
            </a:r>
            <a:r>
              <a:rPr sz="2400" dirty="0">
                <a:latin typeface="Times New Roman"/>
                <a:cs typeface="Times New Roman"/>
              </a:rPr>
              <a:t>.</a:t>
            </a:r>
          </a:p>
          <a:p>
            <a:pPr marL="645160" lvl="1" indent="-232410">
              <a:lnSpc>
                <a:spcPct val="100000"/>
              </a:lnSpc>
              <a:spcBef>
                <a:spcPts val="300"/>
              </a:spcBef>
              <a:buFont typeface="Arial"/>
              <a:buChar char="–"/>
              <a:tabLst>
                <a:tab pos="645160" algn="l"/>
              </a:tabLst>
            </a:pPr>
            <a:r>
              <a:rPr sz="2400" spc="-5" dirty="0">
                <a:latin typeface="Times New Roman"/>
                <a:cs typeface="Times New Roman"/>
              </a:rPr>
              <a:t>Heavy </a:t>
            </a:r>
            <a:r>
              <a:rPr sz="2400" dirty="0">
                <a:latin typeface="Times New Roman"/>
                <a:cs typeface="Times New Roman"/>
              </a:rPr>
              <a:t>use of </a:t>
            </a:r>
            <a:r>
              <a:rPr sz="2400" spc="-5" dirty="0">
                <a:latin typeface="Times New Roman"/>
                <a:cs typeface="Times New Roman"/>
              </a:rPr>
              <a:t>some </a:t>
            </a:r>
            <a:r>
              <a:rPr sz="2400" b="1" spc="-5" dirty="0">
                <a:solidFill>
                  <a:srgbClr val="00AF4F"/>
                </a:solidFill>
                <a:latin typeface="Times New Roman"/>
                <a:cs typeface="Times New Roman"/>
              </a:rPr>
              <a:t>medications</a:t>
            </a:r>
            <a:r>
              <a:rPr sz="2400" b="1" spc="25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(steroids).</a:t>
            </a:r>
          </a:p>
          <a:p>
            <a:pPr marL="243840" marR="5080" indent="-231140">
              <a:lnSpc>
                <a:spcPts val="2590"/>
              </a:lnSpc>
              <a:spcBef>
                <a:spcPts val="635"/>
              </a:spcBef>
              <a:buFont typeface="Arial"/>
              <a:buChar char="•"/>
              <a:tabLst>
                <a:tab pos="243840" algn="l"/>
              </a:tabLst>
            </a:pPr>
            <a:r>
              <a:rPr sz="2400" b="1" dirty="0">
                <a:latin typeface="Times New Roman"/>
                <a:cs typeface="Times New Roman"/>
              </a:rPr>
              <a:t>Affects vision </a:t>
            </a:r>
            <a:r>
              <a:rPr sz="2400" spc="-10" dirty="0">
                <a:latin typeface="Times New Roman"/>
                <a:cs typeface="Times New Roman"/>
              </a:rPr>
              <a:t>more </a:t>
            </a:r>
            <a:r>
              <a:rPr sz="2400" dirty="0">
                <a:latin typeface="Times New Roman"/>
                <a:cs typeface="Times New Roman"/>
              </a:rPr>
              <a:t>than other types of cataracts </a:t>
            </a:r>
            <a:r>
              <a:rPr sz="2400" spc="-5" dirty="0">
                <a:latin typeface="Times New Roman"/>
                <a:cs typeface="Times New Roman"/>
              </a:rPr>
              <a:t>because </a:t>
            </a:r>
            <a:r>
              <a:rPr sz="2400" dirty="0">
                <a:latin typeface="Times New Roman"/>
                <a:cs typeface="Times New Roman"/>
              </a:rPr>
              <a:t>the light  converges at the </a:t>
            </a:r>
            <a:r>
              <a:rPr sz="2400" spc="-5" dirty="0">
                <a:latin typeface="Times New Roman"/>
                <a:cs typeface="Times New Roman"/>
              </a:rPr>
              <a:t>back </a:t>
            </a:r>
            <a:r>
              <a:rPr sz="2400" dirty="0">
                <a:latin typeface="Times New Roman"/>
                <a:cs typeface="Times New Roman"/>
              </a:rPr>
              <a:t>of the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lens.</a:t>
            </a:r>
            <a:endParaRPr sz="2400" dirty="0">
              <a:latin typeface="Times New Roman"/>
              <a:cs typeface="Times New Roman"/>
            </a:endParaRPr>
          </a:p>
          <a:p>
            <a:pPr marL="243840" marR="113030" indent="-231140">
              <a:lnSpc>
                <a:spcPts val="2590"/>
              </a:lnSpc>
              <a:spcBef>
                <a:spcPts val="600"/>
              </a:spcBef>
              <a:buFont typeface="Arial"/>
              <a:buChar char="•"/>
              <a:tabLst>
                <a:tab pos="243840" algn="l"/>
              </a:tabLst>
            </a:pPr>
            <a:r>
              <a:rPr sz="2400" dirty="0">
                <a:latin typeface="Times New Roman"/>
                <a:cs typeface="Times New Roman"/>
              </a:rPr>
              <a:t>Anything constrict the pupils (bright light) </a:t>
            </a:r>
            <a:r>
              <a:rPr sz="2400" spc="-10" dirty="0">
                <a:latin typeface="Times New Roman"/>
                <a:cs typeface="Times New Roman"/>
              </a:rPr>
              <a:t>makes </a:t>
            </a:r>
            <a:r>
              <a:rPr sz="2400" spc="5" dirty="0">
                <a:latin typeface="Times New Roman"/>
                <a:cs typeface="Times New Roman"/>
              </a:rPr>
              <a:t>it </a:t>
            </a:r>
            <a:r>
              <a:rPr sz="2400" dirty="0">
                <a:latin typeface="Times New Roman"/>
                <a:cs typeface="Times New Roman"/>
              </a:rPr>
              <a:t>very </a:t>
            </a:r>
            <a:r>
              <a:rPr sz="2400" spc="-5" dirty="0">
                <a:latin typeface="Times New Roman"/>
                <a:cs typeface="Times New Roman"/>
              </a:rPr>
              <a:t>difficult  </a:t>
            </a:r>
            <a:r>
              <a:rPr sz="2400" dirty="0">
                <a:latin typeface="Times New Roman"/>
                <a:cs typeface="Times New Roman"/>
              </a:rPr>
              <a:t>for people </a:t>
            </a:r>
            <a:r>
              <a:rPr sz="2400" spc="-5" dirty="0">
                <a:latin typeface="Times New Roman"/>
                <a:cs typeface="Times New Roman"/>
              </a:rPr>
              <a:t>with </a:t>
            </a:r>
            <a:r>
              <a:rPr sz="2400" dirty="0">
                <a:latin typeface="Times New Roman"/>
                <a:cs typeface="Times New Roman"/>
              </a:rPr>
              <a:t>this </a:t>
            </a:r>
            <a:r>
              <a:rPr sz="2400" spc="5" dirty="0">
                <a:latin typeface="Times New Roman"/>
                <a:cs typeface="Times New Roman"/>
              </a:rPr>
              <a:t>type </a:t>
            </a:r>
            <a:r>
              <a:rPr sz="2400" dirty="0">
                <a:latin typeface="Times New Roman"/>
                <a:cs typeface="Times New Roman"/>
              </a:rPr>
              <a:t>of </a:t>
            </a:r>
            <a:r>
              <a:rPr sz="2400" spc="-5" dirty="0">
                <a:latin typeface="Times New Roman"/>
                <a:cs typeface="Times New Roman"/>
              </a:rPr>
              <a:t>cataract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see.</a:t>
            </a:r>
            <a:endParaRPr sz="2400" dirty="0">
              <a:latin typeface="Times New Roman"/>
              <a:cs typeface="Times New Roman"/>
            </a:endParaRPr>
          </a:p>
          <a:p>
            <a:pPr marL="243840" marR="60325" indent="-231140">
              <a:lnSpc>
                <a:spcPts val="2590"/>
              </a:lnSpc>
              <a:spcBef>
                <a:spcPts val="600"/>
              </a:spcBef>
              <a:buFont typeface="Arial"/>
              <a:buChar char="•"/>
              <a:tabLst>
                <a:tab pos="243840" algn="l"/>
              </a:tabLst>
            </a:pPr>
            <a:r>
              <a:rPr sz="2400" b="1" dirty="0">
                <a:latin typeface="Times New Roman"/>
                <a:cs typeface="Times New Roman"/>
              </a:rPr>
              <a:t>Dilating </a:t>
            </a:r>
            <a:r>
              <a:rPr sz="2400" b="1" spc="-5" dirty="0">
                <a:latin typeface="Times New Roman"/>
                <a:cs typeface="Times New Roman"/>
              </a:rPr>
              <a:t>drops </a:t>
            </a:r>
            <a:r>
              <a:rPr sz="2400" spc="-5" dirty="0">
                <a:latin typeface="Times New Roman"/>
                <a:cs typeface="Times New Roman"/>
              </a:rPr>
              <a:t>useful </a:t>
            </a:r>
            <a:r>
              <a:rPr sz="2400" dirty="0">
                <a:latin typeface="Times New Roman"/>
                <a:cs typeface="Times New Roman"/>
              </a:rPr>
              <a:t>in this </a:t>
            </a:r>
            <a:r>
              <a:rPr sz="2400" spc="5" dirty="0">
                <a:latin typeface="Times New Roman"/>
                <a:cs typeface="Times New Roman"/>
              </a:rPr>
              <a:t>type </a:t>
            </a:r>
            <a:r>
              <a:rPr sz="2400" dirty="0">
                <a:latin typeface="Times New Roman"/>
                <a:cs typeface="Times New Roman"/>
              </a:rPr>
              <a:t>by keeping the pupils large and  thus allow </a:t>
            </a:r>
            <a:r>
              <a:rPr sz="2400" spc="-5" dirty="0">
                <a:latin typeface="Times New Roman"/>
                <a:cs typeface="Times New Roman"/>
              </a:rPr>
              <a:t>more </a:t>
            </a:r>
            <a:r>
              <a:rPr sz="2400" dirty="0">
                <a:latin typeface="Times New Roman"/>
                <a:cs typeface="Times New Roman"/>
              </a:rPr>
              <a:t>light into the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eye.</a:t>
            </a:r>
          </a:p>
        </p:txBody>
      </p:sp>
    </p:spTree>
    <p:extLst>
      <p:ext uri="{BB962C8B-B14F-4D97-AF65-F5344CB8AC3E}">
        <p14:creationId xmlns:p14="http://schemas.microsoft.com/office/powerpoint/2010/main" val="62136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04800" y="-169863"/>
            <a:ext cx="8839200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lnSpc>
                <a:spcPct val="130000"/>
              </a:lnSpc>
              <a:buFontTx/>
              <a:buChar char="•"/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l" rtl="0">
              <a:lnSpc>
                <a:spcPct val="130000"/>
              </a:lnSpc>
              <a:buFontTx/>
              <a:buChar char="•"/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l" rtl="0">
              <a:lnSpc>
                <a:spcPct val="150000"/>
              </a:lnSpc>
              <a:defRPr/>
            </a:pPr>
            <a:r>
              <a:rPr lang="en-GB" sz="28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8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Sub capsular       </a:t>
            </a:r>
            <a:r>
              <a:rPr lang="en-US" sz="2800" b="1" dirty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lang="en-US" sz="28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anterior    OR    posterior</a:t>
            </a:r>
          </a:p>
          <a:p>
            <a:pPr algn="l" rtl="0">
              <a:lnSpc>
                <a:spcPct val="120000"/>
              </a:lnSpc>
              <a:buFontTx/>
              <a:buChar char="•"/>
              <a:defRPr/>
            </a:pPr>
            <a:endParaRPr lang="en-US" sz="28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30000"/>
              </a:lnSpc>
              <a:buFontTx/>
              <a:buChar char="•"/>
              <a:defRPr/>
            </a:pPr>
            <a:endParaRPr lang="en-US" sz="2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l" rtl="0">
              <a:lnSpc>
                <a:spcPct val="130000"/>
              </a:lnSpc>
              <a:buFontTx/>
              <a:buChar char="•"/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l" rtl="0">
              <a:lnSpc>
                <a:spcPct val="130000"/>
              </a:lnSpc>
              <a:buFontTx/>
              <a:buChar char="•"/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l" rtl="0">
              <a:lnSpc>
                <a:spcPct val="130000"/>
              </a:lnSpc>
              <a:buFontTx/>
              <a:buChar char="•"/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l" rtl="0">
              <a:lnSpc>
                <a:spcPct val="130000"/>
              </a:lnSpc>
              <a:buFontTx/>
              <a:buChar char="•"/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l" rtl="0">
              <a:lnSpc>
                <a:spcPct val="130000"/>
              </a:lnSpc>
              <a:buFontTx/>
              <a:buChar char="•"/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pic>
        <p:nvPicPr>
          <p:cNvPr id="3481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12988"/>
            <a:ext cx="38100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90763"/>
            <a:ext cx="4114800" cy="284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636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04800" y="241300"/>
            <a:ext cx="88392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lnSpc>
                <a:spcPct val="130000"/>
              </a:lnSpc>
              <a:buFontTx/>
              <a:buChar char="•"/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l" rtl="0">
              <a:lnSpc>
                <a:spcPct val="130000"/>
              </a:lnSpc>
              <a:buFontTx/>
              <a:buChar char="•"/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l" rtl="0">
              <a:lnSpc>
                <a:spcPct val="150000"/>
              </a:lnSpc>
              <a:defRPr/>
            </a:pPr>
            <a:r>
              <a:rPr lang="en-US" sz="28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2.  Capsular      </a:t>
            </a:r>
            <a:r>
              <a:rPr lang="en-US" sz="2800" b="1" dirty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lang="en-US" sz="28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anterior   OR     posterior</a:t>
            </a:r>
          </a:p>
          <a:p>
            <a:pPr algn="l" rtl="0">
              <a:lnSpc>
                <a:spcPct val="120000"/>
              </a:lnSpc>
              <a:buFontTx/>
              <a:buChar char="•"/>
              <a:defRPr/>
            </a:pPr>
            <a:endParaRPr lang="en-US" sz="28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30000"/>
              </a:lnSpc>
              <a:buFontTx/>
              <a:buChar char="•"/>
              <a:defRPr/>
            </a:pPr>
            <a:endParaRPr lang="en-US" sz="2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l" rtl="0">
              <a:lnSpc>
                <a:spcPct val="130000"/>
              </a:lnSpc>
              <a:buFontTx/>
              <a:buChar char="•"/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l" rtl="0">
              <a:lnSpc>
                <a:spcPct val="130000"/>
              </a:lnSpc>
              <a:buFontTx/>
              <a:buChar char="•"/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l" rtl="0">
              <a:lnSpc>
                <a:spcPct val="130000"/>
              </a:lnSpc>
              <a:buFontTx/>
              <a:buChar char="•"/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l" rtl="0">
              <a:lnSpc>
                <a:spcPct val="130000"/>
              </a:lnSpc>
              <a:buFontTx/>
              <a:buChar char="•"/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l" rtl="0">
              <a:lnSpc>
                <a:spcPct val="130000"/>
              </a:lnSpc>
              <a:buFontTx/>
              <a:buChar char="•"/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3" y="2481263"/>
            <a:ext cx="4038600" cy="323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481263"/>
            <a:ext cx="4038600" cy="323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015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145">
              <a:lnSpc>
                <a:spcPct val="100000"/>
              </a:lnSpc>
              <a:spcBef>
                <a:spcPts val="100"/>
              </a:spcBef>
            </a:pPr>
            <a:r>
              <a:rPr spc="-70" dirty="0"/>
              <a:t>ANATOMY </a:t>
            </a:r>
            <a:r>
              <a:rPr dirty="0"/>
              <a:t>OF THE</a:t>
            </a:r>
            <a:r>
              <a:rPr spc="-114" dirty="0"/>
              <a:t> </a:t>
            </a:r>
            <a:r>
              <a:rPr dirty="0"/>
              <a:t>LENS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400" y="1472183"/>
            <a:ext cx="4151376" cy="5157216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4397755" y="1619757"/>
            <a:ext cx="4205605" cy="49041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83845" marR="205104" indent="-271780">
              <a:lnSpc>
                <a:spcPct val="100000"/>
              </a:lnSpc>
              <a:spcBef>
                <a:spcPts val="105"/>
              </a:spcBef>
              <a:buFont typeface="Wingdings"/>
              <a:buChar char=""/>
              <a:tabLst>
                <a:tab pos="284480" algn="l"/>
              </a:tabLst>
            </a:pPr>
            <a:r>
              <a:rPr sz="2000" dirty="0">
                <a:latin typeface="Arial"/>
                <a:cs typeface="Arial"/>
              </a:rPr>
              <a:t>A </a:t>
            </a:r>
            <a:r>
              <a:rPr sz="2000" b="1" spc="-5" dirty="0">
                <a:solidFill>
                  <a:srgbClr val="FF0000"/>
                </a:solidFill>
                <a:latin typeface="Arial"/>
                <a:cs typeface="Arial"/>
              </a:rPr>
              <a:t>biconvex </a:t>
            </a:r>
            <a:r>
              <a:rPr sz="2000" dirty="0">
                <a:latin typeface="Arial"/>
                <a:cs typeface="Arial"/>
              </a:rPr>
              <a:t>structure attached</a:t>
            </a:r>
            <a:r>
              <a:rPr sz="2000" spc="-2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to  the ciliary process by the</a:t>
            </a:r>
            <a:r>
              <a:rPr sz="2000" spc="-15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zonular  fibre, between iris &amp; vitreous  humour</a:t>
            </a:r>
          </a:p>
          <a:p>
            <a:pPr marL="283845" indent="-271780">
              <a:lnSpc>
                <a:spcPct val="100000"/>
              </a:lnSpc>
              <a:buFont typeface="Wingdings"/>
              <a:buChar char=""/>
              <a:tabLst>
                <a:tab pos="284480" algn="l"/>
              </a:tabLst>
            </a:pPr>
            <a:r>
              <a:rPr sz="2000" b="1" dirty="0">
                <a:solidFill>
                  <a:srgbClr val="FF0000"/>
                </a:solidFill>
                <a:latin typeface="Arial"/>
                <a:cs typeface="Arial"/>
              </a:rPr>
              <a:t>Non-vascular</a:t>
            </a:r>
            <a:r>
              <a:rPr sz="2000" dirty="0">
                <a:latin typeface="Arial"/>
                <a:cs typeface="Arial"/>
              </a:rPr>
              <a:t>, </a:t>
            </a:r>
            <a:r>
              <a:rPr sz="2000" b="1" dirty="0">
                <a:solidFill>
                  <a:srgbClr val="FF0000"/>
                </a:solidFill>
                <a:latin typeface="Arial"/>
                <a:cs typeface="Arial"/>
              </a:rPr>
              <a:t>colourless</a:t>
            </a:r>
            <a:r>
              <a:rPr sz="2000" b="1" spc="-6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and</a:t>
            </a:r>
          </a:p>
          <a:p>
            <a:pPr marL="283845">
              <a:lnSpc>
                <a:spcPct val="100000"/>
              </a:lnSpc>
            </a:pPr>
            <a:r>
              <a:rPr sz="2000" b="1" dirty="0">
                <a:solidFill>
                  <a:srgbClr val="FF0000"/>
                </a:solidFill>
                <a:latin typeface="Arial"/>
                <a:cs typeface="Arial"/>
              </a:rPr>
              <a:t>transparent</a:t>
            </a:r>
            <a:endParaRPr sz="2000" dirty="0">
              <a:latin typeface="Arial"/>
              <a:cs typeface="Arial"/>
            </a:endParaRPr>
          </a:p>
          <a:p>
            <a:pPr marL="283845" indent="-271780">
              <a:lnSpc>
                <a:spcPct val="100000"/>
              </a:lnSpc>
              <a:buFont typeface="Wingdings"/>
              <a:buChar char=""/>
              <a:tabLst>
                <a:tab pos="284480" algn="l"/>
              </a:tabLst>
            </a:pPr>
            <a:r>
              <a:rPr sz="2000" dirty="0">
                <a:latin typeface="Arial"/>
                <a:cs typeface="Arial"/>
              </a:rPr>
              <a:t>Index of refraction</a:t>
            </a:r>
            <a:r>
              <a:rPr sz="2000" spc="-10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1.336</a:t>
            </a:r>
          </a:p>
          <a:p>
            <a:pPr marL="283845" marR="5080" indent="-271780">
              <a:lnSpc>
                <a:spcPct val="100000"/>
              </a:lnSpc>
              <a:buFont typeface="Wingdings"/>
              <a:buChar char=""/>
              <a:tabLst>
                <a:tab pos="284480" algn="l"/>
              </a:tabLst>
            </a:pPr>
            <a:r>
              <a:rPr sz="2000" dirty="0">
                <a:latin typeface="Arial"/>
                <a:cs typeface="Arial"/>
              </a:rPr>
              <a:t>Consists of </a:t>
            </a:r>
            <a:r>
              <a:rPr sz="2000" spc="-10" dirty="0">
                <a:latin typeface="Arial"/>
                <a:cs typeface="Arial"/>
              </a:rPr>
              <a:t>stiff </a:t>
            </a:r>
            <a:r>
              <a:rPr sz="2000" dirty="0">
                <a:latin typeface="Arial"/>
                <a:cs typeface="Arial"/>
              </a:rPr>
              <a:t>elongated,  prismatic cells known as lens</a:t>
            </a:r>
            <a:r>
              <a:rPr sz="2000" spc="-14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fibre,  very tightly packed</a:t>
            </a:r>
            <a:r>
              <a:rPr sz="2000" spc="-8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together</a:t>
            </a:r>
          </a:p>
          <a:p>
            <a:pPr marL="283845" indent="-271780">
              <a:lnSpc>
                <a:spcPct val="100000"/>
              </a:lnSpc>
              <a:spcBef>
                <a:spcPts val="5"/>
              </a:spcBef>
              <a:buFont typeface="Wingdings"/>
              <a:buChar char=""/>
              <a:tabLst>
                <a:tab pos="284480" algn="l"/>
              </a:tabLst>
            </a:pPr>
            <a:r>
              <a:rPr sz="2000" dirty="0">
                <a:latin typeface="Arial"/>
                <a:cs typeface="Arial"/>
              </a:rPr>
              <a:t>Divided </a:t>
            </a:r>
            <a:r>
              <a:rPr sz="2000" spc="-5" dirty="0">
                <a:latin typeface="Arial"/>
                <a:cs typeface="Arial"/>
              </a:rPr>
              <a:t>into </a:t>
            </a:r>
            <a:r>
              <a:rPr sz="2000" b="1" dirty="0">
                <a:solidFill>
                  <a:srgbClr val="FF0000"/>
                </a:solidFill>
                <a:latin typeface="Arial"/>
                <a:cs typeface="Arial"/>
              </a:rPr>
              <a:t>nucleus</a:t>
            </a:r>
            <a:r>
              <a:rPr sz="2000" dirty="0">
                <a:latin typeface="Arial"/>
                <a:cs typeface="Arial"/>
              </a:rPr>
              <a:t>, </a:t>
            </a:r>
            <a:r>
              <a:rPr sz="2000" b="1" dirty="0">
                <a:solidFill>
                  <a:srgbClr val="FF0000"/>
                </a:solidFill>
                <a:latin typeface="Arial"/>
                <a:cs typeface="Arial"/>
              </a:rPr>
              <a:t>cortex</a:t>
            </a:r>
            <a:r>
              <a:rPr sz="2000" b="1" spc="-9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and</a:t>
            </a:r>
          </a:p>
          <a:p>
            <a:pPr marL="283845">
              <a:lnSpc>
                <a:spcPct val="100000"/>
              </a:lnSpc>
            </a:pPr>
            <a:r>
              <a:rPr sz="2000" b="1" dirty="0">
                <a:solidFill>
                  <a:srgbClr val="FF0000"/>
                </a:solidFill>
                <a:latin typeface="Arial"/>
                <a:cs typeface="Arial"/>
              </a:rPr>
              <a:t>capsule</a:t>
            </a:r>
            <a:endParaRPr sz="2000" dirty="0">
              <a:latin typeface="Arial"/>
              <a:cs typeface="Arial"/>
            </a:endParaRPr>
          </a:p>
          <a:p>
            <a:pPr marL="283845" indent="-271780">
              <a:lnSpc>
                <a:spcPct val="100000"/>
              </a:lnSpc>
              <a:buFont typeface="Wingdings"/>
              <a:buChar char=""/>
              <a:tabLst>
                <a:tab pos="284480" algn="l"/>
              </a:tabLst>
            </a:pPr>
            <a:r>
              <a:rPr sz="2000" dirty="0">
                <a:latin typeface="Arial"/>
                <a:cs typeface="Arial"/>
              </a:rPr>
              <a:t>The whole lens enclosed within</a:t>
            </a:r>
            <a:r>
              <a:rPr sz="2000" spc="-1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an</a:t>
            </a:r>
          </a:p>
          <a:p>
            <a:pPr marL="283845">
              <a:lnSpc>
                <a:spcPct val="100000"/>
              </a:lnSpc>
            </a:pPr>
            <a:r>
              <a:rPr sz="2000" b="1" dirty="0">
                <a:solidFill>
                  <a:srgbClr val="FF0000"/>
                </a:solidFill>
                <a:latin typeface="Arial"/>
                <a:cs typeface="Arial"/>
              </a:rPr>
              <a:t>elastic</a:t>
            </a:r>
            <a:r>
              <a:rPr sz="2000" b="1" spc="-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0000"/>
                </a:solidFill>
                <a:latin typeface="Arial"/>
                <a:cs typeface="Arial"/>
              </a:rPr>
              <a:t>capsule</a:t>
            </a:r>
            <a:endParaRPr sz="2000" dirty="0">
              <a:latin typeface="Arial"/>
              <a:cs typeface="Arial"/>
            </a:endParaRPr>
          </a:p>
          <a:p>
            <a:pPr marL="283845" marR="249554" indent="-271780">
              <a:lnSpc>
                <a:spcPct val="100000"/>
              </a:lnSpc>
              <a:buFont typeface="Wingdings"/>
              <a:buChar char=""/>
              <a:tabLst>
                <a:tab pos="284480" algn="l"/>
              </a:tabLst>
            </a:pPr>
            <a:r>
              <a:rPr sz="2000" b="1" dirty="0">
                <a:latin typeface="Arial"/>
                <a:cs typeface="Arial"/>
              </a:rPr>
              <a:t>Helps to refract incoming</a:t>
            </a:r>
            <a:r>
              <a:rPr sz="2000" b="1" spc="-13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light  </a:t>
            </a:r>
            <a:r>
              <a:rPr sz="2000" b="1" dirty="0">
                <a:latin typeface="Arial"/>
                <a:cs typeface="Arial"/>
              </a:rPr>
              <a:t>and focus it onto the</a:t>
            </a:r>
            <a:r>
              <a:rPr sz="2000" b="1" spc="-9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retina</a:t>
            </a:r>
            <a:endParaRPr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5788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63850" y="96520"/>
            <a:ext cx="341312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>
                <a:latin typeface="Calibri"/>
                <a:cs typeface="Calibri"/>
              </a:rPr>
              <a:t>Nuclear</a:t>
            </a:r>
            <a:r>
              <a:rPr spc="-7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cataract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38200" y="1628108"/>
            <a:ext cx="2442210" cy="663002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ct val="100800"/>
              </a:lnSpc>
              <a:spcBef>
                <a:spcPts val="80"/>
              </a:spcBef>
            </a:pPr>
            <a:r>
              <a:rPr sz="2100" spc="-5" dirty="0">
                <a:latin typeface="Calibri"/>
                <a:cs typeface="Calibri"/>
              </a:rPr>
              <a:t>Most common</a:t>
            </a:r>
            <a:r>
              <a:rPr sz="2100" spc="-55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type  Age-related</a:t>
            </a:r>
            <a:endParaRPr sz="21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739" y="4051300"/>
            <a:ext cx="11938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Arial"/>
                <a:cs typeface="Arial"/>
              </a:rPr>
              <a:t>•</a:t>
            </a:r>
            <a:endParaRPr sz="2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44817" y="2636192"/>
            <a:ext cx="4838065" cy="22739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100" spc="-5" dirty="0">
                <a:latin typeface="Times New Roman"/>
                <a:cs typeface="Times New Roman"/>
              </a:rPr>
              <a:t>Occur </a:t>
            </a:r>
            <a:r>
              <a:rPr sz="2100" dirty="0">
                <a:latin typeface="Times New Roman"/>
                <a:cs typeface="Times New Roman"/>
              </a:rPr>
              <a:t>in the </a:t>
            </a:r>
            <a:r>
              <a:rPr sz="2100" b="1" spc="-5" dirty="0">
                <a:latin typeface="Times New Roman"/>
                <a:cs typeface="Times New Roman"/>
              </a:rPr>
              <a:t>center </a:t>
            </a:r>
            <a:r>
              <a:rPr sz="2100" dirty="0">
                <a:latin typeface="Times New Roman"/>
                <a:cs typeface="Times New Roman"/>
              </a:rPr>
              <a:t>of the</a:t>
            </a:r>
            <a:r>
              <a:rPr sz="2100" spc="1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lens.</a:t>
            </a:r>
          </a:p>
          <a:p>
            <a:pPr marL="38100" marR="278765">
              <a:lnSpc>
                <a:spcPct val="79900"/>
              </a:lnSpc>
              <a:spcBef>
                <a:spcPts val="525"/>
              </a:spcBef>
            </a:pPr>
            <a:r>
              <a:rPr sz="2100" dirty="0">
                <a:latin typeface="Times New Roman"/>
                <a:cs typeface="Times New Roman"/>
              </a:rPr>
              <a:t>In </a:t>
            </a:r>
            <a:r>
              <a:rPr sz="2100" spc="-5" dirty="0">
                <a:latin typeface="Times New Roman"/>
                <a:cs typeface="Times New Roman"/>
              </a:rPr>
              <a:t>its early stages, </a:t>
            </a:r>
            <a:r>
              <a:rPr sz="2100" dirty="0">
                <a:latin typeface="Times New Roman"/>
                <a:cs typeface="Times New Roman"/>
              </a:rPr>
              <a:t>as the lens changes the  </a:t>
            </a:r>
            <a:r>
              <a:rPr sz="2100" spc="-5" dirty="0">
                <a:latin typeface="Times New Roman"/>
                <a:cs typeface="Times New Roman"/>
              </a:rPr>
              <a:t>way </a:t>
            </a:r>
            <a:r>
              <a:rPr sz="2100" dirty="0">
                <a:latin typeface="Times New Roman"/>
                <a:cs typeface="Times New Roman"/>
              </a:rPr>
              <a:t>it focuses light, patient </a:t>
            </a:r>
            <a:r>
              <a:rPr sz="2100" spc="-10" dirty="0">
                <a:latin typeface="Times New Roman"/>
                <a:cs typeface="Times New Roman"/>
              </a:rPr>
              <a:t>may </a:t>
            </a:r>
            <a:r>
              <a:rPr sz="2100" spc="-5" dirty="0">
                <a:latin typeface="Times New Roman"/>
                <a:cs typeface="Times New Roman"/>
              </a:rPr>
              <a:t>become  </a:t>
            </a:r>
            <a:r>
              <a:rPr sz="2100" spc="-10" dirty="0">
                <a:latin typeface="Times New Roman"/>
                <a:cs typeface="Times New Roman"/>
              </a:rPr>
              <a:t>more </a:t>
            </a:r>
            <a:r>
              <a:rPr sz="2100" b="1" spc="-5" dirty="0">
                <a:latin typeface="Times New Roman"/>
                <a:cs typeface="Times New Roman"/>
              </a:rPr>
              <a:t>nearsighted </a:t>
            </a:r>
            <a:r>
              <a:rPr sz="2100" dirty="0">
                <a:latin typeface="Times New Roman"/>
                <a:cs typeface="Times New Roman"/>
              </a:rPr>
              <a:t>or even experience a  </a:t>
            </a:r>
            <a:r>
              <a:rPr sz="2100" spc="-5" dirty="0">
                <a:latin typeface="Times New Roman"/>
                <a:cs typeface="Times New Roman"/>
              </a:rPr>
              <a:t>temporary improvement in </a:t>
            </a:r>
            <a:r>
              <a:rPr sz="2100" dirty="0">
                <a:latin typeface="Times New Roman"/>
                <a:cs typeface="Times New Roman"/>
              </a:rPr>
              <a:t>reading vision.  </a:t>
            </a:r>
            <a:r>
              <a:rPr sz="2100" spc="-10" dirty="0">
                <a:latin typeface="Times New Roman"/>
                <a:cs typeface="Times New Roman"/>
              </a:rPr>
              <a:t>Some </a:t>
            </a:r>
            <a:r>
              <a:rPr sz="2100" dirty="0">
                <a:latin typeface="Times New Roman"/>
                <a:cs typeface="Times New Roman"/>
              </a:rPr>
              <a:t>people actually </a:t>
            </a:r>
            <a:r>
              <a:rPr sz="2100" spc="-5" dirty="0">
                <a:latin typeface="Times New Roman"/>
                <a:cs typeface="Times New Roman"/>
              </a:rPr>
              <a:t>stop </a:t>
            </a:r>
            <a:r>
              <a:rPr sz="2100" dirty="0">
                <a:latin typeface="Times New Roman"/>
                <a:cs typeface="Times New Roman"/>
              </a:rPr>
              <a:t>needing their </a:t>
            </a:r>
            <a:r>
              <a:rPr sz="2100" dirty="0" smtClean="0">
                <a:latin typeface="Times New Roman"/>
                <a:cs typeface="Times New Roman"/>
              </a:rPr>
              <a:t> </a:t>
            </a:r>
            <a:r>
              <a:rPr sz="2100" spc="-5" dirty="0" smtClean="0">
                <a:latin typeface="Times New Roman"/>
                <a:cs typeface="Times New Roman"/>
              </a:rPr>
              <a:t>glasses.</a:t>
            </a:r>
          </a:p>
          <a:p>
            <a:pPr marL="38100" marR="193675">
              <a:lnSpc>
                <a:spcPct val="80000"/>
              </a:lnSpc>
              <a:spcBef>
                <a:spcPts val="525"/>
              </a:spcBef>
            </a:pPr>
            <a:endParaRPr sz="2100" dirty="0">
              <a:latin typeface="Times New Roman"/>
              <a:cs typeface="Times New Roman"/>
            </a:endParaRP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64479" y="927100"/>
            <a:ext cx="3779520" cy="2846070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64479" y="4232909"/>
            <a:ext cx="3778250" cy="2581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3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04800" y="241300"/>
            <a:ext cx="8839200" cy="3778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lnSpc>
                <a:spcPct val="130000"/>
              </a:lnSpc>
              <a:buFontTx/>
              <a:buChar char="•"/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l" rtl="0">
              <a:lnSpc>
                <a:spcPct val="150000"/>
              </a:lnSpc>
              <a:defRPr/>
            </a:pPr>
            <a:r>
              <a:rPr lang="en-US" sz="2800" b="1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Nuclear</a:t>
            </a:r>
          </a:p>
          <a:p>
            <a:pPr algn="l" rtl="0">
              <a:lnSpc>
                <a:spcPct val="120000"/>
              </a:lnSpc>
              <a:buFontTx/>
              <a:buChar char="•"/>
              <a:defRPr/>
            </a:pPr>
            <a:endParaRPr lang="en-US" sz="28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30000"/>
              </a:lnSpc>
              <a:buFontTx/>
              <a:buChar char="•"/>
              <a:defRPr/>
            </a:pPr>
            <a:endParaRPr lang="en-US" sz="2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l" rtl="0">
              <a:lnSpc>
                <a:spcPct val="130000"/>
              </a:lnSpc>
              <a:buFontTx/>
              <a:buChar char="•"/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l" rtl="0">
              <a:lnSpc>
                <a:spcPct val="130000"/>
              </a:lnSpc>
              <a:buFontTx/>
              <a:buChar char="•"/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l" rtl="0">
              <a:lnSpc>
                <a:spcPct val="130000"/>
              </a:lnSpc>
              <a:buFontTx/>
              <a:buChar char="•"/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l" rtl="0">
              <a:lnSpc>
                <a:spcPct val="130000"/>
              </a:lnSpc>
              <a:buFontTx/>
              <a:buChar char="•"/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l" rtl="0">
              <a:lnSpc>
                <a:spcPct val="130000"/>
              </a:lnSpc>
              <a:buFontTx/>
              <a:buChar char="•"/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35238"/>
            <a:ext cx="3883025" cy="302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02"/>
          <a:stretch>
            <a:fillRect/>
          </a:stretch>
        </p:blipFill>
        <p:spPr bwMode="auto">
          <a:xfrm>
            <a:off x="4953000" y="2535238"/>
            <a:ext cx="3886200" cy="302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568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71499" y="-85060"/>
            <a:ext cx="3725545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5" dirty="0" err="1" smtClean="0">
                <a:latin typeface="Calibri"/>
                <a:cs typeface="Calibri"/>
              </a:rPr>
              <a:t>Cortical</a:t>
            </a:r>
            <a:r>
              <a:rPr lang="en-US" sz="4400" spc="-5" dirty="0" err="1" smtClean="0">
                <a:latin typeface="Calibri"/>
                <a:cs typeface="Calibri"/>
              </a:rPr>
              <a:t>Catract</a:t>
            </a:r>
            <a:endParaRPr sz="44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1" y="1369059"/>
            <a:ext cx="6855460" cy="3275256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243840" indent="-231140">
              <a:lnSpc>
                <a:spcPct val="100000"/>
              </a:lnSpc>
              <a:spcBef>
                <a:spcPts val="700"/>
              </a:spcBef>
              <a:buFont typeface="Arial"/>
              <a:buChar char="•"/>
              <a:tabLst>
                <a:tab pos="243840" algn="l"/>
              </a:tabLst>
            </a:pPr>
            <a:r>
              <a:rPr sz="2400" spc="-5" dirty="0">
                <a:latin typeface="Times New Roman"/>
                <a:cs typeface="Times New Roman"/>
              </a:rPr>
              <a:t>Occur </a:t>
            </a:r>
            <a:r>
              <a:rPr sz="2400" dirty="0">
                <a:latin typeface="Times New Roman"/>
                <a:cs typeface="Times New Roman"/>
              </a:rPr>
              <a:t>on the </a:t>
            </a:r>
            <a:r>
              <a:rPr sz="2400" b="1" dirty="0">
                <a:latin typeface="Times New Roman"/>
                <a:cs typeface="Times New Roman"/>
              </a:rPr>
              <a:t>outer </a:t>
            </a:r>
            <a:r>
              <a:rPr sz="2400" b="1" spc="-5" dirty="0">
                <a:latin typeface="Times New Roman"/>
                <a:cs typeface="Times New Roman"/>
              </a:rPr>
              <a:t>edge </a:t>
            </a:r>
            <a:r>
              <a:rPr sz="2400" dirty="0">
                <a:latin typeface="Times New Roman"/>
                <a:cs typeface="Times New Roman"/>
              </a:rPr>
              <a:t>of the lens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(cortex).</a:t>
            </a:r>
          </a:p>
          <a:p>
            <a:pPr marL="243840" indent="-231140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243840" algn="l"/>
              </a:tabLst>
            </a:pPr>
            <a:r>
              <a:rPr sz="2400" spc="-5" dirty="0">
                <a:latin typeface="Times New Roman"/>
                <a:cs typeface="Times New Roman"/>
              </a:rPr>
              <a:t>Begins </a:t>
            </a:r>
            <a:r>
              <a:rPr sz="2400" dirty="0">
                <a:latin typeface="Times New Roman"/>
                <a:cs typeface="Times New Roman"/>
              </a:rPr>
              <a:t>as </a:t>
            </a:r>
            <a:r>
              <a:rPr sz="2400" b="1" spc="-5" dirty="0">
                <a:latin typeface="Times New Roman"/>
                <a:cs typeface="Times New Roman"/>
              </a:rPr>
              <a:t>whitish</a:t>
            </a:r>
            <a:r>
              <a:rPr sz="2400" spc="-5" dirty="0">
                <a:latin typeface="Times New Roman"/>
                <a:cs typeface="Times New Roman"/>
              </a:rPr>
              <a:t>, </a:t>
            </a:r>
            <a:r>
              <a:rPr sz="2400" b="1" spc="-5" dirty="0">
                <a:latin typeface="Times New Roman"/>
                <a:cs typeface="Times New Roman"/>
              </a:rPr>
              <a:t>wedge-shaped </a:t>
            </a:r>
            <a:r>
              <a:rPr sz="2400" dirty="0">
                <a:latin typeface="Times New Roman"/>
                <a:cs typeface="Times New Roman"/>
              </a:rPr>
              <a:t>opacities or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streaks</a:t>
            </a:r>
            <a:r>
              <a:rPr sz="2400" dirty="0">
                <a:latin typeface="Times New Roman"/>
                <a:cs typeface="Times New Roman"/>
              </a:rPr>
              <a:t>.</a:t>
            </a:r>
          </a:p>
          <a:p>
            <a:pPr marL="243204" marR="79375" indent="-231140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243840" algn="l"/>
              </a:tabLst>
            </a:pPr>
            <a:r>
              <a:rPr sz="2400" dirty="0">
                <a:latin typeface="Times New Roman"/>
                <a:cs typeface="Times New Roman"/>
              </a:rPr>
              <a:t>It’s </a:t>
            </a:r>
            <a:r>
              <a:rPr sz="2400" spc="-5" dirty="0">
                <a:latin typeface="Times New Roman"/>
                <a:cs typeface="Times New Roman"/>
              </a:rPr>
              <a:t>slowly </a:t>
            </a:r>
            <a:r>
              <a:rPr sz="2400" b="1" spc="-5" dirty="0">
                <a:latin typeface="Times New Roman"/>
                <a:cs typeface="Times New Roman"/>
              </a:rPr>
              <a:t>progresses</a:t>
            </a:r>
            <a:r>
              <a:rPr sz="2400" spc="-5" dirty="0">
                <a:latin typeface="Times New Roman"/>
                <a:cs typeface="Times New Roman"/>
              </a:rPr>
              <a:t>, </a:t>
            </a:r>
            <a:r>
              <a:rPr sz="2400" dirty="0">
                <a:latin typeface="Times New Roman"/>
                <a:cs typeface="Times New Roman"/>
              </a:rPr>
              <a:t>the streaks </a:t>
            </a:r>
            <a:r>
              <a:rPr sz="2400" spc="-5" dirty="0">
                <a:latin typeface="Times New Roman"/>
                <a:cs typeface="Times New Roman"/>
              </a:rPr>
              <a:t>extend </a:t>
            </a:r>
            <a:r>
              <a:rPr sz="2400" spc="5" dirty="0">
                <a:latin typeface="Times New Roman"/>
                <a:cs typeface="Times New Roman"/>
              </a:rPr>
              <a:t>to </a:t>
            </a:r>
            <a:r>
              <a:rPr sz="2400" dirty="0">
                <a:latin typeface="Times New Roman"/>
                <a:cs typeface="Times New Roman"/>
              </a:rPr>
              <a:t>the </a:t>
            </a:r>
            <a:r>
              <a:rPr sz="2400" spc="-5" dirty="0">
                <a:latin typeface="Times New Roman"/>
                <a:cs typeface="Times New Roman"/>
              </a:rPr>
              <a:t>center and  </a:t>
            </a:r>
            <a:r>
              <a:rPr sz="2400" dirty="0">
                <a:latin typeface="Times New Roman"/>
                <a:cs typeface="Times New Roman"/>
              </a:rPr>
              <a:t>interfere </a:t>
            </a:r>
            <a:r>
              <a:rPr sz="2400" spc="-5" dirty="0">
                <a:latin typeface="Times New Roman"/>
                <a:cs typeface="Times New Roman"/>
              </a:rPr>
              <a:t>with </a:t>
            </a:r>
            <a:r>
              <a:rPr sz="2400" dirty="0">
                <a:latin typeface="Times New Roman"/>
                <a:cs typeface="Times New Roman"/>
              </a:rPr>
              <a:t>light </a:t>
            </a:r>
            <a:r>
              <a:rPr sz="2400" spc="-5" dirty="0">
                <a:latin typeface="Times New Roman"/>
                <a:cs typeface="Times New Roman"/>
              </a:rPr>
              <a:t>passing </a:t>
            </a:r>
            <a:r>
              <a:rPr sz="2400" dirty="0">
                <a:latin typeface="Times New Roman"/>
                <a:cs typeface="Times New Roman"/>
              </a:rPr>
              <a:t>through the </a:t>
            </a:r>
            <a:r>
              <a:rPr sz="2400" spc="-5" dirty="0">
                <a:latin typeface="Times New Roman"/>
                <a:cs typeface="Times New Roman"/>
              </a:rPr>
              <a:t>center </a:t>
            </a:r>
            <a:r>
              <a:rPr sz="2400" dirty="0">
                <a:latin typeface="Times New Roman"/>
                <a:cs typeface="Times New Roman"/>
              </a:rPr>
              <a:t>of the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lens.</a:t>
            </a:r>
          </a:p>
          <a:p>
            <a:pPr marL="243840" indent="-231140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243840" algn="l"/>
              </a:tabLst>
            </a:pPr>
            <a:r>
              <a:rPr sz="2400" spc="-5" dirty="0">
                <a:latin typeface="Times New Roman"/>
                <a:cs typeface="Times New Roman"/>
              </a:rPr>
              <a:t>Problems </a:t>
            </a:r>
            <a:r>
              <a:rPr sz="2400" dirty="0">
                <a:latin typeface="Times New Roman"/>
                <a:cs typeface="Times New Roman"/>
              </a:rPr>
              <a:t>with </a:t>
            </a:r>
            <a:r>
              <a:rPr sz="2400" b="1" dirty="0">
                <a:latin typeface="Times New Roman"/>
                <a:cs typeface="Times New Roman"/>
              </a:rPr>
              <a:t>glare </a:t>
            </a:r>
            <a:r>
              <a:rPr sz="2400" dirty="0">
                <a:latin typeface="Times New Roman"/>
                <a:cs typeface="Times New Roman"/>
              </a:rPr>
              <a:t>are </a:t>
            </a:r>
            <a:r>
              <a:rPr sz="2400" spc="-10" dirty="0">
                <a:latin typeface="Times New Roman"/>
                <a:cs typeface="Times New Roman"/>
              </a:rPr>
              <a:t>common </a:t>
            </a:r>
            <a:r>
              <a:rPr sz="2400" spc="-5" dirty="0">
                <a:latin typeface="Times New Roman"/>
                <a:cs typeface="Times New Roman"/>
              </a:rPr>
              <a:t>with </a:t>
            </a:r>
            <a:r>
              <a:rPr sz="2400" dirty="0">
                <a:latin typeface="Times New Roman"/>
                <a:cs typeface="Times New Roman"/>
              </a:rPr>
              <a:t>this type of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cataract.</a:t>
            </a:r>
            <a:endParaRPr sz="2400" dirty="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30603" y="4399278"/>
            <a:ext cx="4245610" cy="281559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5915" y="4399278"/>
            <a:ext cx="3961129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0343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14650" y="0"/>
            <a:ext cx="3496310" cy="641350"/>
          </a:xfrm>
          <a:custGeom>
            <a:avLst/>
            <a:gdLst/>
            <a:ahLst/>
            <a:cxnLst/>
            <a:rect l="l" t="t" r="r" b="b"/>
            <a:pathLst>
              <a:path w="3496310" h="641350">
                <a:moveTo>
                  <a:pt x="3496310" y="0"/>
                </a:moveTo>
                <a:lnTo>
                  <a:pt x="0" y="0"/>
                </a:lnTo>
                <a:lnTo>
                  <a:pt x="0" y="641350"/>
                </a:lnTo>
                <a:lnTo>
                  <a:pt x="1748789" y="641350"/>
                </a:lnTo>
                <a:lnTo>
                  <a:pt x="3496310" y="641350"/>
                </a:lnTo>
                <a:lnTo>
                  <a:pt x="3496310" y="0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93389" y="33020"/>
            <a:ext cx="333311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5" dirty="0">
                <a:solidFill>
                  <a:srgbClr val="000043"/>
                </a:solidFill>
                <a:latin typeface="Times New Roman"/>
                <a:cs typeface="Times New Roman"/>
              </a:rPr>
              <a:t>Cortical</a:t>
            </a:r>
            <a:r>
              <a:rPr b="1" spc="-85" dirty="0">
                <a:solidFill>
                  <a:srgbClr val="000043"/>
                </a:solidFill>
                <a:latin typeface="Times New Roman"/>
                <a:cs typeface="Times New Roman"/>
              </a:rPr>
              <a:t> </a:t>
            </a:r>
            <a:r>
              <a:rPr b="1" spc="-5" dirty="0">
                <a:solidFill>
                  <a:srgbClr val="000043"/>
                </a:solidFill>
                <a:latin typeface="Times New Roman"/>
                <a:cs typeface="Times New Roman"/>
              </a:rPr>
              <a:t>cataract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271779" y="989330"/>
            <a:ext cx="8600440" cy="4344670"/>
            <a:chOff x="271779" y="989330"/>
            <a:chExt cx="8600440" cy="434467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71779" y="989330"/>
              <a:ext cx="8600440" cy="4344670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2438400" y="3915409"/>
              <a:ext cx="1270" cy="276860"/>
            </a:xfrm>
            <a:custGeom>
              <a:avLst/>
              <a:gdLst/>
              <a:ahLst/>
              <a:cxnLst/>
              <a:rect l="l" t="t" r="r" b="b"/>
              <a:pathLst>
                <a:path w="1269" h="276860">
                  <a:moveTo>
                    <a:pt x="635" y="-19050"/>
                  </a:moveTo>
                  <a:lnTo>
                    <a:pt x="635" y="295909"/>
                  </a:lnTo>
                </a:path>
              </a:pathLst>
            </a:custGeom>
            <a:ln w="3936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82519" y="3807459"/>
              <a:ext cx="114300" cy="115570"/>
            </a:xfrm>
            <a:custGeom>
              <a:avLst/>
              <a:gdLst/>
              <a:ahLst/>
              <a:cxnLst/>
              <a:rect l="l" t="t" r="r" b="b"/>
              <a:pathLst>
                <a:path w="114300" h="115570">
                  <a:moveTo>
                    <a:pt x="57150" y="0"/>
                  </a:moveTo>
                  <a:lnTo>
                    <a:pt x="0" y="114300"/>
                  </a:lnTo>
                  <a:lnTo>
                    <a:pt x="114300" y="11556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655319" y="5502909"/>
            <a:ext cx="297434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Initially 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vacuoles and</a:t>
            </a:r>
            <a:r>
              <a:rPr sz="2000" b="1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clefts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26279" y="5504179"/>
            <a:ext cx="417258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Progressive radial spoke-like</a:t>
            </a:r>
            <a:r>
              <a:rPr sz="2000" b="1" spc="4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opacities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71240" y="567690"/>
            <a:ext cx="15665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Progression</a:t>
            </a:r>
            <a:endParaRPr sz="240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1726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110739" y="33020"/>
            <a:ext cx="564832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dirty="0">
                <a:solidFill>
                  <a:srgbClr val="000043"/>
                </a:solidFill>
                <a:latin typeface="Times New Roman"/>
                <a:cs typeface="Times New Roman"/>
              </a:rPr>
              <a:t>Causes of </a:t>
            </a:r>
            <a:r>
              <a:rPr b="1" spc="-5" dirty="0">
                <a:solidFill>
                  <a:srgbClr val="000043"/>
                </a:solidFill>
                <a:latin typeface="Times New Roman"/>
                <a:cs typeface="Times New Roman"/>
              </a:rPr>
              <a:t>traumatic</a:t>
            </a:r>
            <a:r>
              <a:rPr b="1" spc="-55" dirty="0">
                <a:solidFill>
                  <a:srgbClr val="000043"/>
                </a:solidFill>
                <a:latin typeface="Times New Roman"/>
                <a:cs typeface="Times New Roman"/>
              </a:rPr>
              <a:t> </a:t>
            </a:r>
            <a:r>
              <a:rPr b="1" spc="-5" dirty="0">
                <a:solidFill>
                  <a:srgbClr val="000043"/>
                </a:solidFill>
                <a:latin typeface="Times New Roman"/>
                <a:cs typeface="Times New Roman"/>
              </a:rPr>
              <a:t>cataract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692400" y="3843020"/>
            <a:ext cx="15506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88C42"/>
                </a:solidFill>
                <a:latin typeface="Times New Roman"/>
                <a:cs typeface="Times New Roman"/>
              </a:rPr>
              <a:t>Penetration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114800" y="492759"/>
            <a:ext cx="151511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88C42"/>
                </a:solidFill>
                <a:latin typeface="Times New Roman"/>
                <a:cs typeface="Times New Roman"/>
              </a:rPr>
              <a:t>Concussion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99995" y="3276600"/>
            <a:ext cx="213106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‘Vossius’ ring</a:t>
            </a:r>
            <a:r>
              <a:rPr sz="2000" b="1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from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063750" y="3520440"/>
            <a:ext cx="284543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imprinting 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of </a:t>
            </a:r>
            <a:r>
              <a:rPr sz="2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iris</a:t>
            </a:r>
            <a:r>
              <a:rPr sz="2000" b="1" spc="-4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pigment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20640" y="3415029"/>
            <a:ext cx="163576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Flower-shaped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822190" y="4657090"/>
            <a:ext cx="793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003800" y="4605020"/>
            <a:ext cx="198183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Ionizing</a:t>
            </a:r>
            <a:r>
              <a:rPr sz="2000" b="1" spc="-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radiation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847590" y="5250179"/>
            <a:ext cx="793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029200" y="5199379"/>
            <a:ext cx="155638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Electric</a:t>
            </a:r>
            <a:r>
              <a:rPr sz="2000" b="1" spc="-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shock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872990" y="5859779"/>
            <a:ext cx="793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054600" y="5808979"/>
            <a:ext cx="109918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Lightning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16" name="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66620" y="913130"/>
            <a:ext cx="5148580" cy="2448560"/>
          </a:xfrm>
          <a:prstGeom prst="rect">
            <a:avLst/>
          </a:prstGeom>
        </p:spPr>
      </p:pic>
      <p:grpSp>
        <p:nvGrpSpPr>
          <p:cNvPr id="17" name="object 17"/>
          <p:cNvGrpSpPr/>
          <p:nvPr/>
        </p:nvGrpSpPr>
        <p:grpSpPr>
          <a:xfrm>
            <a:off x="2157095" y="4181475"/>
            <a:ext cx="5167630" cy="2524125"/>
            <a:chOff x="2157095" y="4181475"/>
            <a:chExt cx="5167630" cy="2524125"/>
          </a:xfrm>
        </p:grpSpPr>
        <p:pic>
          <p:nvPicPr>
            <p:cNvPr id="18" name="object 1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66620" y="4191000"/>
              <a:ext cx="2575560" cy="2514600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2166620" y="4191000"/>
              <a:ext cx="5148580" cy="1270"/>
            </a:xfrm>
            <a:custGeom>
              <a:avLst/>
              <a:gdLst/>
              <a:ahLst/>
              <a:cxnLst/>
              <a:rect l="l" t="t" r="r" b="b"/>
              <a:pathLst>
                <a:path w="5148580" h="1270">
                  <a:moveTo>
                    <a:pt x="0" y="0"/>
                  </a:moveTo>
                  <a:lnTo>
                    <a:pt x="5148580" y="1269"/>
                  </a:lnTo>
                </a:path>
              </a:pathLst>
            </a:custGeom>
            <a:ln w="19048">
              <a:solidFill>
                <a:srgbClr val="F9FC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/>
          <p:nvPr/>
        </p:nvSpPr>
        <p:spPr>
          <a:xfrm>
            <a:off x="2166620" y="914400"/>
            <a:ext cx="5148580" cy="1270"/>
          </a:xfrm>
          <a:custGeom>
            <a:avLst/>
            <a:gdLst/>
            <a:ahLst/>
            <a:cxnLst/>
            <a:rect l="l" t="t" r="r" b="b"/>
            <a:pathLst>
              <a:path w="5148580" h="1269">
                <a:moveTo>
                  <a:pt x="0" y="0"/>
                </a:moveTo>
                <a:lnTo>
                  <a:pt x="5148580" y="1270"/>
                </a:lnTo>
              </a:path>
            </a:pathLst>
          </a:custGeom>
          <a:ln w="19048">
            <a:solidFill>
              <a:srgbClr val="F9F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411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08120" y="33020"/>
            <a:ext cx="121983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5" dirty="0" smtClean="0">
                <a:solidFill>
                  <a:srgbClr val="000043"/>
                </a:solidFill>
                <a:latin typeface="Times New Roman"/>
                <a:cs typeface="Times New Roman"/>
              </a:rPr>
              <a:t>D</a:t>
            </a:r>
            <a:r>
              <a:rPr b="1" spc="-10" dirty="0" smtClean="0">
                <a:solidFill>
                  <a:srgbClr val="000043"/>
                </a:solidFill>
                <a:latin typeface="Times New Roman"/>
                <a:cs typeface="Times New Roman"/>
              </a:rPr>
              <a:t>r</a:t>
            </a:r>
            <a:r>
              <a:rPr b="1" dirty="0" smtClean="0">
                <a:solidFill>
                  <a:srgbClr val="000043"/>
                </a:solidFill>
                <a:latin typeface="Times New Roman"/>
                <a:cs typeface="Times New Roman"/>
              </a:rPr>
              <a:t>ug</a:t>
            </a:r>
            <a:endParaRPr b="1" dirty="0">
              <a:solidFill>
                <a:srgbClr val="000043"/>
              </a:solidFill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92420" y="642620"/>
            <a:ext cx="21729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88C42"/>
                </a:solidFill>
                <a:latin typeface="Times New Roman"/>
                <a:cs typeface="Times New Roman"/>
              </a:rPr>
              <a:t>Chlorpromazine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56940" y="5707379"/>
            <a:ext cx="793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500120" y="5656579"/>
            <a:ext cx="2346325" cy="6337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0495">
              <a:lnSpc>
                <a:spcPts val="2395"/>
              </a:lnSpc>
              <a:spcBef>
                <a:spcPts val="100"/>
              </a:spcBef>
            </a:pP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Long-acting</a:t>
            </a:r>
            <a:r>
              <a:rPr sz="2000" b="1" spc="-4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miotics</a:t>
            </a:r>
            <a:endParaRPr sz="2000">
              <a:latin typeface="Times New Roman"/>
              <a:cs typeface="Times New Roman"/>
            </a:endParaRPr>
          </a:p>
          <a:p>
            <a:pPr marL="154940" indent="-116839">
              <a:lnSpc>
                <a:spcPts val="2395"/>
              </a:lnSpc>
              <a:buSzPct val="60000"/>
              <a:buFont typeface="Times New Roman"/>
              <a:buChar char="•"/>
              <a:tabLst>
                <a:tab pos="154940" algn="l"/>
              </a:tabLst>
            </a:pP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Amiodarone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562350" y="6264909"/>
            <a:ext cx="131508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9539" indent="-116839">
              <a:lnSpc>
                <a:spcPct val="100000"/>
              </a:lnSpc>
              <a:spcBef>
                <a:spcPts val="100"/>
              </a:spcBef>
              <a:buSzPct val="60000"/>
              <a:buFont typeface="Times New Roman"/>
              <a:buChar char="•"/>
              <a:tabLst>
                <a:tab pos="129539" algn="l"/>
              </a:tabLst>
            </a:pPr>
            <a:r>
              <a:rPr sz="2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Busulphan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1020" y="1664969"/>
            <a:ext cx="8265159" cy="3592829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614680" y="1008379"/>
            <a:ext cx="344170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- </a:t>
            </a:r>
            <a:r>
              <a:rPr sz="2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initially posterior</a:t>
            </a:r>
            <a:r>
              <a:rPr sz="2000" b="1" spc="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subcapsular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14069" y="642620"/>
            <a:ext cx="35934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88C42"/>
                </a:solidFill>
                <a:latin typeface="Times New Roman"/>
                <a:cs typeface="Times New Roman"/>
              </a:rPr>
              <a:t>Systemic </a:t>
            </a:r>
            <a:r>
              <a:rPr sz="2400" b="1" dirty="0">
                <a:solidFill>
                  <a:srgbClr val="F88C42"/>
                </a:solidFill>
                <a:latin typeface="Times New Roman"/>
                <a:cs typeface="Times New Roman"/>
              </a:rPr>
              <a:t>or topical</a:t>
            </a:r>
            <a:r>
              <a:rPr sz="2400" b="1" spc="-40" dirty="0">
                <a:solidFill>
                  <a:srgbClr val="F88C42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88C42"/>
                </a:solidFill>
                <a:latin typeface="Times New Roman"/>
                <a:cs typeface="Times New Roman"/>
              </a:rPr>
              <a:t>steroids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904740" y="990600"/>
            <a:ext cx="295211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- </a:t>
            </a:r>
            <a:r>
              <a:rPr sz="2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central, anterior</a:t>
            </a:r>
            <a:r>
              <a:rPr sz="2000" b="1" spc="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capsular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904740" y="1234440"/>
            <a:ext cx="95885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solidFill>
                  <a:srgbClr val="FFFFFF"/>
                </a:solidFill>
                <a:latin typeface="Times New Roman"/>
                <a:cs typeface="Times New Roman"/>
              </a:rPr>
              <a:t>g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sz="2000" b="1" spc="5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2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sz="2000" b="1" spc="5" dirty="0">
                <a:solidFill>
                  <a:srgbClr val="FFFFFF"/>
                </a:solidFill>
                <a:latin typeface="Times New Roman"/>
                <a:cs typeface="Times New Roman"/>
              </a:rPr>
              <a:t>u</a:t>
            </a:r>
            <a:r>
              <a:rPr sz="20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l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es</a:t>
            </a:r>
            <a:endParaRPr sz="200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828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76780" y="461899"/>
            <a:ext cx="578739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40" dirty="0"/>
              <a:t>CONGENITAL</a:t>
            </a:r>
            <a:r>
              <a:rPr sz="4400" spc="-100" dirty="0"/>
              <a:t> </a:t>
            </a:r>
            <a:r>
              <a:rPr sz="4400" spc="-85" dirty="0"/>
              <a:t>CATARACTS</a:t>
            </a:r>
            <a:endParaRPr sz="4400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07261"/>
            <a:ext cx="8302625" cy="19780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638175" algn="l"/>
              </a:tabLst>
            </a:pPr>
            <a:r>
              <a:rPr dirty="0"/>
              <a:t>	</a:t>
            </a:r>
            <a:r>
              <a:rPr sz="3200" spc="-5" dirty="0">
                <a:latin typeface="Calibri"/>
                <a:cs typeface="Calibri"/>
              </a:rPr>
              <a:t>Some people </a:t>
            </a:r>
            <a:r>
              <a:rPr sz="3200" spc="-15" dirty="0">
                <a:latin typeface="Calibri"/>
                <a:cs typeface="Calibri"/>
              </a:rPr>
              <a:t>are  </a:t>
            </a:r>
            <a:r>
              <a:rPr sz="3200" spc="-5" dirty="0">
                <a:latin typeface="Calibri"/>
                <a:cs typeface="Calibri"/>
              </a:rPr>
              <a:t>born </a:t>
            </a:r>
            <a:r>
              <a:rPr sz="3200" dirty="0">
                <a:latin typeface="Calibri"/>
                <a:cs typeface="Calibri"/>
              </a:rPr>
              <a:t>with </a:t>
            </a:r>
            <a:r>
              <a:rPr sz="3200" spc="-20" dirty="0">
                <a:latin typeface="Calibri"/>
                <a:cs typeface="Calibri"/>
              </a:rPr>
              <a:t>cataracts </a:t>
            </a:r>
            <a:r>
              <a:rPr sz="3200" dirty="0">
                <a:latin typeface="Calibri"/>
                <a:cs typeface="Calibri"/>
              </a:rPr>
              <a:t>or  </a:t>
            </a:r>
            <a:r>
              <a:rPr sz="3200" spc="-10" dirty="0">
                <a:latin typeface="Calibri"/>
                <a:cs typeface="Calibri"/>
              </a:rPr>
              <a:t>develop </a:t>
            </a:r>
            <a:r>
              <a:rPr sz="3200" dirty="0">
                <a:latin typeface="Calibri"/>
                <a:cs typeface="Calibri"/>
              </a:rPr>
              <a:t>them </a:t>
            </a:r>
            <a:r>
              <a:rPr sz="3200" spc="-5" dirty="0">
                <a:latin typeface="Calibri"/>
                <a:cs typeface="Calibri"/>
              </a:rPr>
              <a:t>during </a:t>
            </a:r>
            <a:r>
              <a:rPr sz="3200" dirty="0">
                <a:latin typeface="Calibri"/>
                <a:cs typeface="Calibri"/>
              </a:rPr>
              <a:t>childhood. </a:t>
            </a:r>
            <a:r>
              <a:rPr sz="3200" spc="-5" dirty="0">
                <a:latin typeface="Calibri"/>
                <a:cs typeface="Calibri"/>
              </a:rPr>
              <a:t>These </a:t>
            </a:r>
            <a:r>
              <a:rPr sz="3200" spc="-20" dirty="0">
                <a:latin typeface="Calibri"/>
                <a:cs typeface="Calibri"/>
              </a:rPr>
              <a:t>cataracts  may </a:t>
            </a:r>
            <a:r>
              <a:rPr sz="3200" spc="-5" dirty="0">
                <a:latin typeface="Calibri"/>
                <a:cs typeface="Calibri"/>
              </a:rPr>
              <a:t>be genetic, </a:t>
            </a:r>
            <a:r>
              <a:rPr sz="3200" dirty="0">
                <a:latin typeface="Calibri"/>
                <a:cs typeface="Calibri"/>
              </a:rPr>
              <a:t>or </a:t>
            </a:r>
            <a:r>
              <a:rPr sz="3200" spc="-10" dirty="0">
                <a:latin typeface="Calibri"/>
                <a:cs typeface="Calibri"/>
              </a:rPr>
              <a:t>associated </a:t>
            </a:r>
            <a:r>
              <a:rPr sz="3200" dirty="0">
                <a:latin typeface="Calibri"/>
                <a:cs typeface="Calibri"/>
              </a:rPr>
              <a:t>with an  </a:t>
            </a:r>
            <a:r>
              <a:rPr sz="3200" spc="-10" dirty="0">
                <a:latin typeface="Calibri"/>
                <a:cs typeface="Calibri"/>
              </a:rPr>
              <a:t>intrauterine </a:t>
            </a:r>
            <a:r>
              <a:rPr sz="3200" spc="-15" dirty="0">
                <a:latin typeface="Calibri"/>
                <a:cs typeface="Calibri"/>
              </a:rPr>
              <a:t>infection </a:t>
            </a:r>
            <a:r>
              <a:rPr sz="3200" dirty="0">
                <a:latin typeface="Calibri"/>
                <a:cs typeface="Calibri"/>
              </a:rPr>
              <a:t>or</a:t>
            </a:r>
            <a:r>
              <a:rPr sz="3200" spc="-10" dirty="0">
                <a:latin typeface="Calibri"/>
                <a:cs typeface="Calibri"/>
              </a:rPr>
              <a:t> trauma.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143956" y="488245"/>
            <a:ext cx="280878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ar-SA" sz="3200" b="1">
                <a:solidFill>
                  <a:schemeClr val="tx2"/>
                </a:solidFill>
              </a:rPr>
              <a:t>Important facts</a:t>
            </a:r>
            <a:endParaRPr lang="en-GB" altLang="ar-SA" sz="3556" b="1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948267" y="4533901"/>
            <a:ext cx="5731697" cy="1186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GB" altLang="ar-SA" sz="1778" b="1"/>
              <a:t>  33% - idiopathic - may be unilateral or bilateral</a:t>
            </a:r>
          </a:p>
          <a:p>
            <a:pPr>
              <a:buFontTx/>
              <a:buChar char="•"/>
            </a:pPr>
            <a:r>
              <a:rPr lang="en-GB" altLang="ar-SA" sz="1778" b="1"/>
              <a:t>  33% - inherited - usually bilateral</a:t>
            </a:r>
          </a:p>
          <a:p>
            <a:pPr>
              <a:buFontTx/>
              <a:buChar char="•"/>
            </a:pPr>
            <a:r>
              <a:rPr lang="en-GB" altLang="ar-SA" sz="1778" b="1"/>
              <a:t>  33% - associated with systemic disease - usually bilateral</a:t>
            </a:r>
          </a:p>
          <a:p>
            <a:pPr>
              <a:buFontTx/>
              <a:buChar char="•"/>
            </a:pPr>
            <a:r>
              <a:rPr lang="en-GB" altLang="ar-SA" sz="1778" b="1"/>
              <a:t>  Other ocular anomalies present in 50%</a:t>
            </a:r>
          </a:p>
        </p:txBody>
      </p:sp>
      <p:pic>
        <p:nvPicPr>
          <p:cNvPr id="19460" name="Picture 4" descr="C:\My Documents\Leuko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33" y="1261534"/>
            <a:ext cx="7315200" cy="3180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880533" y="1261533"/>
            <a:ext cx="7315200" cy="4605867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 sz="1600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 flipH="1">
            <a:off x="880533" y="4445000"/>
            <a:ext cx="7315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 sz="1600"/>
          </a:p>
        </p:txBody>
      </p:sp>
    </p:spTree>
    <p:extLst>
      <p:ext uri="{BB962C8B-B14F-4D97-AF65-F5344CB8AC3E}">
        <p14:creationId xmlns:p14="http://schemas.microsoft.com/office/powerpoint/2010/main" val="106269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016000" y="759178"/>
            <a:ext cx="654352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ar-SA" sz="3200" b="1">
                <a:solidFill>
                  <a:schemeClr val="tx2"/>
                </a:solidFill>
              </a:rPr>
              <a:t>Causes of cataract in healthy neonate</a:t>
            </a:r>
            <a:endParaRPr lang="en-GB" altLang="ar-SA" sz="3556" b="1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5825067" y="2074334"/>
            <a:ext cx="2372701" cy="2423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ar-SA" sz="1600" b="1" dirty="0">
                <a:solidFill>
                  <a:srgbClr val="FF0000"/>
                </a:solidFill>
              </a:rPr>
              <a:t>Hereditary</a:t>
            </a:r>
            <a:r>
              <a:rPr lang="en-GB" altLang="ar-SA" sz="1778" b="1" dirty="0"/>
              <a:t> </a:t>
            </a:r>
          </a:p>
          <a:p>
            <a:r>
              <a:rPr lang="en-GB" altLang="ar-SA" sz="1778" b="1" dirty="0"/>
              <a:t>      (usually dominant)</a:t>
            </a:r>
          </a:p>
          <a:p>
            <a:pPr>
              <a:lnSpc>
                <a:spcPct val="140000"/>
              </a:lnSpc>
            </a:pPr>
            <a:r>
              <a:rPr lang="en-GB" altLang="ar-SA" sz="1600" b="1" dirty="0">
                <a:solidFill>
                  <a:srgbClr val="FF0000"/>
                </a:solidFill>
              </a:rPr>
              <a:t>Idiopathic</a:t>
            </a:r>
            <a:endParaRPr lang="en-GB" altLang="ar-SA" sz="1778" b="1" dirty="0"/>
          </a:p>
          <a:p>
            <a:pPr>
              <a:lnSpc>
                <a:spcPct val="140000"/>
              </a:lnSpc>
            </a:pPr>
            <a:r>
              <a:rPr lang="en-GB" altLang="ar-SA" sz="1600" b="1" dirty="0">
                <a:solidFill>
                  <a:srgbClr val="FF0000"/>
                </a:solidFill>
              </a:rPr>
              <a:t>With ocular anomalies</a:t>
            </a:r>
            <a:endParaRPr lang="en-GB" altLang="ar-SA" sz="1778" b="1" dirty="0"/>
          </a:p>
          <a:p>
            <a:pPr lvl="1"/>
            <a:r>
              <a:rPr lang="en-GB" altLang="ar-SA" sz="1778" b="1" dirty="0"/>
              <a:t>. </a:t>
            </a:r>
            <a:r>
              <a:rPr lang="en-GB" altLang="ar-SA" sz="1778" b="1" dirty="0" err="1" smtClean="0"/>
              <a:t>Aniridia</a:t>
            </a:r>
            <a:endParaRPr lang="en-GB" altLang="ar-SA" sz="1778" b="1" dirty="0"/>
          </a:p>
          <a:p>
            <a:pPr lvl="1">
              <a:buFontTx/>
              <a:buChar char="•"/>
            </a:pPr>
            <a:r>
              <a:rPr lang="en-GB" altLang="ar-SA" sz="1778" b="1" dirty="0"/>
              <a:t> </a:t>
            </a:r>
            <a:r>
              <a:rPr lang="en-GB" altLang="ar-SA" sz="1778" b="1" dirty="0" err="1"/>
              <a:t>Coloboma</a:t>
            </a:r>
            <a:endParaRPr lang="en-GB" altLang="ar-SA" sz="1778" b="1" dirty="0"/>
          </a:p>
          <a:p>
            <a:pPr lvl="1">
              <a:buFontTx/>
              <a:buChar char="•"/>
            </a:pPr>
            <a:r>
              <a:rPr lang="en-GB" altLang="ar-SA" sz="1778" b="1" dirty="0"/>
              <a:t> </a:t>
            </a:r>
            <a:r>
              <a:rPr lang="en-GB" altLang="ar-SA" sz="1778" b="1" dirty="0" err="1"/>
              <a:t>Microphthalmos</a:t>
            </a:r>
            <a:endParaRPr lang="en-GB" altLang="ar-SA" sz="1778" b="1" dirty="0"/>
          </a:p>
          <a:p>
            <a:pPr lvl="1">
              <a:buFontTx/>
              <a:buChar char="•"/>
            </a:pPr>
            <a:r>
              <a:rPr lang="en-GB" altLang="ar-SA" sz="1778" b="1" dirty="0"/>
              <a:t> </a:t>
            </a:r>
            <a:r>
              <a:rPr lang="en-GB" altLang="ar-SA" sz="1778" b="1" dirty="0" err="1"/>
              <a:t>Buphthalmos</a:t>
            </a:r>
            <a:endParaRPr lang="en-GB" altLang="ar-SA" sz="2489" b="1" dirty="0"/>
          </a:p>
        </p:txBody>
      </p:sp>
      <p:pic>
        <p:nvPicPr>
          <p:cNvPr id="11268" name="Picture 4" descr="C:\My Documents\Leuko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2074333"/>
            <a:ext cx="5621867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203200" y="2074333"/>
            <a:ext cx="8737600" cy="30480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 sz="1600"/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5825067" y="2074333"/>
            <a:ext cx="0" cy="30480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 sz="1600"/>
          </a:p>
        </p:txBody>
      </p:sp>
    </p:spTree>
    <p:extLst>
      <p:ext uri="{BB962C8B-B14F-4D97-AF65-F5344CB8AC3E}">
        <p14:creationId xmlns:p14="http://schemas.microsoft.com/office/powerpoint/2010/main" val="96740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382889" y="381000"/>
            <a:ext cx="64131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ar-SA" sz="3200" b="1">
                <a:solidFill>
                  <a:schemeClr val="tx2"/>
                </a:solidFill>
              </a:rPr>
              <a:t>Causes of cataract in unwell neonate</a:t>
            </a:r>
            <a:endParaRPr lang="en-GB" altLang="ar-SA" sz="3556" b="1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5486400" y="1193801"/>
            <a:ext cx="2391104" cy="4513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ar-SA" sz="1600" b="1">
                <a:solidFill>
                  <a:srgbClr val="FF0000"/>
                </a:solidFill>
              </a:rPr>
              <a:t>Intrauterine infections</a:t>
            </a:r>
            <a:endParaRPr lang="en-GB" altLang="ar-SA" sz="1778" b="1"/>
          </a:p>
          <a:p>
            <a:pPr lvl="1">
              <a:lnSpc>
                <a:spcPct val="160000"/>
              </a:lnSpc>
              <a:buFontTx/>
              <a:buChar char="•"/>
            </a:pPr>
            <a:r>
              <a:rPr lang="en-GB" altLang="ar-SA" sz="1778" b="1"/>
              <a:t> Rubella</a:t>
            </a:r>
          </a:p>
          <a:p>
            <a:pPr lvl="1">
              <a:lnSpc>
                <a:spcPct val="160000"/>
              </a:lnSpc>
              <a:buFontTx/>
              <a:buChar char="•"/>
            </a:pPr>
            <a:r>
              <a:rPr lang="en-GB" altLang="ar-SA" sz="1778" b="1"/>
              <a:t> Toxoplasmosis</a:t>
            </a:r>
          </a:p>
          <a:p>
            <a:pPr lvl="1">
              <a:lnSpc>
                <a:spcPct val="160000"/>
              </a:lnSpc>
              <a:buFontTx/>
              <a:buChar char="•"/>
            </a:pPr>
            <a:r>
              <a:rPr lang="en-GB" altLang="ar-SA" sz="1778" b="1"/>
              <a:t> Cytomegalovirus</a:t>
            </a:r>
          </a:p>
          <a:p>
            <a:pPr lvl="1">
              <a:lnSpc>
                <a:spcPct val="160000"/>
              </a:lnSpc>
              <a:buFontTx/>
              <a:buChar char="•"/>
            </a:pPr>
            <a:r>
              <a:rPr lang="en-GB" altLang="ar-SA" sz="1778" b="1"/>
              <a:t> Varicella</a:t>
            </a:r>
          </a:p>
          <a:p>
            <a:pPr lvl="1">
              <a:lnSpc>
                <a:spcPct val="120000"/>
              </a:lnSpc>
            </a:pPr>
            <a:endParaRPr lang="en-GB" altLang="ar-SA" sz="1778" b="1"/>
          </a:p>
          <a:p>
            <a:pPr>
              <a:lnSpc>
                <a:spcPct val="140000"/>
              </a:lnSpc>
            </a:pPr>
            <a:r>
              <a:rPr lang="en-GB" altLang="ar-SA" sz="1600" b="1">
                <a:solidFill>
                  <a:srgbClr val="FF0000"/>
                </a:solidFill>
              </a:rPr>
              <a:t>Metabolic disorders</a:t>
            </a:r>
            <a:endParaRPr lang="en-GB" altLang="ar-SA" sz="1778" b="1"/>
          </a:p>
          <a:p>
            <a:pPr lvl="1">
              <a:lnSpc>
                <a:spcPct val="160000"/>
              </a:lnSpc>
              <a:buFontTx/>
              <a:buChar char="•"/>
            </a:pPr>
            <a:r>
              <a:rPr lang="en-GB" altLang="ar-SA" sz="1778" b="1"/>
              <a:t> Galactosaemia</a:t>
            </a:r>
          </a:p>
          <a:p>
            <a:pPr lvl="1">
              <a:lnSpc>
                <a:spcPct val="160000"/>
              </a:lnSpc>
              <a:buFontTx/>
              <a:buChar char="•"/>
            </a:pPr>
            <a:r>
              <a:rPr lang="en-GB" altLang="ar-SA" sz="1778" b="1"/>
              <a:t> Hypoglycaemia</a:t>
            </a:r>
          </a:p>
          <a:p>
            <a:pPr lvl="1">
              <a:lnSpc>
                <a:spcPct val="160000"/>
              </a:lnSpc>
              <a:buFontTx/>
              <a:buChar char="•"/>
            </a:pPr>
            <a:r>
              <a:rPr lang="en-GB" altLang="ar-SA" sz="1778" b="1"/>
              <a:t> Hypocalcaemia</a:t>
            </a:r>
          </a:p>
          <a:p>
            <a:pPr lvl="1">
              <a:lnSpc>
                <a:spcPct val="160000"/>
              </a:lnSpc>
              <a:buFontTx/>
              <a:buChar char="•"/>
            </a:pPr>
            <a:r>
              <a:rPr lang="en-GB" altLang="ar-SA" sz="1778" b="1"/>
              <a:t> Lowe syndrome</a:t>
            </a:r>
          </a:p>
        </p:txBody>
      </p:sp>
      <p:pic>
        <p:nvPicPr>
          <p:cNvPr id="12292" name="Picture 4" descr="C:\My Documents\Leuko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734" y="990600"/>
            <a:ext cx="4275667" cy="528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1219200" y="990600"/>
            <a:ext cx="7450667" cy="52832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 sz="1600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5486400" y="990600"/>
            <a:ext cx="0" cy="52832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 sz="1600"/>
          </a:p>
        </p:txBody>
      </p:sp>
    </p:spTree>
    <p:extLst>
      <p:ext uri="{BB962C8B-B14F-4D97-AF65-F5344CB8AC3E}">
        <p14:creationId xmlns:p14="http://schemas.microsoft.com/office/powerpoint/2010/main" val="347785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145">
              <a:lnSpc>
                <a:spcPct val="100000"/>
              </a:lnSpc>
              <a:spcBef>
                <a:spcPts val="100"/>
              </a:spcBef>
            </a:pPr>
            <a:r>
              <a:rPr spc="-70" dirty="0"/>
              <a:t>ANATOMY </a:t>
            </a:r>
            <a:r>
              <a:rPr dirty="0"/>
              <a:t>OF THE</a:t>
            </a:r>
            <a:r>
              <a:rPr spc="-114" dirty="0"/>
              <a:t> </a:t>
            </a:r>
            <a:r>
              <a:rPr dirty="0"/>
              <a:t>LENS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8600" y="1632879"/>
            <a:ext cx="4196309" cy="4105235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4443984" y="1453896"/>
            <a:ext cx="4459605" cy="401320"/>
          </a:xfrm>
          <a:prstGeom prst="rect">
            <a:avLst/>
          </a:prstGeom>
          <a:ln w="9144">
            <a:solidFill>
              <a:srgbClr val="000000"/>
            </a:solidFill>
          </a:ln>
        </p:spPr>
        <p:txBody>
          <a:bodyPr vert="horz" wrap="square" lIns="0" tIns="39369" rIns="0" bIns="0" rtlCol="0">
            <a:spAutoFit/>
          </a:bodyPr>
          <a:lstStyle/>
          <a:p>
            <a:pPr marL="1245870">
              <a:lnSpc>
                <a:spcPct val="100000"/>
              </a:lnSpc>
              <a:spcBef>
                <a:spcPts val="309"/>
              </a:spcBef>
            </a:pPr>
            <a:r>
              <a:rPr sz="2000" b="1" dirty="0">
                <a:latin typeface="Arial"/>
                <a:cs typeface="Arial"/>
              </a:rPr>
              <a:t>LENS</a:t>
            </a:r>
            <a:r>
              <a:rPr sz="2000" b="1" spc="-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CAPSULE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821428" y="2037715"/>
            <a:ext cx="3890645" cy="40500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Thin transparent, collagen  </a:t>
            </a:r>
            <a:r>
              <a:rPr sz="2400" dirty="0">
                <a:latin typeface="Arial"/>
                <a:cs typeface="Arial"/>
              </a:rPr>
              <a:t>membrane</a:t>
            </a:r>
          </a:p>
          <a:p>
            <a:pPr marL="355600" marR="1476375" indent="-342900">
              <a:lnSpc>
                <a:spcPct val="100000"/>
              </a:lnSpc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Surrounds</a:t>
            </a:r>
            <a:r>
              <a:rPr sz="2400" spc="-5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lens  completely</a:t>
            </a:r>
            <a:endParaRPr sz="2400" dirty="0">
              <a:latin typeface="Arial"/>
              <a:cs typeface="Arial"/>
            </a:endParaRPr>
          </a:p>
          <a:p>
            <a:pPr marL="355600" marR="595630" indent="-342900">
              <a:lnSpc>
                <a:spcPct val="100000"/>
              </a:lnSpc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Elastic in nature </a:t>
            </a:r>
            <a:r>
              <a:rPr sz="2400" dirty="0">
                <a:latin typeface="Arial"/>
                <a:cs typeface="Arial"/>
              </a:rPr>
              <a:t>but  </a:t>
            </a:r>
            <a:r>
              <a:rPr sz="2400" spc="-5" dirty="0">
                <a:latin typeface="Arial"/>
                <a:cs typeface="Arial"/>
              </a:rPr>
              <a:t>contain </a:t>
            </a:r>
            <a:r>
              <a:rPr sz="2400" dirty="0">
                <a:latin typeface="Arial"/>
                <a:cs typeface="Arial"/>
              </a:rPr>
              <a:t>no any</a:t>
            </a:r>
            <a:r>
              <a:rPr sz="2400" spc="-3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elastic  tissue</a:t>
            </a:r>
            <a:endParaRPr sz="2400" dirty="0">
              <a:latin typeface="Arial"/>
              <a:cs typeface="Arial"/>
            </a:endParaRPr>
          </a:p>
          <a:p>
            <a:pPr marL="355600" marR="577850" indent="-342900">
              <a:lnSpc>
                <a:spcPct val="100000"/>
              </a:lnSpc>
              <a:spcBef>
                <a:spcPts val="5"/>
              </a:spcBef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Anteriorly secreted by  lens epithelium</a:t>
            </a:r>
            <a:r>
              <a:rPr sz="2400" spc="3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and</a:t>
            </a:r>
            <a:endParaRPr sz="2400" dirty="0">
              <a:latin typeface="Arial"/>
              <a:cs typeface="Arial"/>
            </a:endParaRPr>
          </a:p>
          <a:p>
            <a:pPr marL="355600" marR="206375" indent="-342900">
              <a:lnSpc>
                <a:spcPct val="100000"/>
              </a:lnSpc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posteriorly by basal cells  </a:t>
            </a:r>
            <a:r>
              <a:rPr sz="2400" dirty="0">
                <a:latin typeface="Arial"/>
                <a:cs typeface="Arial"/>
              </a:rPr>
              <a:t>of </a:t>
            </a:r>
            <a:r>
              <a:rPr sz="2400" spc="-5" dirty="0">
                <a:latin typeface="Arial"/>
                <a:cs typeface="Arial"/>
              </a:rPr>
              <a:t>elongating</a:t>
            </a:r>
            <a:r>
              <a:rPr sz="2400" spc="2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fibers</a:t>
            </a:r>
            <a:endParaRPr sz="2400" dirty="0">
              <a:latin typeface="Arial"/>
              <a:cs typeface="Arial"/>
            </a:endParaRPr>
          </a:p>
        </p:txBody>
      </p:sp>
      <p:pic>
        <p:nvPicPr>
          <p:cNvPr id="7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8599" y="1632878"/>
            <a:ext cx="4196309" cy="4105235"/>
          </a:xfrm>
          <a:prstGeom prst="rect">
            <a:avLst/>
          </a:prstGeom>
        </p:spPr>
      </p:pic>
      <p:pic>
        <p:nvPicPr>
          <p:cNvPr id="8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415" y="1762165"/>
            <a:ext cx="4196309" cy="4105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4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My Documents\Leuko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532467"/>
            <a:ext cx="4605867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D:\My Documents\Leuko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667" y="1532467"/>
            <a:ext cx="4673600" cy="3589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108679" y="423334"/>
            <a:ext cx="285417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ar-SA" sz="3200" b="1">
                <a:solidFill>
                  <a:schemeClr val="tx2"/>
                </a:solidFill>
              </a:rPr>
              <a:t>Sutural cataract</a:t>
            </a:r>
            <a:endParaRPr lang="en-GB" altLang="ar-SA" sz="3556" b="1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976034" y="5190067"/>
            <a:ext cx="3385927" cy="365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ar-SA" sz="1778" b="1"/>
              <a:t> Opacity follows shape of Y suture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1964267" y="5122333"/>
            <a:ext cx="5486400" cy="115146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 sz="1600"/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2937934" y="990600"/>
            <a:ext cx="256070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ar-SA" sz="1600" b="1"/>
              <a:t>Usually X-linked inheritance</a:t>
            </a:r>
            <a:endParaRPr lang="en-US" altLang="ar-SA" sz="2667" b="1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203200" y="1532467"/>
            <a:ext cx="8805333" cy="4064000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 sz="1600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H="1">
            <a:off x="203200" y="5122333"/>
            <a:ext cx="8805333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 sz="1600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>
            <a:off x="4402667" y="1532467"/>
            <a:ext cx="0" cy="3589867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 sz="1600"/>
          </a:p>
        </p:txBody>
      </p:sp>
    </p:spTree>
    <p:extLst>
      <p:ext uri="{BB962C8B-B14F-4D97-AF65-F5344CB8AC3E}">
        <p14:creationId xmlns:p14="http://schemas.microsoft.com/office/powerpoint/2010/main" val="233099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My Documents\Leuko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34" y="1397000"/>
            <a:ext cx="3928533" cy="3325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My Documents\Leuko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434" y="1429457"/>
            <a:ext cx="3831166" cy="3293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319867" y="555978"/>
            <a:ext cx="417107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ar-SA" sz="3200" b="1">
                <a:solidFill>
                  <a:schemeClr val="tx2"/>
                </a:solidFill>
              </a:rPr>
              <a:t>Posterior polar cataract</a:t>
            </a:r>
            <a:endParaRPr lang="en-GB" altLang="ar-SA" sz="3556" b="1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912533" y="4746978"/>
            <a:ext cx="4166910" cy="1159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ar-SA" sz="1600" b="1">
                <a:solidFill>
                  <a:srgbClr val="FF0000"/>
                </a:solidFill>
              </a:rPr>
              <a:t>Ocular associations</a:t>
            </a:r>
            <a:endParaRPr lang="en-GB" altLang="ar-SA" sz="1778" b="1"/>
          </a:p>
          <a:p>
            <a:pPr>
              <a:buFontTx/>
              <a:buChar char="•"/>
            </a:pPr>
            <a:r>
              <a:rPr lang="en-GB" altLang="ar-SA" sz="1778" b="1"/>
              <a:t>  Persistent hyaloid remnants</a:t>
            </a:r>
          </a:p>
          <a:p>
            <a:pPr>
              <a:buFontTx/>
              <a:buChar char="•"/>
            </a:pPr>
            <a:r>
              <a:rPr lang="en-GB" altLang="ar-SA" sz="1778" b="1"/>
              <a:t>  Posterior lenticonus</a:t>
            </a:r>
          </a:p>
          <a:p>
            <a:pPr>
              <a:buFontTx/>
              <a:buChar char="•"/>
            </a:pPr>
            <a:r>
              <a:rPr lang="en-GB" altLang="ar-SA" sz="1778" b="1"/>
              <a:t>  Persistent hyperplastic primary vitreous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474133" y="1404056"/>
            <a:ext cx="8331200" cy="4605867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 sz="1600"/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474133" y="4722989"/>
            <a:ext cx="8331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 sz="1600"/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4809067" y="1404056"/>
            <a:ext cx="0" cy="3318933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 sz="1600"/>
          </a:p>
        </p:txBody>
      </p:sp>
    </p:spTree>
    <p:extLst>
      <p:ext uri="{BB962C8B-B14F-4D97-AF65-F5344CB8AC3E}">
        <p14:creationId xmlns:p14="http://schemas.microsoft.com/office/powerpoint/2010/main" val="366373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My Documents\Leuko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523" y="1325034"/>
            <a:ext cx="2685344" cy="1900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My Documents\Leuko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867" y="1299634"/>
            <a:ext cx="2777067" cy="192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My Documents\Leuko2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533" y="3564467"/>
            <a:ext cx="2733323" cy="2099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My Documents\Leuko2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534" y="3564467"/>
            <a:ext cx="2204156" cy="2099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342444" y="423334"/>
            <a:ext cx="404386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ar-SA" sz="3200" b="1">
                <a:solidFill>
                  <a:schemeClr val="tx2"/>
                </a:solidFill>
              </a:rPr>
              <a:t>Anterior polar cataract</a:t>
            </a:r>
            <a:endParaRPr lang="en-GB" altLang="ar-SA" sz="3556" b="1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613378" y="855133"/>
            <a:ext cx="2809167" cy="365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ar-SA" sz="1778" b="1"/>
              <a:t>  </a:t>
            </a:r>
            <a:r>
              <a:rPr lang="en-GB" altLang="ar-SA" sz="1600" b="1"/>
              <a:t>May be dominant inheritance</a:t>
            </a:r>
            <a:endParaRPr lang="en-GB" altLang="ar-SA" sz="1778" b="1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1069623" y="3127022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 altLang="ar-SA" sz="1600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2462389" y="3211689"/>
            <a:ext cx="1001108" cy="365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ar-SA" sz="1778" b="1"/>
              <a:t>Capsular</a:t>
            </a: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5418667" y="3211689"/>
            <a:ext cx="968407" cy="365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ar-SA" sz="1778" b="1"/>
              <a:t>Pyramid</a:t>
            </a: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1944511" y="5664200"/>
            <a:ext cx="2580002" cy="584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ar-SA" sz="1778" b="1"/>
              <a:t>With persistent pupillary </a:t>
            </a:r>
          </a:p>
          <a:p>
            <a:pPr>
              <a:lnSpc>
                <a:spcPct val="80000"/>
              </a:lnSpc>
            </a:pPr>
            <a:r>
              <a:rPr lang="en-GB" altLang="ar-SA" sz="1778" b="1"/>
              <a:t>membrane</a:t>
            </a: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4851400" y="5717822"/>
            <a:ext cx="2161682" cy="365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ar-SA" sz="1778" b="1"/>
              <a:t>With Peters anomaly</a:t>
            </a: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896533" y="1329267"/>
            <a:ext cx="5486400" cy="48768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 sz="1600"/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4605867" y="1329267"/>
            <a:ext cx="0" cy="48768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 sz="1600"/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 flipH="1">
            <a:off x="1896533" y="3564467"/>
            <a:ext cx="54864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 sz="1600"/>
          </a:p>
        </p:txBody>
      </p:sp>
      <p:sp>
        <p:nvSpPr>
          <p:cNvPr id="3088" name="Line 16"/>
          <p:cNvSpPr>
            <a:spLocks noChangeShapeType="1"/>
          </p:cNvSpPr>
          <p:nvPr/>
        </p:nvSpPr>
        <p:spPr bwMode="auto">
          <a:xfrm flipH="1">
            <a:off x="1896533" y="3225800"/>
            <a:ext cx="54864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 sz="1600"/>
          </a:p>
        </p:txBody>
      </p:sp>
      <p:sp>
        <p:nvSpPr>
          <p:cNvPr id="3089" name="Line 17"/>
          <p:cNvSpPr>
            <a:spLocks noChangeShapeType="1"/>
          </p:cNvSpPr>
          <p:nvPr/>
        </p:nvSpPr>
        <p:spPr bwMode="auto">
          <a:xfrm flipH="1">
            <a:off x="1896533" y="5664200"/>
            <a:ext cx="54864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 sz="1600"/>
          </a:p>
        </p:txBody>
      </p:sp>
    </p:spTree>
    <p:extLst>
      <p:ext uri="{BB962C8B-B14F-4D97-AF65-F5344CB8AC3E}">
        <p14:creationId xmlns:p14="http://schemas.microsoft.com/office/powerpoint/2010/main" val="280252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76600" y="5867400"/>
            <a:ext cx="1620520" cy="292735"/>
          </a:xfrm>
          <a:custGeom>
            <a:avLst/>
            <a:gdLst/>
            <a:ahLst/>
            <a:cxnLst/>
            <a:rect l="l" t="t" r="r" b="b"/>
            <a:pathLst>
              <a:path w="1620520" h="292735">
                <a:moveTo>
                  <a:pt x="1620012" y="0"/>
                </a:moveTo>
                <a:lnTo>
                  <a:pt x="0" y="0"/>
                </a:lnTo>
                <a:lnTo>
                  <a:pt x="0" y="292608"/>
                </a:lnTo>
                <a:lnTo>
                  <a:pt x="1620012" y="292608"/>
                </a:lnTo>
                <a:lnTo>
                  <a:pt x="1620012" y="0"/>
                </a:lnTo>
                <a:close/>
              </a:path>
            </a:pathLst>
          </a:custGeom>
          <a:solidFill>
            <a:srgbClr val="FFFF00">
              <a:alpha val="5294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638800" y="3657600"/>
            <a:ext cx="2555875" cy="292735"/>
          </a:xfrm>
          <a:custGeom>
            <a:avLst/>
            <a:gdLst/>
            <a:ahLst/>
            <a:cxnLst/>
            <a:rect l="l" t="t" r="r" b="b"/>
            <a:pathLst>
              <a:path w="2555875" h="292735">
                <a:moveTo>
                  <a:pt x="2555748" y="0"/>
                </a:moveTo>
                <a:lnTo>
                  <a:pt x="0" y="0"/>
                </a:lnTo>
                <a:lnTo>
                  <a:pt x="0" y="292607"/>
                </a:lnTo>
                <a:lnTo>
                  <a:pt x="2555748" y="292607"/>
                </a:lnTo>
                <a:lnTo>
                  <a:pt x="2555748" y="0"/>
                </a:lnTo>
                <a:close/>
              </a:path>
            </a:pathLst>
          </a:custGeom>
          <a:solidFill>
            <a:srgbClr val="FFFF00">
              <a:alpha val="5294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67200" y="3657600"/>
            <a:ext cx="762000" cy="292735"/>
          </a:xfrm>
          <a:custGeom>
            <a:avLst/>
            <a:gdLst/>
            <a:ahLst/>
            <a:cxnLst/>
            <a:rect l="l" t="t" r="r" b="b"/>
            <a:pathLst>
              <a:path w="762000" h="292735">
                <a:moveTo>
                  <a:pt x="762000" y="0"/>
                </a:moveTo>
                <a:lnTo>
                  <a:pt x="0" y="0"/>
                </a:lnTo>
                <a:lnTo>
                  <a:pt x="0" y="292607"/>
                </a:lnTo>
                <a:lnTo>
                  <a:pt x="762000" y="292607"/>
                </a:lnTo>
                <a:lnTo>
                  <a:pt x="762000" y="0"/>
                </a:lnTo>
                <a:close/>
              </a:path>
            </a:pathLst>
          </a:custGeom>
          <a:solidFill>
            <a:srgbClr val="FFFF00">
              <a:alpha val="5294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33273" y="157937"/>
            <a:ext cx="8680450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CLINICAL</a:t>
            </a:r>
            <a:r>
              <a:rPr spc="-175" dirty="0"/>
              <a:t> </a:t>
            </a:r>
            <a:r>
              <a:rPr spc="-65" dirty="0"/>
              <a:t>PRESENTATION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762000" y="2209800"/>
            <a:ext cx="3124200" cy="292735"/>
          </a:xfrm>
          <a:prstGeom prst="rect">
            <a:avLst/>
          </a:prstGeom>
          <a:solidFill>
            <a:srgbClr val="FFFF00">
              <a:alpha val="52940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 marL="92710">
              <a:lnSpc>
                <a:spcPts val="2200"/>
              </a:lnSpc>
            </a:pPr>
            <a:r>
              <a:rPr sz="2400" b="1" spc="-5" dirty="0">
                <a:latin typeface="Calibri"/>
                <a:cs typeface="Calibri"/>
              </a:rPr>
              <a:t>Decreased visual</a:t>
            </a:r>
            <a:r>
              <a:rPr sz="2400" b="1" spc="-6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acuity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85063" y="2110866"/>
            <a:ext cx="70916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93770" indent="-3481704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3493770" algn="l"/>
                <a:tab pos="3494404" algn="l"/>
              </a:tabLst>
            </a:pPr>
            <a:r>
              <a:rPr sz="2400" dirty="0">
                <a:latin typeface="Calibri"/>
                <a:cs typeface="Calibri"/>
              </a:rPr>
              <a:t>is the </a:t>
            </a:r>
            <a:r>
              <a:rPr sz="2400" spc="-10" dirty="0">
                <a:latin typeface="Calibri"/>
                <a:cs typeface="Calibri"/>
              </a:rPr>
              <a:t>commonest</a:t>
            </a:r>
            <a:r>
              <a:rPr sz="2400" spc="-8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complaint.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5063" y="2480284"/>
            <a:ext cx="8528685" cy="369824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994410" indent="-457834">
              <a:lnSpc>
                <a:spcPct val="100000"/>
              </a:lnSpc>
              <a:spcBef>
                <a:spcPts val="340"/>
              </a:spcBef>
              <a:buFont typeface="Arial"/>
              <a:buChar char="-"/>
              <a:tabLst>
                <a:tab pos="993775" algn="l"/>
                <a:tab pos="994410" algn="l"/>
              </a:tabLst>
            </a:pPr>
            <a:r>
              <a:rPr sz="2000" spc="-10" dirty="0">
                <a:latin typeface="Calibri"/>
                <a:cs typeface="Calibri"/>
              </a:rPr>
              <a:t>Progressive </a:t>
            </a:r>
            <a:r>
              <a:rPr sz="2000" dirty="0">
                <a:latin typeface="Calibri"/>
                <a:cs typeface="Calibri"/>
              </a:rPr>
              <a:t>and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painless</a:t>
            </a:r>
            <a:endParaRPr sz="2000" dirty="0">
              <a:latin typeface="Calibri"/>
              <a:cs typeface="Calibri"/>
            </a:endParaRPr>
          </a:p>
          <a:p>
            <a:pPr marL="994410" indent="-457834">
              <a:lnSpc>
                <a:spcPct val="100000"/>
              </a:lnSpc>
              <a:spcBef>
                <a:spcPts val="240"/>
              </a:spcBef>
              <a:buFont typeface="Arial"/>
              <a:buChar char="-"/>
              <a:tabLst>
                <a:tab pos="993775" algn="l"/>
                <a:tab pos="994410" algn="l"/>
              </a:tabLst>
            </a:pPr>
            <a:r>
              <a:rPr sz="2000" spc="-25" dirty="0">
                <a:latin typeface="Calibri"/>
                <a:cs typeface="Calibri"/>
              </a:rPr>
              <a:t>Worse </a:t>
            </a:r>
            <a:r>
              <a:rPr sz="2000" spc="-5" dirty="0">
                <a:latin typeface="Calibri"/>
                <a:cs typeface="Calibri"/>
              </a:rPr>
              <a:t>in </a:t>
            </a:r>
            <a:r>
              <a:rPr sz="2000" spc="-10" dirty="0">
                <a:latin typeface="Calibri"/>
                <a:cs typeface="Calibri"/>
              </a:rPr>
              <a:t>bright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light</a:t>
            </a:r>
            <a:endParaRPr sz="20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350" dirty="0">
              <a:latin typeface="Calibri"/>
              <a:cs typeface="Calibri"/>
            </a:endParaRPr>
          </a:p>
          <a:p>
            <a:pPr marL="469900" indent="-457200">
              <a:lnSpc>
                <a:spcPts val="2735"/>
              </a:lnSpc>
              <a:buFont typeface="Wingdings"/>
              <a:buChar char=""/>
              <a:tabLst>
                <a:tab pos="469265" algn="l"/>
                <a:tab pos="469900" algn="l"/>
              </a:tabLst>
            </a:pPr>
            <a:r>
              <a:rPr sz="2400" spc="-10" dirty="0">
                <a:latin typeface="Calibri"/>
                <a:cs typeface="Calibri"/>
              </a:rPr>
              <a:t>There</a:t>
            </a:r>
            <a:r>
              <a:rPr sz="2400" spc="200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may</a:t>
            </a:r>
            <a:r>
              <a:rPr sz="2400" spc="204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be</a:t>
            </a:r>
            <a:r>
              <a:rPr sz="2400" spc="204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complaint</a:t>
            </a:r>
            <a:r>
              <a:rPr sz="2400" spc="2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of</a:t>
            </a:r>
            <a:r>
              <a:rPr sz="2400" spc="200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glare</a:t>
            </a:r>
            <a:r>
              <a:rPr sz="2400" b="1" spc="204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and</a:t>
            </a:r>
            <a:r>
              <a:rPr sz="2400" spc="20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monocular</a:t>
            </a:r>
            <a:r>
              <a:rPr sz="2400" b="1" spc="204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diplopia</a:t>
            </a:r>
            <a:r>
              <a:rPr sz="2400" b="1" spc="19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if</a:t>
            </a:r>
            <a:r>
              <a:rPr sz="2400" spc="204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the</a:t>
            </a:r>
            <a:endParaRPr sz="2400" dirty="0">
              <a:latin typeface="Calibri"/>
              <a:cs typeface="Calibri"/>
            </a:endParaRPr>
          </a:p>
          <a:p>
            <a:pPr marL="469265">
              <a:lnSpc>
                <a:spcPts val="2735"/>
              </a:lnSpc>
            </a:pPr>
            <a:r>
              <a:rPr sz="2400" spc="-15" dirty="0">
                <a:latin typeface="Calibri"/>
                <a:cs typeface="Calibri"/>
              </a:rPr>
              <a:t>cataract </a:t>
            </a:r>
            <a:r>
              <a:rPr sz="2400" spc="-5" dirty="0">
                <a:latin typeface="Calibri"/>
                <a:cs typeface="Calibri"/>
              </a:rPr>
              <a:t>splits </a:t>
            </a:r>
            <a:r>
              <a:rPr sz="2400" dirty="0">
                <a:latin typeface="Calibri"/>
                <a:cs typeface="Calibri"/>
              </a:rPr>
              <a:t>the </a:t>
            </a:r>
            <a:r>
              <a:rPr sz="2400" spc="-5" dirty="0">
                <a:latin typeface="Calibri"/>
                <a:cs typeface="Calibri"/>
              </a:rPr>
              <a:t>visual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axis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3100" dirty="0">
              <a:latin typeface="Calibri"/>
              <a:cs typeface="Calibri"/>
            </a:endParaRPr>
          </a:p>
          <a:p>
            <a:pPr marL="469265" marR="5080" indent="-457200">
              <a:lnSpc>
                <a:spcPts val="2590"/>
              </a:lnSpc>
              <a:buFont typeface="Wingdings"/>
              <a:buChar char=""/>
              <a:tabLst>
                <a:tab pos="469265" algn="l"/>
                <a:tab pos="469900" algn="l"/>
              </a:tabLst>
            </a:pPr>
            <a:r>
              <a:rPr sz="2400" dirty="0">
                <a:latin typeface="Calibri"/>
                <a:cs typeface="Calibri"/>
              </a:rPr>
              <a:t>A </a:t>
            </a:r>
            <a:r>
              <a:rPr sz="2400" spc="-20" dirty="0">
                <a:latin typeface="Calibri"/>
                <a:cs typeface="Calibri"/>
              </a:rPr>
              <a:t>myopic </a:t>
            </a:r>
            <a:r>
              <a:rPr sz="2400" spc="-5" dirty="0">
                <a:latin typeface="Calibri"/>
                <a:cs typeface="Calibri"/>
              </a:rPr>
              <a:t>shift </a:t>
            </a:r>
            <a:r>
              <a:rPr sz="2400" dirty="0">
                <a:latin typeface="Calibri"/>
                <a:cs typeface="Calibri"/>
              </a:rPr>
              <a:t>in the </a:t>
            </a:r>
            <a:r>
              <a:rPr sz="2400" spc="-10" dirty="0">
                <a:latin typeface="Calibri"/>
                <a:cs typeface="Calibri"/>
              </a:rPr>
              <a:t>refraction </a:t>
            </a:r>
            <a:r>
              <a:rPr sz="2400" dirty="0">
                <a:latin typeface="Calibri"/>
                <a:cs typeface="Calibri"/>
              </a:rPr>
              <a:t>with </a:t>
            </a:r>
            <a:r>
              <a:rPr sz="2400" spc="-10" dirty="0">
                <a:latin typeface="Calibri"/>
                <a:cs typeface="Calibri"/>
              </a:rPr>
              <a:t>progression </a:t>
            </a:r>
            <a:r>
              <a:rPr sz="2400" spc="-5" dirty="0">
                <a:latin typeface="Calibri"/>
                <a:cs typeface="Calibri"/>
              </a:rPr>
              <a:t>of </a:t>
            </a:r>
            <a:r>
              <a:rPr sz="2400" spc="-15" dirty="0">
                <a:latin typeface="Calibri"/>
                <a:cs typeface="Calibri"/>
              </a:rPr>
              <a:t>cataract </a:t>
            </a:r>
            <a:r>
              <a:rPr sz="2400" spc="-20" dirty="0">
                <a:latin typeface="Calibri"/>
                <a:cs typeface="Calibri"/>
              </a:rPr>
              <a:t>may  </a:t>
            </a:r>
            <a:r>
              <a:rPr sz="2400" dirty="0">
                <a:latin typeface="Calibri"/>
                <a:cs typeface="Calibri"/>
              </a:rPr>
              <a:t>also </a:t>
            </a:r>
            <a:r>
              <a:rPr sz="2400" spc="-5" dirty="0">
                <a:latin typeface="Calibri"/>
                <a:cs typeface="Calibri"/>
              </a:rPr>
              <a:t>be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noted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Wingdings"/>
              <a:buChar char=""/>
            </a:pPr>
            <a:endParaRPr sz="2800" dirty="0">
              <a:latin typeface="Calibri"/>
              <a:cs typeface="Calibri"/>
            </a:endParaRPr>
          </a:p>
          <a:p>
            <a:pPr marL="469900" indent="-457200">
              <a:lnSpc>
                <a:spcPct val="100000"/>
              </a:lnSpc>
              <a:buFont typeface="Wingdings"/>
              <a:buChar char=""/>
              <a:tabLst>
                <a:tab pos="469265" algn="l"/>
                <a:tab pos="469900" algn="l"/>
              </a:tabLst>
            </a:pPr>
            <a:r>
              <a:rPr sz="2400" spc="-5" dirty="0">
                <a:latin typeface="Calibri"/>
                <a:cs typeface="Calibri"/>
              </a:rPr>
              <a:t>Some </a:t>
            </a:r>
            <a:r>
              <a:rPr sz="2400" spc="-10" dirty="0">
                <a:latin typeface="Calibri"/>
                <a:cs typeface="Calibri"/>
              </a:rPr>
              <a:t>complain </a:t>
            </a:r>
            <a:r>
              <a:rPr sz="2400" spc="-5" dirty="0">
                <a:latin typeface="Calibri"/>
                <a:cs typeface="Calibri"/>
              </a:rPr>
              <a:t>of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b="1" spc="-10" dirty="0">
                <a:latin typeface="Calibri"/>
                <a:cs typeface="Calibri"/>
              </a:rPr>
              <a:t>white </a:t>
            </a:r>
            <a:r>
              <a:rPr sz="2400" b="1" spc="-15" dirty="0">
                <a:latin typeface="Calibri"/>
                <a:cs typeface="Calibri"/>
              </a:rPr>
              <a:t>reflex </a:t>
            </a:r>
            <a:r>
              <a:rPr sz="2400" dirty="0">
                <a:latin typeface="Calibri"/>
                <a:cs typeface="Calibri"/>
              </a:rPr>
              <a:t>in the</a:t>
            </a:r>
            <a:r>
              <a:rPr sz="2400" spc="-5" dirty="0">
                <a:latin typeface="Calibri"/>
                <a:cs typeface="Calibri"/>
              </a:rPr>
              <a:t> pupil</a:t>
            </a:r>
            <a:endParaRPr sz="2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774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368933" y="86614"/>
            <a:ext cx="6405245" cy="103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600" dirty="0"/>
              <a:t>VISUAL</a:t>
            </a:r>
            <a:r>
              <a:rPr sz="6600" spc="-465" dirty="0"/>
              <a:t> </a:t>
            </a:r>
            <a:r>
              <a:rPr sz="6600" dirty="0"/>
              <a:t>ACUITY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52600" y="1371600"/>
            <a:ext cx="5791200" cy="4368800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329308" y="5958027"/>
            <a:ext cx="64865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Calibri"/>
                <a:cs typeface="Calibri"/>
              </a:rPr>
              <a:t>Blurred vision due </a:t>
            </a:r>
            <a:r>
              <a:rPr sz="2400" spc="-15" dirty="0">
                <a:latin typeface="Calibri"/>
                <a:cs typeface="Calibri"/>
              </a:rPr>
              <a:t>to scattering </a:t>
            </a:r>
            <a:r>
              <a:rPr sz="2400" spc="-5" dirty="0">
                <a:latin typeface="Calibri"/>
                <a:cs typeface="Calibri"/>
              </a:rPr>
              <a:t>of light on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retina</a:t>
            </a:r>
            <a:endParaRPr sz="24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415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368933" y="86614"/>
            <a:ext cx="6405245" cy="103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600" dirty="0"/>
              <a:t>VISUAL</a:t>
            </a:r>
            <a:r>
              <a:rPr sz="6600" spc="-465" dirty="0"/>
              <a:t> </a:t>
            </a:r>
            <a:r>
              <a:rPr sz="6600" dirty="0"/>
              <a:t>ACUITY</a:t>
            </a:r>
            <a:endParaRPr sz="660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286000"/>
            <a:ext cx="9076943" cy="349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71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92377" y="86614"/>
            <a:ext cx="6158230" cy="103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600" dirty="0"/>
              <a:t>LENS</a:t>
            </a:r>
            <a:r>
              <a:rPr sz="6600" spc="-95" dirty="0"/>
              <a:t> </a:t>
            </a:r>
            <a:r>
              <a:rPr sz="6600" spc="-70" dirty="0"/>
              <a:t>OPACITY</a:t>
            </a:r>
            <a:endParaRPr sz="660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2000" y="1981200"/>
            <a:ext cx="2895600" cy="276758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48200" y="1981200"/>
            <a:ext cx="3733800" cy="2750820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001674" y="4814392"/>
            <a:ext cx="2416810" cy="7581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Calibri"/>
                <a:cs typeface="Calibri"/>
              </a:rPr>
              <a:t>Normal </a:t>
            </a:r>
            <a:r>
              <a:rPr sz="2400" spc="-10" dirty="0">
                <a:latin typeface="Calibri"/>
                <a:cs typeface="Calibri"/>
              </a:rPr>
              <a:t>eye </a:t>
            </a:r>
            <a:r>
              <a:rPr sz="2400" dirty="0">
                <a:latin typeface="Calibri"/>
                <a:cs typeface="Calibri"/>
              </a:rPr>
              <a:t>–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Good</a:t>
            </a:r>
            <a:endParaRPr sz="24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2400" spc="-15" dirty="0">
                <a:latin typeface="Calibri"/>
                <a:cs typeface="Calibri"/>
              </a:rPr>
              <a:t>red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reflex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882388" y="4814392"/>
            <a:ext cx="3343910" cy="7581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400" spc="-15" dirty="0">
                <a:latin typeface="Calibri"/>
                <a:cs typeface="Calibri"/>
              </a:rPr>
              <a:t>Cataractous </a:t>
            </a:r>
            <a:r>
              <a:rPr sz="2400" spc="-10" dirty="0">
                <a:latin typeface="Calibri"/>
                <a:cs typeface="Calibri"/>
              </a:rPr>
              <a:t>eye </a:t>
            </a:r>
            <a:r>
              <a:rPr sz="2400" dirty="0">
                <a:latin typeface="Calibri"/>
                <a:cs typeface="Calibri"/>
              </a:rPr>
              <a:t>– </a:t>
            </a:r>
            <a:r>
              <a:rPr sz="2400" spc="-20" dirty="0">
                <a:latin typeface="Calibri"/>
                <a:cs typeface="Calibri"/>
              </a:rPr>
              <a:t>Poor</a:t>
            </a:r>
            <a:r>
              <a:rPr sz="2400" spc="-7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red</a:t>
            </a:r>
            <a:endParaRPr sz="24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2400" spc="-20" dirty="0">
                <a:latin typeface="Calibri"/>
                <a:cs typeface="Calibri"/>
              </a:rPr>
              <a:t>reflex</a:t>
            </a:r>
            <a:endParaRPr sz="24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1110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9054" y="457200"/>
            <a:ext cx="8006892" cy="1231106"/>
          </a:xfrm>
        </p:spPr>
        <p:txBody>
          <a:bodyPr/>
          <a:lstStyle/>
          <a:p>
            <a:r>
              <a:rPr lang="en-US" b="0" spc="-5" dirty="0" err="1" smtClean="0"/>
              <a:t>EVAULATION</a:t>
            </a:r>
            <a:r>
              <a:rPr lang="en-US" b="0" dirty="0" smtClean="0"/>
              <a:t/>
            </a:r>
            <a:br>
              <a:rPr lang="en-US" b="0" dirty="0" smtClean="0"/>
            </a:b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688306"/>
            <a:ext cx="7546746" cy="4431983"/>
          </a:xfrm>
        </p:spPr>
        <p:txBody>
          <a:bodyPr/>
          <a:lstStyle/>
          <a:p>
            <a:r>
              <a:rPr lang="en-US" dirty="0"/>
              <a:t>Visual acuity test.</a:t>
            </a:r>
          </a:p>
          <a:p>
            <a:r>
              <a:rPr lang="en-US" dirty="0" smtClean="0"/>
              <a:t>Fundus  examination.</a:t>
            </a:r>
            <a:endParaRPr lang="en-US" dirty="0"/>
          </a:p>
          <a:p>
            <a:r>
              <a:rPr lang="en-US" dirty="0"/>
              <a:t>Measure intraocular pressure.</a:t>
            </a:r>
          </a:p>
          <a:p>
            <a:endParaRPr lang="en-US" dirty="0"/>
          </a:p>
          <a:p>
            <a:r>
              <a:rPr lang="en-US" dirty="0"/>
              <a:t>B scan </a:t>
            </a:r>
            <a:r>
              <a:rPr lang="en-US" dirty="0" err="1"/>
              <a:t>ultrasongraphy</a:t>
            </a:r>
            <a:endParaRPr lang="en-US" dirty="0"/>
          </a:p>
          <a:p>
            <a:r>
              <a:rPr lang="en-US" dirty="0" err="1"/>
              <a:t>Pachymetry</a:t>
            </a:r>
            <a:r>
              <a:rPr lang="en-US" dirty="0"/>
              <a:t> to measure central corneal thickness.</a:t>
            </a:r>
          </a:p>
          <a:p>
            <a:r>
              <a:rPr lang="en-US" dirty="0"/>
              <a:t>Biometry to measure intraocular lens.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8885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05964" y="86614"/>
            <a:ext cx="5131435" cy="103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600" dirty="0"/>
              <a:t>TRE</a:t>
            </a:r>
            <a:r>
              <a:rPr sz="6600" spc="-500" dirty="0"/>
              <a:t>A</a:t>
            </a:r>
            <a:r>
              <a:rPr sz="6600" dirty="0"/>
              <a:t>TMENT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20039" y="1545081"/>
            <a:ext cx="7573645" cy="46742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500" b="1" spc="-10" dirty="0">
                <a:latin typeface="Calibri"/>
                <a:cs typeface="Calibri"/>
              </a:rPr>
              <a:t>The treatment </a:t>
            </a:r>
            <a:r>
              <a:rPr sz="2500" b="1" spc="-5" dirty="0">
                <a:latin typeface="Calibri"/>
                <a:cs typeface="Calibri"/>
              </a:rPr>
              <a:t>of </a:t>
            </a:r>
            <a:r>
              <a:rPr sz="2500" b="1" spc="-15" dirty="0">
                <a:latin typeface="Calibri"/>
                <a:cs typeface="Calibri"/>
              </a:rPr>
              <a:t>cataracts </a:t>
            </a:r>
            <a:r>
              <a:rPr sz="2500" b="1" spc="-5" dirty="0">
                <a:latin typeface="Calibri"/>
                <a:cs typeface="Calibri"/>
              </a:rPr>
              <a:t>is</a:t>
            </a:r>
            <a:r>
              <a:rPr sz="2500" b="1" spc="45" dirty="0">
                <a:latin typeface="Calibri"/>
                <a:cs typeface="Calibri"/>
              </a:rPr>
              <a:t> </a:t>
            </a:r>
            <a:r>
              <a:rPr sz="2500" b="1" spc="-5" dirty="0">
                <a:latin typeface="Calibri"/>
                <a:cs typeface="Calibri"/>
              </a:rPr>
              <a:t>:</a:t>
            </a:r>
            <a:endParaRPr sz="2500" dirty="0">
              <a:latin typeface="Calibri"/>
              <a:cs typeface="Calibri"/>
            </a:endParaRPr>
          </a:p>
          <a:p>
            <a:pPr marL="527685" indent="-515620">
              <a:lnSpc>
                <a:spcPct val="100000"/>
              </a:lnSpc>
              <a:buAutoNum type="arabicPeriod"/>
              <a:tabLst>
                <a:tab pos="527685" algn="l"/>
                <a:tab pos="528320" algn="l"/>
              </a:tabLst>
            </a:pPr>
            <a:r>
              <a:rPr sz="2500" spc="-5" dirty="0">
                <a:latin typeface="Calibri"/>
                <a:cs typeface="Calibri"/>
              </a:rPr>
              <a:t>Glasses</a:t>
            </a:r>
            <a:endParaRPr sz="2500" dirty="0">
              <a:latin typeface="Calibri"/>
              <a:cs typeface="Calibri"/>
            </a:endParaRPr>
          </a:p>
          <a:p>
            <a:pPr marL="527685" indent="-515620">
              <a:lnSpc>
                <a:spcPct val="100000"/>
              </a:lnSpc>
              <a:buAutoNum type="arabicPeriod"/>
              <a:tabLst>
                <a:tab pos="527685" algn="l"/>
                <a:tab pos="528320" algn="l"/>
              </a:tabLst>
            </a:pPr>
            <a:r>
              <a:rPr sz="2500" spc="-15" dirty="0">
                <a:latin typeface="Calibri"/>
                <a:cs typeface="Calibri"/>
              </a:rPr>
              <a:t>Better</a:t>
            </a:r>
            <a:r>
              <a:rPr sz="2500" dirty="0">
                <a:latin typeface="Calibri"/>
                <a:cs typeface="Calibri"/>
              </a:rPr>
              <a:t> </a:t>
            </a:r>
            <a:r>
              <a:rPr sz="2500" spc="-5" dirty="0">
                <a:latin typeface="Calibri"/>
                <a:cs typeface="Calibri"/>
              </a:rPr>
              <a:t>lighting</a:t>
            </a:r>
            <a:endParaRPr sz="2500" dirty="0">
              <a:latin typeface="Calibri"/>
              <a:cs typeface="Calibri"/>
            </a:endParaRPr>
          </a:p>
          <a:p>
            <a:pPr marL="527685" indent="-515620">
              <a:lnSpc>
                <a:spcPct val="100000"/>
              </a:lnSpc>
              <a:buAutoNum type="arabicPeriod"/>
              <a:tabLst>
                <a:tab pos="527685" algn="l"/>
                <a:tab pos="528320" algn="l"/>
              </a:tabLst>
            </a:pPr>
            <a:r>
              <a:rPr sz="2500" spc="-10" dirty="0">
                <a:latin typeface="Calibri"/>
                <a:cs typeface="Calibri"/>
              </a:rPr>
              <a:t>Surgery</a:t>
            </a:r>
            <a:endParaRPr sz="2500" dirty="0">
              <a:latin typeface="Calibri"/>
              <a:cs typeface="Calibri"/>
            </a:endParaRPr>
          </a:p>
          <a:p>
            <a:pPr marL="1079500" lvl="1" indent="-514350">
              <a:lnSpc>
                <a:spcPct val="100000"/>
              </a:lnSpc>
              <a:buAutoNum type="alphaLcPeriod"/>
              <a:tabLst>
                <a:tab pos="1078865" algn="l"/>
                <a:tab pos="1080135" algn="l"/>
              </a:tabLst>
            </a:pPr>
            <a:r>
              <a:rPr sz="2500" spc="-10" dirty="0">
                <a:latin typeface="Calibri"/>
                <a:cs typeface="Calibri"/>
              </a:rPr>
              <a:t>Phacoemulsification</a:t>
            </a:r>
            <a:endParaRPr sz="2500" dirty="0">
              <a:latin typeface="Calibri"/>
              <a:cs typeface="Calibri"/>
            </a:endParaRPr>
          </a:p>
          <a:p>
            <a:pPr marL="1079500" lvl="1" indent="-514350">
              <a:lnSpc>
                <a:spcPct val="100000"/>
              </a:lnSpc>
              <a:buAutoNum type="alphaLcPeriod"/>
              <a:tabLst>
                <a:tab pos="1078865" algn="l"/>
                <a:tab pos="1080135" algn="l"/>
              </a:tabLst>
            </a:pPr>
            <a:r>
              <a:rPr sz="2500" spc="-10" dirty="0">
                <a:latin typeface="Calibri"/>
                <a:cs typeface="Calibri"/>
              </a:rPr>
              <a:t>ECCE</a:t>
            </a:r>
            <a:endParaRPr sz="2500" dirty="0">
              <a:latin typeface="Calibri"/>
              <a:cs typeface="Calibri"/>
            </a:endParaRPr>
          </a:p>
          <a:p>
            <a:pPr marL="565150" lvl="1">
              <a:lnSpc>
                <a:spcPct val="100000"/>
              </a:lnSpc>
              <a:spcBef>
                <a:spcPts val="5"/>
              </a:spcBef>
              <a:tabLst>
                <a:tab pos="1078865" algn="l"/>
                <a:tab pos="1080135" algn="l"/>
              </a:tabLst>
            </a:pPr>
            <a:endParaRPr sz="25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2900" dirty="0">
              <a:latin typeface="Calibri"/>
              <a:cs typeface="Calibri"/>
            </a:endParaRPr>
          </a:p>
          <a:p>
            <a:pPr marL="22860" marR="5080" algn="ctr">
              <a:lnSpc>
                <a:spcPct val="80000"/>
              </a:lnSpc>
            </a:pPr>
            <a:r>
              <a:rPr sz="2500" spc="-5" dirty="0">
                <a:latin typeface="Calibri"/>
                <a:cs typeface="Calibri"/>
              </a:rPr>
              <a:t>Sometimes a </a:t>
            </a:r>
            <a:r>
              <a:rPr sz="2500" spc="-20" dirty="0">
                <a:latin typeface="Calibri"/>
                <a:cs typeface="Calibri"/>
              </a:rPr>
              <a:t>cataract </a:t>
            </a:r>
            <a:r>
              <a:rPr sz="2500" spc="-10" dirty="0">
                <a:latin typeface="Calibri"/>
                <a:cs typeface="Calibri"/>
              </a:rPr>
              <a:t>should </a:t>
            </a:r>
            <a:r>
              <a:rPr sz="2500" spc="-5" dirty="0">
                <a:latin typeface="Calibri"/>
                <a:cs typeface="Calibri"/>
              </a:rPr>
              <a:t>be </a:t>
            </a:r>
            <a:r>
              <a:rPr sz="2500" spc="-15" dirty="0">
                <a:latin typeface="Calibri"/>
                <a:cs typeface="Calibri"/>
              </a:rPr>
              <a:t>removed </a:t>
            </a:r>
            <a:r>
              <a:rPr sz="2500" spc="-10" dirty="0">
                <a:latin typeface="Calibri"/>
                <a:cs typeface="Calibri"/>
              </a:rPr>
              <a:t>even </a:t>
            </a:r>
            <a:r>
              <a:rPr sz="2500" spc="-5" dirty="0">
                <a:latin typeface="Calibri"/>
                <a:cs typeface="Calibri"/>
              </a:rPr>
              <a:t>if it </a:t>
            </a:r>
            <a:r>
              <a:rPr sz="2500" spc="-10" dirty="0">
                <a:latin typeface="Calibri"/>
                <a:cs typeface="Calibri"/>
              </a:rPr>
              <a:t>doesn't  cause </a:t>
            </a:r>
            <a:r>
              <a:rPr sz="2500" spc="-5" dirty="0">
                <a:latin typeface="Calibri"/>
                <a:cs typeface="Calibri"/>
              </a:rPr>
              <a:t>major </a:t>
            </a:r>
            <a:r>
              <a:rPr sz="2500" spc="-10" dirty="0">
                <a:latin typeface="Calibri"/>
                <a:cs typeface="Calibri"/>
              </a:rPr>
              <a:t>problems </a:t>
            </a:r>
            <a:r>
              <a:rPr sz="2500" dirty="0">
                <a:latin typeface="Calibri"/>
                <a:cs typeface="Calibri"/>
              </a:rPr>
              <a:t>with </a:t>
            </a:r>
            <a:r>
              <a:rPr sz="2500" spc="-5" dirty="0">
                <a:latin typeface="Calibri"/>
                <a:cs typeface="Calibri"/>
              </a:rPr>
              <a:t>vision, if it is </a:t>
            </a:r>
            <a:r>
              <a:rPr sz="2500" spc="-15" dirty="0">
                <a:latin typeface="Calibri"/>
                <a:cs typeface="Calibri"/>
              </a:rPr>
              <a:t>preventing </a:t>
            </a:r>
            <a:r>
              <a:rPr sz="2500" spc="-5" dirty="0">
                <a:latin typeface="Calibri"/>
                <a:cs typeface="Calibri"/>
              </a:rPr>
              <a:t>the  </a:t>
            </a:r>
            <a:r>
              <a:rPr sz="2500" spc="-10" dirty="0">
                <a:latin typeface="Calibri"/>
                <a:cs typeface="Calibri"/>
              </a:rPr>
              <a:t>treatment </a:t>
            </a:r>
            <a:r>
              <a:rPr sz="2500" spc="-5" dirty="0">
                <a:latin typeface="Calibri"/>
                <a:cs typeface="Calibri"/>
              </a:rPr>
              <a:t>of another </a:t>
            </a:r>
            <a:r>
              <a:rPr sz="2500" spc="-20" dirty="0">
                <a:latin typeface="Calibri"/>
                <a:cs typeface="Calibri"/>
              </a:rPr>
              <a:t>eye </a:t>
            </a:r>
            <a:r>
              <a:rPr sz="2500" spc="-10" dirty="0">
                <a:latin typeface="Calibri"/>
                <a:cs typeface="Calibri"/>
              </a:rPr>
              <a:t>problem, such </a:t>
            </a:r>
            <a:r>
              <a:rPr sz="2500" spc="-5" dirty="0">
                <a:latin typeface="Calibri"/>
                <a:cs typeface="Calibri"/>
              </a:rPr>
              <a:t>as </a:t>
            </a:r>
            <a:r>
              <a:rPr sz="2500" spc="-10" dirty="0">
                <a:latin typeface="Calibri"/>
                <a:cs typeface="Calibri"/>
              </a:rPr>
              <a:t>age-related  </a:t>
            </a:r>
            <a:r>
              <a:rPr sz="2500" spc="-5" dirty="0">
                <a:latin typeface="Calibri"/>
                <a:cs typeface="Calibri"/>
              </a:rPr>
              <a:t>macular </a:t>
            </a:r>
            <a:r>
              <a:rPr sz="2500" spc="-10" dirty="0">
                <a:latin typeface="Calibri"/>
                <a:cs typeface="Calibri"/>
              </a:rPr>
              <a:t>degeneration, diabetic </a:t>
            </a:r>
            <a:r>
              <a:rPr sz="2500" spc="-15" dirty="0">
                <a:latin typeface="Calibri"/>
                <a:cs typeface="Calibri"/>
              </a:rPr>
              <a:t>retinopathy </a:t>
            </a:r>
            <a:r>
              <a:rPr sz="2500" spc="-5" dirty="0">
                <a:latin typeface="Calibri"/>
                <a:cs typeface="Calibri"/>
              </a:rPr>
              <a:t>or </a:t>
            </a:r>
            <a:r>
              <a:rPr sz="2500" spc="-10" dirty="0">
                <a:latin typeface="Calibri"/>
                <a:cs typeface="Calibri"/>
              </a:rPr>
              <a:t>retinal  detachment</a:t>
            </a:r>
            <a:endParaRPr sz="25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435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09545" marR="5080" indent="-269748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Extra-capsular Cataract Extraction  </a:t>
            </a:r>
            <a:r>
              <a:rPr spc="-10" dirty="0"/>
              <a:t>(ECCE)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7340" y="1633220"/>
            <a:ext cx="8295640" cy="24750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5600" algn="l"/>
              </a:tabLst>
            </a:pPr>
            <a:r>
              <a:rPr sz="3200" b="1" spc="-5" dirty="0" smtClean="0">
                <a:latin typeface="Calibri"/>
                <a:cs typeface="Calibri"/>
              </a:rPr>
              <a:t>. </a:t>
            </a:r>
            <a:r>
              <a:rPr sz="3200" b="1" spc="-5" dirty="0">
                <a:latin typeface="Calibri"/>
                <a:cs typeface="Calibri"/>
              </a:rPr>
              <a:t>Extracapsular cataract  extraction (ECCE) </a:t>
            </a:r>
            <a:r>
              <a:rPr sz="3200" spc="-5" dirty="0">
                <a:latin typeface="Calibri"/>
                <a:cs typeface="Calibri"/>
              </a:rPr>
              <a:t>achieves the intactness of  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lang="en-US" sz="3200" spc="-5" dirty="0" smtClean="0">
                <a:cs typeface="Calibri"/>
              </a:rPr>
              <a:t>larger</a:t>
            </a:r>
            <a:r>
              <a:rPr lang="ar-SA" sz="3200" spc="-5" dirty="0" smtClean="0"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incisional </a:t>
            </a:r>
            <a:r>
              <a:rPr sz="3200" spc="-5" dirty="0">
                <a:latin typeface="Calibri"/>
                <a:cs typeface="Calibri"/>
              </a:rPr>
              <a:t>wounds 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and maintenance </a:t>
            </a:r>
            <a:r>
              <a:rPr sz="3200" dirty="0">
                <a:latin typeface="Calibri"/>
                <a:cs typeface="Calibri"/>
              </a:rPr>
              <a:t>of </a:t>
            </a:r>
            <a:r>
              <a:rPr sz="3200" spc="-5" dirty="0">
                <a:latin typeface="Calibri"/>
                <a:cs typeface="Calibri"/>
              </a:rPr>
              <a:t>the posterior capsule  of </a:t>
            </a:r>
            <a:r>
              <a:rPr sz="3200" spc="-10" dirty="0">
                <a:latin typeface="Calibri"/>
                <a:cs typeface="Calibri"/>
              </a:rPr>
              <a:t>the </a:t>
            </a:r>
            <a:r>
              <a:rPr sz="3200" spc="-5" dirty="0">
                <a:latin typeface="Calibri"/>
                <a:cs typeface="Calibri"/>
              </a:rPr>
              <a:t>lens</a:t>
            </a:r>
            <a:r>
              <a:rPr sz="3200" spc="-5" dirty="0" smtClean="0">
                <a:latin typeface="Calibri"/>
                <a:cs typeface="Calibri"/>
              </a:rPr>
              <a:t>,</a:t>
            </a:r>
            <a:r>
              <a:rPr lang="en-US" sz="3200" spc="-5" dirty="0">
                <a:cs typeface="Calibri"/>
              </a:rPr>
              <a:t> lens to rest. With the larger incision, stitches  are </a:t>
            </a:r>
            <a:r>
              <a:rPr lang="en-US" sz="3200" spc="-5" dirty="0" smtClean="0">
                <a:cs typeface="Calibri"/>
              </a:rPr>
              <a:t>require</a:t>
            </a:r>
            <a:endParaRPr sz="3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809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96722" y="91185"/>
            <a:ext cx="815055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145">
              <a:spcBef>
                <a:spcPts val="100"/>
              </a:spcBef>
            </a:pPr>
            <a:r>
              <a:rPr spc="-70" dirty="0"/>
              <a:t>ANATOMY </a:t>
            </a:r>
            <a:r>
              <a:rPr dirty="0"/>
              <a:t>OF THE</a:t>
            </a:r>
            <a:r>
              <a:rPr spc="-114" dirty="0"/>
              <a:t> </a:t>
            </a:r>
            <a:r>
              <a:rPr dirty="0" smtClean="0"/>
              <a:t>LEN</a:t>
            </a:r>
            <a:r>
              <a:rPr lang="en-US" dirty="0" smtClean="0"/>
              <a:t>S</a:t>
            </a:r>
            <a:endParaRPr dirty="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9684" y="1755739"/>
            <a:ext cx="4196309" cy="4105235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4558284" y="1319783"/>
            <a:ext cx="4459605" cy="401320"/>
          </a:xfrm>
          <a:prstGeom prst="rect">
            <a:avLst/>
          </a:prstGeom>
          <a:ln w="9144">
            <a:solidFill>
              <a:srgbClr val="000000"/>
            </a:solidFill>
          </a:ln>
        </p:spPr>
        <p:txBody>
          <a:bodyPr vert="horz" wrap="square" lIns="0" tIns="39369" rIns="0" bIns="0" rtlCol="0">
            <a:spAutoFit/>
          </a:bodyPr>
          <a:lstStyle/>
          <a:p>
            <a:pPr marL="386080">
              <a:lnSpc>
                <a:spcPct val="100000"/>
              </a:lnSpc>
              <a:spcBef>
                <a:spcPts val="309"/>
              </a:spcBef>
            </a:pPr>
            <a:r>
              <a:rPr sz="2000" b="1" dirty="0">
                <a:latin typeface="Arial"/>
                <a:cs typeface="Arial"/>
              </a:rPr>
              <a:t>ANTERIOR LENS</a:t>
            </a:r>
            <a:r>
              <a:rPr sz="2000" b="1" spc="-4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EPITHELIUM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63617" y="1812831"/>
            <a:ext cx="3883660" cy="9367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497840" indent="-34290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2000" dirty="0">
                <a:latin typeface="Arial"/>
                <a:cs typeface="Arial"/>
              </a:rPr>
              <a:t>Single layer below the</a:t>
            </a:r>
            <a:r>
              <a:rPr sz="2000" spc="-10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lens  capsule</a:t>
            </a:r>
          </a:p>
          <a:p>
            <a:pPr marL="355600" indent="-342900">
              <a:lnSpc>
                <a:spcPct val="100000"/>
              </a:lnSpc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2000" dirty="0">
                <a:latin typeface="Arial"/>
                <a:cs typeface="Arial"/>
              </a:rPr>
              <a:t>Formed of cuboidal</a:t>
            </a:r>
            <a:r>
              <a:rPr sz="2000" spc="-80" dirty="0">
                <a:latin typeface="Arial"/>
                <a:cs typeface="Arial"/>
              </a:rPr>
              <a:t> </a:t>
            </a:r>
            <a:r>
              <a:rPr sz="2000" dirty="0" smtClean="0">
                <a:latin typeface="Arial"/>
                <a:cs typeface="Arial"/>
              </a:rPr>
              <a:t>cells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58284" y="3422903"/>
            <a:ext cx="4459605" cy="399415"/>
          </a:xfrm>
          <a:prstGeom prst="rect">
            <a:avLst/>
          </a:prstGeom>
          <a:ln w="9144">
            <a:solidFill>
              <a:srgbClr val="000000"/>
            </a:solidFill>
          </a:ln>
        </p:spPr>
        <p:txBody>
          <a:bodyPr vert="horz" wrap="square" lIns="0" tIns="38735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305"/>
              </a:spcBef>
            </a:pPr>
            <a:r>
              <a:rPr sz="2000" b="1" dirty="0">
                <a:latin typeface="Arial"/>
                <a:cs typeface="Arial"/>
              </a:rPr>
              <a:t>LENS</a:t>
            </a:r>
            <a:r>
              <a:rPr sz="2000" b="1" spc="-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FIBER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821428" y="3849700"/>
            <a:ext cx="3929379" cy="28314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2000" dirty="0">
                <a:latin typeface="Arial"/>
                <a:cs typeface="Arial"/>
              </a:rPr>
              <a:t>The epithelial cells elongated</a:t>
            </a:r>
            <a:r>
              <a:rPr sz="2000" spc="-10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to  form lens fibers which have a  complicated structural</a:t>
            </a:r>
            <a:r>
              <a:rPr sz="2000" spc="-9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forms</a:t>
            </a:r>
            <a:r>
              <a:rPr sz="2400" dirty="0">
                <a:latin typeface="Arial"/>
                <a:cs typeface="Arial"/>
              </a:rPr>
              <a:t>.</a:t>
            </a:r>
          </a:p>
          <a:p>
            <a:pPr marL="355600" marR="459740" indent="-342900">
              <a:lnSpc>
                <a:spcPct val="100000"/>
              </a:lnSpc>
              <a:spcBef>
                <a:spcPts val="5"/>
              </a:spcBef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2000" dirty="0">
                <a:latin typeface="Arial"/>
                <a:cs typeface="Arial"/>
              </a:rPr>
              <a:t>Mature lens fibers are cells  which have lost their</a:t>
            </a:r>
            <a:r>
              <a:rPr sz="2000" spc="-1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nuclei.</a:t>
            </a:r>
          </a:p>
          <a:p>
            <a:pPr marL="355600" marR="52705" indent="-342900">
              <a:lnSpc>
                <a:spcPct val="100000"/>
              </a:lnSpc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2000" spc="-5" dirty="0">
                <a:latin typeface="Arial"/>
                <a:cs typeface="Arial"/>
              </a:rPr>
              <a:t>As the </a:t>
            </a:r>
            <a:r>
              <a:rPr sz="2000" dirty="0">
                <a:latin typeface="Arial"/>
                <a:cs typeface="Arial"/>
              </a:rPr>
              <a:t>lens fibers are formed  throughout the </a:t>
            </a:r>
            <a:r>
              <a:rPr sz="2000" spc="-5" dirty="0">
                <a:latin typeface="Arial"/>
                <a:cs typeface="Arial"/>
              </a:rPr>
              <a:t>life, </a:t>
            </a:r>
            <a:r>
              <a:rPr sz="2000" dirty="0">
                <a:latin typeface="Arial"/>
                <a:cs typeface="Arial"/>
              </a:rPr>
              <a:t>these are  arranged compactly as</a:t>
            </a:r>
            <a:r>
              <a:rPr sz="2000" spc="-15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nucleus  &amp; cortex of the</a:t>
            </a:r>
            <a:r>
              <a:rPr sz="2000" spc="-90" dirty="0">
                <a:latin typeface="Arial"/>
                <a:cs typeface="Arial"/>
              </a:rPr>
              <a:t> </a:t>
            </a:r>
            <a:r>
              <a:rPr sz="2000" dirty="0" smtClean="0">
                <a:latin typeface="Arial"/>
                <a:cs typeface="Arial"/>
              </a:rPr>
              <a:t>lens.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9" name="object 7"/>
          <p:cNvSpPr txBox="1"/>
          <p:nvPr/>
        </p:nvSpPr>
        <p:spPr>
          <a:xfrm>
            <a:off x="4558284" y="3420592"/>
            <a:ext cx="4459605" cy="399415"/>
          </a:xfrm>
          <a:prstGeom prst="rect">
            <a:avLst/>
          </a:prstGeom>
          <a:ln w="9144">
            <a:solidFill>
              <a:srgbClr val="000000"/>
            </a:solidFill>
          </a:ln>
        </p:spPr>
        <p:txBody>
          <a:bodyPr vert="horz" wrap="square" lIns="0" tIns="38735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305"/>
              </a:spcBef>
            </a:pPr>
            <a:r>
              <a:rPr sz="2000" b="1" dirty="0">
                <a:latin typeface="Arial"/>
                <a:cs typeface="Arial"/>
              </a:rPr>
              <a:t>LENS</a:t>
            </a:r>
            <a:r>
              <a:rPr sz="2000" b="1" spc="-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FIBER</a:t>
            </a:r>
            <a:endParaRPr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815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96697" y="245109"/>
            <a:ext cx="875157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20" dirty="0" smtClean="0"/>
              <a:t>PHACOEMULSIFICATION</a:t>
            </a:r>
            <a:endParaRPr sz="4800" dirty="0"/>
          </a:p>
        </p:txBody>
      </p:sp>
      <p:sp>
        <p:nvSpPr>
          <p:cNvPr id="4" name="object 4"/>
          <p:cNvSpPr txBox="1"/>
          <p:nvPr/>
        </p:nvSpPr>
        <p:spPr>
          <a:xfrm>
            <a:off x="612140" y="1616709"/>
            <a:ext cx="8024495" cy="45993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000" spc="-40" dirty="0">
                <a:latin typeface="Calibri"/>
                <a:cs typeface="Calibri"/>
              </a:rPr>
              <a:t>Two </a:t>
            </a:r>
            <a:r>
              <a:rPr sz="2000" spc="-5" dirty="0">
                <a:latin typeface="Calibri"/>
                <a:cs typeface="Calibri"/>
              </a:rPr>
              <a:t>small incisions </a:t>
            </a:r>
            <a:r>
              <a:rPr sz="2000" spc="-10" dirty="0">
                <a:latin typeface="Calibri"/>
                <a:cs typeface="Calibri"/>
              </a:rPr>
              <a:t>are </a:t>
            </a:r>
            <a:r>
              <a:rPr sz="2000" dirty="0">
                <a:latin typeface="Calibri"/>
                <a:cs typeface="Calibri"/>
              </a:rPr>
              <a:t>made in the </a:t>
            </a:r>
            <a:r>
              <a:rPr sz="2000" spc="-10" dirty="0">
                <a:latin typeface="Calibri"/>
                <a:cs typeface="Calibri"/>
              </a:rPr>
              <a:t>eye </a:t>
            </a:r>
            <a:r>
              <a:rPr sz="2000" spc="-5" dirty="0">
                <a:latin typeface="Calibri"/>
                <a:cs typeface="Calibri"/>
              </a:rPr>
              <a:t>where </a:t>
            </a:r>
            <a:r>
              <a:rPr sz="2000" dirty="0">
                <a:latin typeface="Calibri"/>
                <a:cs typeface="Calibri"/>
              </a:rPr>
              <a:t>the </a:t>
            </a:r>
            <a:r>
              <a:rPr sz="2000" spc="-5" dirty="0">
                <a:latin typeface="Calibri"/>
                <a:cs typeface="Calibri"/>
              </a:rPr>
              <a:t>clear </a:t>
            </a:r>
            <a:r>
              <a:rPr sz="2000" spc="-15" dirty="0">
                <a:latin typeface="Calibri"/>
                <a:cs typeface="Calibri"/>
              </a:rPr>
              <a:t>front</a:t>
            </a:r>
            <a:r>
              <a:rPr sz="2000" spc="12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covering</a:t>
            </a:r>
            <a:endParaRPr sz="2000" dirty="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sz="2000" dirty="0">
                <a:latin typeface="Calibri"/>
                <a:cs typeface="Calibri"/>
              </a:rPr>
              <a:t>(cornea) </a:t>
            </a:r>
            <a:r>
              <a:rPr sz="2000" spc="-5" dirty="0">
                <a:latin typeface="Calibri"/>
                <a:cs typeface="Calibri"/>
              </a:rPr>
              <a:t>meets </a:t>
            </a:r>
            <a:r>
              <a:rPr sz="2000" dirty="0">
                <a:latin typeface="Calibri"/>
                <a:cs typeface="Calibri"/>
              </a:rPr>
              <a:t>the </a:t>
            </a:r>
            <a:r>
              <a:rPr sz="2000" spc="-5" dirty="0">
                <a:latin typeface="Calibri"/>
                <a:cs typeface="Calibri"/>
              </a:rPr>
              <a:t>white </a:t>
            </a:r>
            <a:r>
              <a:rPr sz="2000" dirty="0">
                <a:latin typeface="Calibri"/>
                <a:cs typeface="Calibri"/>
              </a:rPr>
              <a:t>of the </a:t>
            </a:r>
            <a:r>
              <a:rPr sz="2000" spc="-10" dirty="0">
                <a:latin typeface="Calibri"/>
                <a:cs typeface="Calibri"/>
              </a:rPr>
              <a:t>eye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(sclera).</a:t>
            </a:r>
            <a:endParaRPr sz="20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5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000" dirty="0">
                <a:latin typeface="Calibri"/>
                <a:cs typeface="Calibri"/>
              </a:rPr>
              <a:t>A </a:t>
            </a:r>
            <a:r>
              <a:rPr sz="2000" spc="-5" dirty="0">
                <a:latin typeface="Calibri"/>
                <a:cs typeface="Calibri"/>
              </a:rPr>
              <a:t>circular opening </a:t>
            </a:r>
            <a:r>
              <a:rPr sz="2000" dirty="0">
                <a:latin typeface="Calibri"/>
                <a:cs typeface="Calibri"/>
              </a:rPr>
              <a:t>is </a:t>
            </a:r>
            <a:r>
              <a:rPr sz="2000" spc="-10" dirty="0">
                <a:latin typeface="Calibri"/>
                <a:cs typeface="Calibri"/>
              </a:rPr>
              <a:t>created </a:t>
            </a:r>
            <a:r>
              <a:rPr sz="2000" spc="-5" dirty="0">
                <a:latin typeface="Calibri"/>
                <a:cs typeface="Calibri"/>
              </a:rPr>
              <a:t>on </a:t>
            </a:r>
            <a:r>
              <a:rPr sz="2000" dirty="0">
                <a:latin typeface="Calibri"/>
                <a:cs typeface="Calibri"/>
              </a:rPr>
              <a:t>the lens </a:t>
            </a:r>
            <a:r>
              <a:rPr sz="2000" spc="-10" dirty="0">
                <a:latin typeface="Calibri"/>
                <a:cs typeface="Calibri"/>
              </a:rPr>
              <a:t>surface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(capsule)</a:t>
            </a:r>
            <a:endParaRPr sz="20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Font typeface="Wingdings"/>
              <a:buChar char=""/>
            </a:pPr>
            <a:endParaRPr sz="195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000" dirty="0">
                <a:latin typeface="Calibri"/>
                <a:cs typeface="Calibri"/>
              </a:rPr>
              <a:t>A </a:t>
            </a:r>
            <a:r>
              <a:rPr sz="2000" spc="-5" dirty="0">
                <a:latin typeface="Calibri"/>
                <a:cs typeface="Calibri"/>
              </a:rPr>
              <a:t>small surgical </a:t>
            </a:r>
            <a:r>
              <a:rPr sz="2000" spc="-10" dirty="0">
                <a:latin typeface="Calibri"/>
                <a:cs typeface="Calibri"/>
              </a:rPr>
              <a:t>instrument </a:t>
            </a:r>
            <a:r>
              <a:rPr sz="2000" dirty="0">
                <a:latin typeface="Calibri"/>
                <a:cs typeface="Calibri"/>
              </a:rPr>
              <a:t>(phaco </a:t>
            </a:r>
            <a:r>
              <a:rPr sz="2000" spc="-10" dirty="0">
                <a:latin typeface="Calibri"/>
                <a:cs typeface="Calibri"/>
              </a:rPr>
              <a:t>probe) </a:t>
            </a:r>
            <a:r>
              <a:rPr sz="2000" dirty="0">
                <a:latin typeface="Calibri"/>
                <a:cs typeface="Calibri"/>
              </a:rPr>
              <a:t>is </a:t>
            </a:r>
            <a:r>
              <a:rPr sz="2000" spc="-5" dirty="0">
                <a:latin typeface="Calibri"/>
                <a:cs typeface="Calibri"/>
              </a:rPr>
              <a:t>inserted </a:t>
            </a:r>
            <a:r>
              <a:rPr sz="2000" spc="-15" dirty="0">
                <a:latin typeface="Calibri"/>
                <a:cs typeface="Calibri"/>
              </a:rPr>
              <a:t>into </a:t>
            </a:r>
            <a:r>
              <a:rPr sz="2000" dirty="0">
                <a:latin typeface="Calibri"/>
                <a:cs typeface="Calibri"/>
              </a:rPr>
              <a:t>the</a:t>
            </a:r>
            <a:r>
              <a:rPr sz="2000" spc="7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eye.</a:t>
            </a:r>
            <a:endParaRPr sz="20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Font typeface="Wingdings"/>
              <a:buChar char=""/>
            </a:pPr>
            <a:endParaRPr sz="1950" dirty="0">
              <a:latin typeface="Calibri"/>
              <a:cs typeface="Calibri"/>
            </a:endParaRPr>
          </a:p>
          <a:p>
            <a:pPr marL="355600" marR="5080" indent="-343535">
              <a:lnSpc>
                <a:spcPct val="100000"/>
              </a:lnSpc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000" dirty="0">
                <a:latin typeface="Calibri"/>
                <a:cs typeface="Calibri"/>
              </a:rPr>
              <a:t>Sound </a:t>
            </a:r>
            <a:r>
              <a:rPr sz="2000" spc="-20" dirty="0">
                <a:latin typeface="Calibri"/>
                <a:cs typeface="Calibri"/>
              </a:rPr>
              <a:t>waves </a:t>
            </a:r>
            <a:r>
              <a:rPr sz="2000" spc="-5" dirty="0">
                <a:latin typeface="Calibri"/>
                <a:cs typeface="Calibri"/>
              </a:rPr>
              <a:t>(ultrasound) </a:t>
            </a:r>
            <a:r>
              <a:rPr sz="2000" spc="-10" dirty="0">
                <a:latin typeface="Calibri"/>
                <a:cs typeface="Calibri"/>
              </a:rPr>
              <a:t>are </a:t>
            </a:r>
            <a:r>
              <a:rPr sz="2000" spc="-5" dirty="0">
                <a:latin typeface="Calibri"/>
                <a:cs typeface="Calibri"/>
              </a:rPr>
              <a:t>used </a:t>
            </a:r>
            <a:r>
              <a:rPr sz="2000" spc="-15" dirty="0">
                <a:latin typeface="Calibri"/>
                <a:cs typeface="Calibri"/>
              </a:rPr>
              <a:t>to </a:t>
            </a:r>
            <a:r>
              <a:rPr sz="2000" spc="-5" dirty="0">
                <a:latin typeface="Calibri"/>
                <a:cs typeface="Calibri"/>
              </a:rPr>
              <a:t>break </a:t>
            </a:r>
            <a:r>
              <a:rPr sz="2000" dirty="0">
                <a:latin typeface="Calibri"/>
                <a:cs typeface="Calibri"/>
              </a:rPr>
              <a:t>the </a:t>
            </a:r>
            <a:r>
              <a:rPr sz="2000" spc="-15" dirty="0">
                <a:latin typeface="Calibri"/>
                <a:cs typeface="Calibri"/>
              </a:rPr>
              <a:t>cataract into </a:t>
            </a:r>
            <a:r>
              <a:rPr sz="2000" spc="-5" dirty="0">
                <a:latin typeface="Calibri"/>
                <a:cs typeface="Calibri"/>
              </a:rPr>
              <a:t>small pieces.  Sometimes </a:t>
            </a:r>
            <a:r>
              <a:rPr sz="2000" dirty="0">
                <a:latin typeface="Calibri"/>
                <a:cs typeface="Calibri"/>
              </a:rPr>
              <a:t>a </a:t>
            </a:r>
            <a:r>
              <a:rPr sz="2000" spc="-5" dirty="0">
                <a:latin typeface="Calibri"/>
                <a:cs typeface="Calibri"/>
              </a:rPr>
              <a:t>laser </a:t>
            </a:r>
            <a:r>
              <a:rPr sz="2000" dirty="0">
                <a:latin typeface="Calibri"/>
                <a:cs typeface="Calibri"/>
              </a:rPr>
              <a:t>is </a:t>
            </a:r>
            <a:r>
              <a:rPr sz="2000" spc="-5" dirty="0">
                <a:latin typeface="Calibri"/>
                <a:cs typeface="Calibri"/>
              </a:rPr>
              <a:t>used </a:t>
            </a:r>
            <a:r>
              <a:rPr sz="2000" spc="-10" dirty="0">
                <a:latin typeface="Calibri"/>
                <a:cs typeface="Calibri"/>
              </a:rPr>
              <a:t>too. </a:t>
            </a:r>
            <a:r>
              <a:rPr sz="2000" spc="-5" dirty="0">
                <a:latin typeface="Calibri"/>
                <a:cs typeface="Calibri"/>
              </a:rPr>
              <a:t>The </a:t>
            </a:r>
            <a:r>
              <a:rPr sz="2000" spc="-15" dirty="0">
                <a:latin typeface="Calibri"/>
                <a:cs typeface="Calibri"/>
              </a:rPr>
              <a:t>cataract </a:t>
            </a:r>
            <a:r>
              <a:rPr sz="2000" dirty="0">
                <a:latin typeface="Calibri"/>
                <a:cs typeface="Calibri"/>
              </a:rPr>
              <a:t>and </a:t>
            </a:r>
            <a:r>
              <a:rPr sz="2000" spc="-5" dirty="0">
                <a:latin typeface="Calibri"/>
                <a:cs typeface="Calibri"/>
              </a:rPr>
              <a:t>lens </a:t>
            </a:r>
            <a:r>
              <a:rPr sz="2000" dirty="0">
                <a:latin typeface="Calibri"/>
                <a:cs typeface="Calibri"/>
              </a:rPr>
              <a:t>pieces </a:t>
            </a:r>
            <a:r>
              <a:rPr sz="2000" spc="-10" dirty="0">
                <a:latin typeface="Calibri"/>
                <a:cs typeface="Calibri"/>
              </a:rPr>
              <a:t>are </a:t>
            </a:r>
            <a:r>
              <a:rPr sz="2000" spc="-15" dirty="0">
                <a:latin typeface="Calibri"/>
                <a:cs typeface="Calibri"/>
              </a:rPr>
              <a:t>removed  from </a:t>
            </a:r>
            <a:r>
              <a:rPr sz="2000" dirty="0">
                <a:latin typeface="Calibri"/>
                <a:cs typeface="Calibri"/>
              </a:rPr>
              <a:t>the </a:t>
            </a:r>
            <a:r>
              <a:rPr sz="2000" spc="-10" dirty="0">
                <a:latin typeface="Calibri"/>
                <a:cs typeface="Calibri"/>
              </a:rPr>
              <a:t>eye </a:t>
            </a:r>
            <a:r>
              <a:rPr sz="2000" spc="-5" dirty="0">
                <a:latin typeface="Calibri"/>
                <a:cs typeface="Calibri"/>
              </a:rPr>
              <a:t>using</a:t>
            </a:r>
            <a:r>
              <a:rPr sz="2000" dirty="0">
                <a:latin typeface="Calibri"/>
                <a:cs typeface="Calibri"/>
              </a:rPr>
              <a:t> suction.</a:t>
            </a:r>
          </a:p>
          <a:p>
            <a:pPr>
              <a:lnSpc>
                <a:spcPct val="100000"/>
              </a:lnSpc>
              <a:spcBef>
                <a:spcPts val="20"/>
              </a:spcBef>
              <a:buFont typeface="Wingdings"/>
              <a:buChar char=""/>
            </a:pPr>
            <a:endParaRPr sz="195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000" dirty="0">
                <a:latin typeface="Calibri"/>
                <a:cs typeface="Calibri"/>
              </a:rPr>
              <a:t>An </a:t>
            </a:r>
            <a:r>
              <a:rPr sz="2000" spc="-5" dirty="0">
                <a:latin typeface="Calibri"/>
                <a:cs typeface="Calibri"/>
              </a:rPr>
              <a:t>intraocular </a:t>
            </a:r>
            <a:r>
              <a:rPr sz="2000" dirty="0">
                <a:latin typeface="Calibri"/>
                <a:cs typeface="Calibri"/>
              </a:rPr>
              <a:t>lens </a:t>
            </a:r>
            <a:r>
              <a:rPr sz="2000" spc="-10" dirty="0">
                <a:latin typeface="Calibri"/>
                <a:cs typeface="Calibri"/>
              </a:rPr>
              <a:t>implant </a:t>
            </a:r>
            <a:r>
              <a:rPr sz="2000" spc="-5" dirty="0">
                <a:latin typeface="Calibri"/>
                <a:cs typeface="Calibri"/>
              </a:rPr>
              <a:t>(IOL) </a:t>
            </a:r>
            <a:r>
              <a:rPr sz="2000" spc="-15" dirty="0">
                <a:latin typeface="Calibri"/>
                <a:cs typeface="Calibri"/>
              </a:rPr>
              <a:t>may </a:t>
            </a:r>
            <a:r>
              <a:rPr sz="2000" dirty="0">
                <a:latin typeface="Calibri"/>
                <a:cs typeface="Calibri"/>
              </a:rPr>
              <a:t>then be </a:t>
            </a:r>
            <a:r>
              <a:rPr sz="2000" spc="-5" dirty="0">
                <a:latin typeface="Calibri"/>
                <a:cs typeface="Calibri"/>
              </a:rPr>
              <a:t>placed inside </a:t>
            </a:r>
            <a:r>
              <a:rPr sz="2000" dirty="0">
                <a:latin typeface="Calibri"/>
                <a:cs typeface="Calibri"/>
              </a:rPr>
              <a:t>the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lens</a:t>
            </a: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sz="2000" spc="-5" dirty="0">
                <a:latin typeface="Calibri"/>
                <a:cs typeface="Calibri"/>
              </a:rPr>
              <a:t>capsule.</a:t>
            </a:r>
            <a:endParaRPr sz="20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95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5"/>
              </a:spcBef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000" spc="-25" dirty="0">
                <a:latin typeface="Calibri"/>
                <a:cs typeface="Calibri"/>
              </a:rPr>
              <a:t>Usually, </a:t>
            </a:r>
            <a:r>
              <a:rPr sz="2000" dirty="0">
                <a:latin typeface="Calibri"/>
                <a:cs typeface="Calibri"/>
              </a:rPr>
              <a:t>the incisions </a:t>
            </a:r>
            <a:r>
              <a:rPr sz="2000" spc="-5" dirty="0">
                <a:latin typeface="Calibri"/>
                <a:cs typeface="Calibri"/>
              </a:rPr>
              <a:t>seal themselves </a:t>
            </a:r>
            <a:r>
              <a:rPr sz="2000" dirty="0">
                <a:latin typeface="Calibri"/>
                <a:cs typeface="Calibri"/>
              </a:rPr>
              <a:t>without</a:t>
            </a:r>
            <a:r>
              <a:rPr sz="2000" spc="6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stitches.</a:t>
            </a:r>
            <a:endParaRPr sz="2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500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96697" y="245109"/>
            <a:ext cx="875157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20" dirty="0" err="1" smtClean="0"/>
              <a:t>PHMACOEMULSIFICATION</a:t>
            </a:r>
            <a:endParaRPr sz="4800" dirty="0"/>
          </a:p>
        </p:txBody>
      </p:sp>
      <p:grpSp>
        <p:nvGrpSpPr>
          <p:cNvPr id="4" name="object 4"/>
          <p:cNvGrpSpPr/>
          <p:nvPr/>
        </p:nvGrpSpPr>
        <p:grpSpPr>
          <a:xfrm>
            <a:off x="464819" y="1373124"/>
            <a:ext cx="2346960" cy="5283835"/>
            <a:chOff x="464819" y="1373124"/>
            <a:chExt cx="2346960" cy="528383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31875" y="1373124"/>
              <a:ext cx="1959864" cy="378866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4819" y="4829556"/>
              <a:ext cx="2346960" cy="1827276"/>
            </a:xfrm>
            <a:prstGeom prst="rect">
              <a:avLst/>
            </a:prstGeom>
          </p:spPr>
        </p:pic>
      </p:grp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124200" y="1450847"/>
            <a:ext cx="5789676" cy="5205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84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45460" y="461899"/>
            <a:ext cx="405193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0" spc="-5" dirty="0">
                <a:latin typeface="Calibri"/>
                <a:cs typeface="Calibri"/>
              </a:rPr>
              <a:t>Lens</a:t>
            </a:r>
            <a:r>
              <a:rPr sz="4400" b="0" spc="-45" dirty="0">
                <a:latin typeface="Calibri"/>
                <a:cs typeface="Calibri"/>
              </a:rPr>
              <a:t> </a:t>
            </a:r>
            <a:r>
              <a:rPr sz="4400" b="0" spc="-10" dirty="0">
                <a:latin typeface="Calibri"/>
                <a:cs typeface="Calibri"/>
              </a:rPr>
              <a:t>replacement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540" y="1607261"/>
            <a:ext cx="8260080" cy="33432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10" dirty="0">
                <a:latin typeface="Calibri"/>
                <a:cs typeface="Calibri"/>
              </a:rPr>
              <a:t>After </a:t>
            </a:r>
            <a:r>
              <a:rPr sz="3200" spc="-15" dirty="0">
                <a:latin typeface="Calibri"/>
                <a:cs typeface="Calibri"/>
              </a:rPr>
              <a:t>removal </a:t>
            </a:r>
            <a:r>
              <a:rPr sz="3200" dirty="0">
                <a:latin typeface="Calibri"/>
                <a:cs typeface="Calibri"/>
              </a:rPr>
              <a:t>of </a:t>
            </a:r>
            <a:r>
              <a:rPr sz="3200" spc="-10" dirty="0">
                <a:latin typeface="Calibri"/>
                <a:cs typeface="Calibri"/>
              </a:rPr>
              <a:t>the crystalline </a:t>
            </a:r>
            <a:r>
              <a:rPr sz="3200" dirty="0">
                <a:latin typeface="Calibri"/>
                <a:cs typeface="Calibri"/>
              </a:rPr>
              <a:t>lens, the </a:t>
            </a:r>
            <a:r>
              <a:rPr sz="3200" spc="-10" dirty="0">
                <a:latin typeface="Calibri"/>
                <a:cs typeface="Calibri"/>
              </a:rPr>
              <a:t>patient  </a:t>
            </a:r>
            <a:r>
              <a:rPr sz="3200" dirty="0">
                <a:latin typeface="Calibri"/>
                <a:cs typeface="Calibri"/>
              </a:rPr>
              <a:t>is </a:t>
            </a:r>
            <a:r>
              <a:rPr sz="3200" spc="-25" dirty="0">
                <a:latin typeface="Calibri"/>
                <a:cs typeface="Calibri"/>
              </a:rPr>
              <a:t>referred to </a:t>
            </a:r>
            <a:r>
              <a:rPr sz="3200" dirty="0">
                <a:latin typeface="Calibri"/>
                <a:cs typeface="Calibri"/>
              </a:rPr>
              <a:t>as </a:t>
            </a:r>
            <a:r>
              <a:rPr sz="3200" i="1" spc="-5" dirty="0">
                <a:latin typeface="Calibri"/>
                <a:cs typeface="Calibri"/>
              </a:rPr>
              <a:t>aphakic </a:t>
            </a:r>
            <a:r>
              <a:rPr sz="3200" i="1" dirty="0">
                <a:latin typeface="Calibri"/>
                <a:cs typeface="Calibri"/>
              </a:rPr>
              <a:t>(ie, </a:t>
            </a:r>
            <a:r>
              <a:rPr sz="3200" i="1" spc="-5" dirty="0">
                <a:latin typeface="Calibri"/>
                <a:cs typeface="Calibri"/>
              </a:rPr>
              <a:t>without</a:t>
            </a:r>
            <a:r>
              <a:rPr sz="3200" i="1" spc="40" dirty="0">
                <a:latin typeface="Calibri"/>
                <a:cs typeface="Calibri"/>
              </a:rPr>
              <a:t> </a:t>
            </a:r>
            <a:r>
              <a:rPr sz="3200" i="1" dirty="0">
                <a:latin typeface="Calibri"/>
                <a:cs typeface="Calibri"/>
              </a:rPr>
              <a:t>lens).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3200" dirty="0">
                <a:latin typeface="Calibri"/>
                <a:cs typeface="Calibri"/>
              </a:rPr>
              <a:t>lens </a:t>
            </a:r>
            <a:r>
              <a:rPr sz="3200" spc="-5" dirty="0">
                <a:latin typeface="Calibri"/>
                <a:cs typeface="Calibri"/>
              </a:rPr>
              <a:t>replacement</a:t>
            </a:r>
            <a:r>
              <a:rPr sz="3200" spc="-45" dirty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options: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latin typeface="Calibri"/>
                <a:cs typeface="Calibri"/>
              </a:rPr>
              <a:t>Aphakic</a:t>
            </a:r>
            <a:r>
              <a:rPr sz="3200" spc="10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eyeglasses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15" dirty="0">
                <a:latin typeface="Calibri"/>
                <a:cs typeface="Calibri"/>
              </a:rPr>
              <a:t>Contact</a:t>
            </a:r>
            <a:r>
              <a:rPr sz="3200" spc="-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lenses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Calibri"/>
                <a:cs typeface="Calibri"/>
              </a:rPr>
              <a:t>IOL</a:t>
            </a:r>
            <a:r>
              <a:rPr sz="3200" spc="10" dirty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implants.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96920" y="461899"/>
            <a:ext cx="354965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0" dirty="0">
                <a:latin typeface="Calibri"/>
                <a:cs typeface="Calibri"/>
              </a:rPr>
              <a:t>Aphakic</a:t>
            </a:r>
            <a:r>
              <a:rPr sz="4400" b="0" spc="-55" dirty="0">
                <a:latin typeface="Calibri"/>
                <a:cs typeface="Calibri"/>
              </a:rPr>
              <a:t> </a:t>
            </a:r>
            <a:r>
              <a:rPr sz="4400" b="0" dirty="0">
                <a:latin typeface="Calibri"/>
                <a:cs typeface="Calibri"/>
              </a:rPr>
              <a:t>glasses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613661"/>
            <a:ext cx="8072755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5600" algn="l"/>
              </a:tabLst>
            </a:pPr>
            <a:r>
              <a:rPr sz="2400" spc="-5" dirty="0">
                <a:latin typeface="Calibri"/>
                <a:cs typeface="Calibri"/>
              </a:rPr>
              <a:t>although </a:t>
            </a:r>
            <a:r>
              <a:rPr sz="2400" spc="-15" dirty="0">
                <a:latin typeface="Calibri"/>
                <a:cs typeface="Calibri"/>
              </a:rPr>
              <a:t>effective, are rarely </a:t>
            </a:r>
            <a:r>
              <a:rPr sz="2400" spc="-5" dirty="0">
                <a:latin typeface="Calibri"/>
                <a:cs typeface="Calibri"/>
              </a:rPr>
              <a:t>used. Objects </a:t>
            </a:r>
            <a:r>
              <a:rPr sz="2400" spc="-15" dirty="0">
                <a:latin typeface="Calibri"/>
                <a:cs typeface="Calibri"/>
              </a:rPr>
              <a:t>are </a:t>
            </a:r>
            <a:r>
              <a:rPr sz="2400" dirty="0">
                <a:latin typeface="Calibri"/>
                <a:cs typeface="Calibri"/>
              </a:rPr>
              <a:t>magnified </a:t>
            </a:r>
            <a:r>
              <a:rPr sz="2400" spc="-15" dirty="0">
                <a:latin typeface="Calibri"/>
                <a:cs typeface="Calibri"/>
              </a:rPr>
              <a:t>by  </a:t>
            </a:r>
            <a:r>
              <a:rPr sz="2400" spc="-5" dirty="0">
                <a:latin typeface="Calibri"/>
                <a:cs typeface="Calibri"/>
              </a:rPr>
              <a:t>25%, </a:t>
            </a:r>
            <a:r>
              <a:rPr sz="2400" dirty="0">
                <a:latin typeface="Calibri"/>
                <a:cs typeface="Calibri"/>
              </a:rPr>
              <a:t>making them appear closer </a:t>
            </a:r>
            <a:r>
              <a:rPr sz="2400" spc="-10" dirty="0">
                <a:latin typeface="Calibri"/>
                <a:cs typeface="Calibri"/>
              </a:rPr>
              <a:t>than </a:t>
            </a:r>
            <a:r>
              <a:rPr sz="2400" spc="-5" dirty="0">
                <a:latin typeface="Calibri"/>
                <a:cs typeface="Calibri"/>
              </a:rPr>
              <a:t>they </a:t>
            </a:r>
            <a:r>
              <a:rPr sz="2400" dirty="0">
                <a:latin typeface="Calibri"/>
                <a:cs typeface="Calibri"/>
              </a:rPr>
              <a:t>actually </a:t>
            </a:r>
            <a:r>
              <a:rPr sz="2400" spc="-10" dirty="0">
                <a:latin typeface="Calibri"/>
                <a:cs typeface="Calibri"/>
              </a:rPr>
              <a:t>are. </a:t>
            </a:r>
            <a:r>
              <a:rPr sz="2400" spc="-5" dirty="0">
                <a:latin typeface="Calibri"/>
                <a:cs typeface="Calibri"/>
              </a:rPr>
              <a:t>This  magnification </a:t>
            </a:r>
            <a:r>
              <a:rPr sz="2400" spc="-15" dirty="0">
                <a:latin typeface="Calibri"/>
                <a:cs typeface="Calibri"/>
              </a:rPr>
              <a:t>creates </a:t>
            </a:r>
            <a:r>
              <a:rPr sz="2400" spc="-10" dirty="0">
                <a:latin typeface="Calibri"/>
                <a:cs typeface="Calibri"/>
              </a:rPr>
              <a:t>distortion. Peripheral </a:t>
            </a:r>
            <a:r>
              <a:rPr sz="2400" spc="-5" dirty="0">
                <a:latin typeface="Calibri"/>
                <a:cs typeface="Calibri"/>
              </a:rPr>
              <a:t>vision </a:t>
            </a:r>
            <a:r>
              <a:rPr sz="2400" dirty="0">
                <a:latin typeface="Calibri"/>
                <a:cs typeface="Calibri"/>
              </a:rPr>
              <a:t>is also  </a:t>
            </a:r>
            <a:r>
              <a:rPr sz="2400" spc="-5" dirty="0" smtClean="0">
                <a:latin typeface="Calibri"/>
                <a:cs typeface="Calibri"/>
              </a:rPr>
              <a:t>limited.</a:t>
            </a:r>
            <a:endParaRPr sz="2400" dirty="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15253" y="4038622"/>
            <a:ext cx="4194306" cy="25724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187190" y="461899"/>
            <a:ext cx="77216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0" dirty="0">
                <a:latin typeface="Calibri"/>
                <a:cs typeface="Calibri"/>
              </a:rPr>
              <a:t>IOL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607261"/>
            <a:ext cx="8067040" cy="299376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107950" indent="-3429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Calibri"/>
                <a:cs typeface="Calibri"/>
              </a:rPr>
              <a:t>Insertion of IOLs </a:t>
            </a:r>
            <a:r>
              <a:rPr sz="3200" spc="-5" dirty="0">
                <a:latin typeface="Calibri"/>
                <a:cs typeface="Calibri"/>
              </a:rPr>
              <a:t>during </a:t>
            </a:r>
            <a:r>
              <a:rPr sz="3200" spc="-20" dirty="0">
                <a:latin typeface="Calibri"/>
                <a:cs typeface="Calibri"/>
              </a:rPr>
              <a:t>cataract </a:t>
            </a:r>
            <a:r>
              <a:rPr sz="3200" spc="-10" dirty="0">
                <a:latin typeface="Calibri"/>
                <a:cs typeface="Calibri"/>
              </a:rPr>
              <a:t>surgery </a:t>
            </a:r>
            <a:r>
              <a:rPr sz="3200" dirty="0">
                <a:latin typeface="Calibri"/>
                <a:cs typeface="Calibri"/>
              </a:rPr>
              <a:t>is the  </a:t>
            </a:r>
            <a:r>
              <a:rPr sz="3200" spc="-5" dirty="0">
                <a:latin typeface="Calibri"/>
                <a:cs typeface="Calibri"/>
              </a:rPr>
              <a:t>usual approach </a:t>
            </a:r>
            <a:r>
              <a:rPr sz="3200" spc="-20" dirty="0">
                <a:latin typeface="Calibri"/>
                <a:cs typeface="Calibri"/>
              </a:rPr>
              <a:t>to </a:t>
            </a:r>
            <a:r>
              <a:rPr sz="3200" dirty="0">
                <a:latin typeface="Calibri"/>
                <a:cs typeface="Calibri"/>
              </a:rPr>
              <a:t>lens </a:t>
            </a:r>
            <a:r>
              <a:rPr sz="3200" spc="-5" dirty="0">
                <a:latin typeface="Calibri"/>
                <a:cs typeface="Calibri"/>
              </a:rPr>
              <a:t>replacement. </a:t>
            </a:r>
            <a:r>
              <a:rPr sz="3200" spc="-10" dirty="0">
                <a:latin typeface="Calibri"/>
                <a:cs typeface="Calibri"/>
              </a:rPr>
              <a:t>After  </a:t>
            </a:r>
            <a:r>
              <a:rPr sz="3200" spc="-20" dirty="0">
                <a:latin typeface="Calibri"/>
                <a:cs typeface="Calibri"/>
              </a:rPr>
              <a:t>cataract </a:t>
            </a:r>
            <a:r>
              <a:rPr sz="3200" spc="-10" dirty="0">
                <a:latin typeface="Calibri"/>
                <a:cs typeface="Calibri"/>
              </a:rPr>
              <a:t>extraction,or phacoemulsification,  </a:t>
            </a:r>
            <a:r>
              <a:rPr sz="3200" dirty="0">
                <a:latin typeface="Calibri"/>
                <a:cs typeface="Calibri"/>
              </a:rPr>
              <a:t>the </a:t>
            </a:r>
            <a:r>
              <a:rPr sz="3200" spc="-10" dirty="0">
                <a:latin typeface="Calibri"/>
                <a:cs typeface="Calibri"/>
              </a:rPr>
              <a:t>surgeon </a:t>
            </a:r>
            <a:r>
              <a:rPr sz="3200" spc="-5" dirty="0">
                <a:latin typeface="Calibri"/>
                <a:cs typeface="Calibri"/>
              </a:rPr>
              <a:t>implants </a:t>
            </a:r>
            <a:r>
              <a:rPr sz="3200" dirty="0">
                <a:latin typeface="Calibri"/>
                <a:cs typeface="Calibri"/>
              </a:rPr>
              <a:t>an</a:t>
            </a:r>
            <a:r>
              <a:rPr sz="3200" spc="40" dirty="0">
                <a:latin typeface="Calibri"/>
                <a:cs typeface="Calibri"/>
              </a:rPr>
              <a:t> </a:t>
            </a:r>
            <a:r>
              <a:rPr sz="3200" dirty="0" err="1">
                <a:latin typeface="Calibri"/>
                <a:cs typeface="Calibri"/>
              </a:rPr>
              <a:t>IOL</a:t>
            </a:r>
            <a:r>
              <a:rPr sz="3200" dirty="0" smtClean="0">
                <a:latin typeface="Calibri"/>
                <a:cs typeface="Calibri"/>
              </a:rPr>
              <a:t>.</a:t>
            </a:r>
            <a:endParaRPr lang="ar-SA" sz="3200" dirty="0" smtClean="0">
              <a:latin typeface="Calibri"/>
              <a:cs typeface="Calibri"/>
            </a:endParaRPr>
          </a:p>
          <a:p>
            <a:pPr marL="355600" marR="107950" indent="-3429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endParaRPr lang="ar-SA" sz="3200" dirty="0" smtClean="0">
              <a:latin typeface="Calibri"/>
              <a:cs typeface="Calibri"/>
            </a:endParaRPr>
          </a:p>
          <a:p>
            <a:pPr marL="355600" marR="107950" indent="-3429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endParaRPr sz="32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436751"/>
            <a:ext cx="8072696" cy="4036348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940" y="1130016"/>
            <a:ext cx="5572760" cy="492443"/>
          </a:xfrm>
        </p:spPr>
        <p:txBody>
          <a:bodyPr/>
          <a:lstStyle/>
          <a:p>
            <a:r>
              <a:rPr lang="en-US" dirty="0" smtClean="0"/>
              <a:t>Posterior </a:t>
            </a:r>
            <a:r>
              <a:rPr lang="en-US" dirty="0" err="1" smtClean="0"/>
              <a:t>champer</a:t>
            </a:r>
            <a:r>
              <a:rPr lang="en-US" dirty="0" smtClean="0"/>
              <a:t> </a:t>
            </a:r>
            <a:r>
              <a:rPr lang="en-US" dirty="0" err="1" smtClean="0"/>
              <a:t>IOl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8207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7755" y="2551090"/>
            <a:ext cx="2468245" cy="184880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1828800"/>
            <a:ext cx="5572760" cy="492443"/>
          </a:xfrm>
        </p:spPr>
        <p:txBody>
          <a:bodyPr/>
          <a:lstStyle/>
          <a:p>
            <a:r>
              <a:rPr lang="en-US" dirty="0" smtClean="0"/>
              <a:t>Anterior chamber </a:t>
            </a:r>
            <a:r>
              <a:rPr lang="en-US" dirty="0" err="1" smtClean="0"/>
              <a:t>IOL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5776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61615" marR="5080" indent="-248793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Postoperative care after cataract  surgery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48460"/>
            <a:ext cx="132715" cy="124079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sz="2400" dirty="0"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09"/>
              </a:spcBef>
            </a:pPr>
            <a:r>
              <a:rPr sz="2400" dirty="0"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sz="2400" dirty="0"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8839" y="1668780"/>
            <a:ext cx="7347584" cy="2049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3705860">
              <a:lnSpc>
                <a:spcPct val="110800"/>
              </a:lnSpc>
              <a:spcBef>
                <a:spcPts val="95"/>
              </a:spcBef>
            </a:pPr>
            <a:r>
              <a:rPr sz="2400" b="1" spc="-5" dirty="0">
                <a:latin typeface="Times New Roman"/>
                <a:cs typeface="Times New Roman"/>
              </a:rPr>
              <a:t>Steroid </a:t>
            </a:r>
            <a:r>
              <a:rPr sz="2400" dirty="0">
                <a:latin typeface="Times New Roman"/>
                <a:cs typeface="Times New Roman"/>
              </a:rPr>
              <a:t>drops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(inflammation)  </a:t>
            </a:r>
            <a:r>
              <a:rPr sz="2400" b="1" spc="-5" dirty="0">
                <a:latin typeface="Times New Roman"/>
                <a:cs typeface="Times New Roman"/>
              </a:rPr>
              <a:t>Antibiotic </a:t>
            </a:r>
            <a:r>
              <a:rPr sz="2400" dirty="0" smtClean="0">
                <a:latin typeface="Times New Roman"/>
                <a:cs typeface="Times New Roman"/>
              </a:rPr>
              <a:t>drops </a:t>
            </a:r>
            <a:r>
              <a:rPr sz="2400" spc="-5" dirty="0" smtClean="0">
                <a:latin typeface="Times New Roman"/>
                <a:cs typeface="Times New Roman"/>
              </a:rPr>
              <a:t>(infection)  </a:t>
            </a:r>
            <a:r>
              <a:rPr sz="2400" b="1" spc="-5" dirty="0" smtClean="0">
                <a:latin typeface="Times New Roman"/>
                <a:cs typeface="Times New Roman"/>
              </a:rPr>
              <a:t>Avoid</a:t>
            </a:r>
            <a:endParaRPr sz="2400" dirty="0">
              <a:latin typeface="Times New Roman"/>
              <a:cs typeface="Times New Roman"/>
            </a:endParaRPr>
          </a:p>
          <a:p>
            <a:pPr marL="412750" indent="-285750">
              <a:lnSpc>
                <a:spcPct val="100000"/>
              </a:lnSpc>
              <a:spcBef>
                <a:spcPts val="300"/>
              </a:spcBef>
              <a:buChar char="•"/>
              <a:tabLst>
                <a:tab pos="412115" algn="l"/>
                <a:tab pos="412750" algn="l"/>
              </a:tabLst>
            </a:pPr>
            <a:r>
              <a:rPr sz="2400" spc="-5" dirty="0">
                <a:latin typeface="Times New Roman"/>
                <a:cs typeface="Times New Roman"/>
              </a:rPr>
              <a:t>Very </a:t>
            </a:r>
            <a:r>
              <a:rPr sz="2400" dirty="0">
                <a:latin typeface="Times New Roman"/>
                <a:cs typeface="Times New Roman"/>
              </a:rPr>
              <a:t>strenuous </a:t>
            </a:r>
            <a:r>
              <a:rPr sz="2400" spc="-5" dirty="0">
                <a:latin typeface="Times New Roman"/>
                <a:cs typeface="Times New Roman"/>
              </a:rPr>
              <a:t>exertion </a:t>
            </a:r>
            <a:r>
              <a:rPr sz="2400" dirty="0">
                <a:latin typeface="Times New Roman"/>
                <a:cs typeface="Times New Roman"/>
              </a:rPr>
              <a:t>(rise the </a:t>
            </a:r>
            <a:r>
              <a:rPr sz="2400" spc="-5" dirty="0">
                <a:latin typeface="Times New Roman"/>
                <a:cs typeface="Times New Roman"/>
              </a:rPr>
              <a:t>pressure </a:t>
            </a:r>
            <a:r>
              <a:rPr sz="2400" dirty="0">
                <a:latin typeface="Times New Roman"/>
                <a:cs typeface="Times New Roman"/>
              </a:rPr>
              <a:t>in the</a:t>
            </a:r>
            <a:r>
              <a:rPr sz="2400" spc="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eyeball)</a:t>
            </a:r>
          </a:p>
          <a:p>
            <a:pPr marL="412750" indent="-285750">
              <a:lnSpc>
                <a:spcPct val="100000"/>
              </a:lnSpc>
              <a:spcBef>
                <a:spcPts val="310"/>
              </a:spcBef>
              <a:buChar char="•"/>
              <a:tabLst>
                <a:tab pos="412115" algn="l"/>
                <a:tab pos="412750" algn="l"/>
              </a:tabLst>
            </a:pPr>
            <a:r>
              <a:rPr sz="2400" dirty="0">
                <a:latin typeface="Times New Roman"/>
                <a:cs typeface="Times New Roman"/>
              </a:rPr>
              <a:t>Ocular</a:t>
            </a:r>
            <a:r>
              <a:rPr sz="2400" spc="-5" dirty="0">
                <a:latin typeface="Times New Roman"/>
                <a:cs typeface="Times New Roman"/>
              </a:rPr>
              <a:t> trauma.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5263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52600" y="2209800"/>
            <a:ext cx="5618608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dirty="0"/>
              <a:t>COMPLIC</a:t>
            </a:r>
            <a:r>
              <a:rPr sz="6000" spc="-455" dirty="0"/>
              <a:t>A</a:t>
            </a:r>
            <a:r>
              <a:rPr sz="6000" dirty="0"/>
              <a:t>TIONS</a:t>
            </a:r>
          </a:p>
        </p:txBody>
      </p:sp>
    </p:spTree>
    <p:extLst>
      <p:ext uri="{BB962C8B-B14F-4D97-AF65-F5344CB8AC3E}">
        <p14:creationId xmlns:p14="http://schemas.microsoft.com/office/powerpoint/2010/main" val="353283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564" y="2057400"/>
            <a:ext cx="7321092" cy="4431983"/>
          </a:xfrm>
        </p:spPr>
        <p:txBody>
          <a:bodyPr/>
          <a:lstStyle/>
          <a:p>
            <a:pPr marL="514350" indent="-5143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OPERATIVE COMPLICATION</a:t>
            </a:r>
            <a:r>
              <a:rPr lang="en-US" dirty="0" smtClean="0"/>
              <a:t>:</a:t>
            </a:r>
          </a:p>
          <a:p>
            <a:pPr marL="514350" indent="-514350" algn="l">
              <a:buFont typeface="Arial" panose="020B0604020202020204" pitchFamily="34" charset="0"/>
              <a:buChar char="•"/>
            </a:pPr>
            <a:r>
              <a:rPr lang="en-US" dirty="0" err="1" smtClean="0"/>
              <a:t>Vitrious</a:t>
            </a:r>
            <a:r>
              <a:rPr lang="en-US" dirty="0" smtClean="0"/>
              <a:t> loss</a:t>
            </a:r>
          </a:p>
          <a:p>
            <a:pPr marL="514350" indent="-514350" algn="l">
              <a:buFont typeface="Arial" panose="020B0604020202020204" pitchFamily="34" charset="0"/>
              <a:buChar char="•"/>
            </a:pPr>
            <a:r>
              <a:rPr lang="en-US" dirty="0" smtClean="0"/>
              <a:t>Posterior loss of lens.</a:t>
            </a:r>
          </a:p>
          <a:p>
            <a:pPr marL="514350" indent="-5143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Early postoperative Complication</a:t>
            </a:r>
            <a:r>
              <a:rPr lang="en-US" dirty="0" smtClean="0"/>
              <a:t>:</a:t>
            </a:r>
          </a:p>
          <a:p>
            <a:pPr marL="514350" indent="-514350" algn="l">
              <a:buFont typeface="Arial" panose="020B0604020202020204" pitchFamily="34" charset="0"/>
              <a:buChar char="•"/>
            </a:pPr>
            <a:r>
              <a:rPr lang="en-US" dirty="0" smtClean="0"/>
              <a:t>Iris prolapse</a:t>
            </a:r>
          </a:p>
          <a:p>
            <a:pPr marL="514350" indent="-514350" algn="l">
              <a:buFont typeface="Arial" panose="020B0604020202020204" pitchFamily="34" charset="0"/>
              <a:buChar char="•"/>
            </a:pPr>
            <a:r>
              <a:rPr lang="en-US" dirty="0" smtClean="0"/>
              <a:t>Striate Keratopathy.</a:t>
            </a:r>
          </a:p>
          <a:p>
            <a:pPr marL="514350" indent="-514350" algn="l">
              <a:buFont typeface="Arial" panose="020B0604020202020204" pitchFamily="34" charset="0"/>
              <a:buChar char="•"/>
            </a:pPr>
            <a:r>
              <a:rPr lang="en-US" dirty="0" smtClean="0"/>
              <a:t>Acute bacterial </a:t>
            </a:r>
            <a:r>
              <a:rPr lang="en-US" dirty="0" err="1" smtClean="0"/>
              <a:t>endophthalmitis</a:t>
            </a:r>
            <a:r>
              <a:rPr lang="en-US" dirty="0" smtClean="0"/>
              <a:t>.</a:t>
            </a:r>
          </a:p>
          <a:p>
            <a:pPr algn="l"/>
            <a:endParaRPr lang="en-US" dirty="0" smtClean="0"/>
          </a:p>
          <a:p>
            <a:pPr marL="514350" indent="-514350" algn="l">
              <a:buFont typeface="+mj-lt"/>
              <a:buAutoNum type="arabicPeriod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3046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145">
              <a:lnSpc>
                <a:spcPct val="100000"/>
              </a:lnSpc>
              <a:spcBef>
                <a:spcPts val="100"/>
              </a:spcBef>
            </a:pPr>
            <a:r>
              <a:rPr spc="-70" dirty="0"/>
              <a:t>ANATOMY </a:t>
            </a:r>
            <a:r>
              <a:rPr dirty="0"/>
              <a:t>OF THE</a:t>
            </a:r>
            <a:r>
              <a:rPr spc="-114" dirty="0"/>
              <a:t> </a:t>
            </a:r>
            <a:r>
              <a:rPr dirty="0"/>
              <a:t>LENS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041391" y="1453896"/>
            <a:ext cx="3721735" cy="401320"/>
          </a:xfrm>
          <a:prstGeom prst="rect">
            <a:avLst/>
          </a:prstGeom>
          <a:ln w="9144">
            <a:solidFill>
              <a:srgbClr val="000000"/>
            </a:solidFill>
          </a:ln>
        </p:spPr>
        <p:txBody>
          <a:bodyPr vert="horz" wrap="square" lIns="0" tIns="39369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309"/>
              </a:spcBef>
            </a:pPr>
            <a:r>
              <a:rPr sz="2000" b="1" dirty="0">
                <a:latin typeface="Arial"/>
                <a:cs typeface="Arial"/>
              </a:rPr>
              <a:t>NUCLEUS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821428" y="2037714"/>
            <a:ext cx="3880485" cy="30746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2000" spc="-5" dirty="0">
                <a:latin typeface="Arial"/>
                <a:cs typeface="Arial"/>
              </a:rPr>
              <a:t>Its </a:t>
            </a:r>
            <a:r>
              <a:rPr sz="2000" dirty="0">
                <a:latin typeface="Arial"/>
                <a:cs typeface="Arial"/>
              </a:rPr>
              <a:t>is the central part</a:t>
            </a:r>
            <a:r>
              <a:rPr sz="2000" spc="-1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containing  the oldest fibres. It consists of  </a:t>
            </a:r>
            <a:r>
              <a:rPr sz="2000" spc="-5" dirty="0">
                <a:latin typeface="Arial"/>
                <a:cs typeface="Arial"/>
              </a:rPr>
              <a:t>different </a:t>
            </a:r>
            <a:r>
              <a:rPr sz="2000" dirty="0">
                <a:latin typeface="Arial"/>
                <a:cs typeface="Arial"/>
              </a:rPr>
              <a:t>zones, which are laid  down successively as the  development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proceeds.</a:t>
            </a:r>
          </a:p>
          <a:p>
            <a:pPr marL="355600" indent="-342900">
              <a:lnSpc>
                <a:spcPct val="100000"/>
              </a:lnSpc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2000" spc="-5" dirty="0">
                <a:latin typeface="Arial"/>
                <a:cs typeface="Arial"/>
              </a:rPr>
              <a:t>Different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zones:</a:t>
            </a:r>
          </a:p>
          <a:p>
            <a:pPr marL="984885" lvl="1" indent="-515620">
              <a:lnSpc>
                <a:spcPct val="100000"/>
              </a:lnSpc>
              <a:buAutoNum type="romanUcPeriod"/>
              <a:tabLst>
                <a:tab pos="984885" algn="l"/>
                <a:tab pos="985519" algn="l"/>
              </a:tabLst>
            </a:pPr>
            <a:r>
              <a:rPr sz="2000" dirty="0">
                <a:latin typeface="Arial"/>
                <a:cs typeface="Arial"/>
              </a:rPr>
              <a:t>Embryonic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nucleus</a:t>
            </a:r>
          </a:p>
          <a:p>
            <a:pPr marL="984885" lvl="1" indent="-515620">
              <a:lnSpc>
                <a:spcPct val="100000"/>
              </a:lnSpc>
              <a:spcBef>
                <a:spcPts val="5"/>
              </a:spcBef>
              <a:buAutoNum type="romanUcPeriod"/>
              <a:tabLst>
                <a:tab pos="984885" algn="l"/>
                <a:tab pos="985519" algn="l"/>
              </a:tabLst>
            </a:pPr>
            <a:r>
              <a:rPr sz="2000" dirty="0">
                <a:latin typeface="Arial"/>
                <a:cs typeface="Arial"/>
              </a:rPr>
              <a:t>Fetal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nucleus</a:t>
            </a:r>
          </a:p>
          <a:p>
            <a:pPr marL="984885" lvl="1" indent="-515620">
              <a:lnSpc>
                <a:spcPct val="100000"/>
              </a:lnSpc>
              <a:buAutoNum type="romanUcPeriod"/>
              <a:tabLst>
                <a:tab pos="984885" algn="l"/>
                <a:tab pos="985519" algn="l"/>
              </a:tabLst>
            </a:pPr>
            <a:r>
              <a:rPr sz="2000" dirty="0">
                <a:latin typeface="Arial"/>
                <a:cs typeface="Arial"/>
              </a:rPr>
              <a:t>Infantile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nucleus</a:t>
            </a:r>
          </a:p>
          <a:p>
            <a:pPr marL="984885" lvl="1" indent="-515620">
              <a:lnSpc>
                <a:spcPct val="100000"/>
              </a:lnSpc>
              <a:buAutoNum type="romanUcPeriod"/>
              <a:tabLst>
                <a:tab pos="984885" algn="l"/>
                <a:tab pos="985519" algn="l"/>
              </a:tabLst>
            </a:pPr>
            <a:r>
              <a:rPr sz="2000" dirty="0">
                <a:latin typeface="Arial"/>
                <a:cs typeface="Arial"/>
              </a:rPr>
              <a:t>Adult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 smtClean="0">
                <a:latin typeface="Arial"/>
                <a:cs typeface="Arial"/>
              </a:rPr>
              <a:t>nucleus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40791" y="1453896"/>
            <a:ext cx="3721735" cy="401320"/>
          </a:xfrm>
          <a:prstGeom prst="rect">
            <a:avLst/>
          </a:prstGeom>
          <a:ln w="9144">
            <a:solidFill>
              <a:srgbClr val="000000"/>
            </a:solidFill>
          </a:ln>
        </p:spPr>
        <p:txBody>
          <a:bodyPr vert="horz" wrap="square" lIns="0" tIns="39369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09"/>
              </a:spcBef>
            </a:pPr>
            <a:r>
              <a:rPr sz="2000" b="1" dirty="0">
                <a:latin typeface="Arial"/>
                <a:cs typeface="Arial"/>
              </a:rPr>
              <a:t>CORTEX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31419" y="2109977"/>
            <a:ext cx="3737610" cy="94106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4965" marR="5080" indent="-34290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2000" spc="-5" dirty="0" smtClean="0">
                <a:latin typeface="Arial"/>
                <a:cs typeface="Arial"/>
              </a:rPr>
              <a:t>Its </a:t>
            </a:r>
            <a:r>
              <a:rPr sz="2000" dirty="0">
                <a:latin typeface="Arial"/>
                <a:cs typeface="Arial"/>
              </a:rPr>
              <a:t>is the peripheral part</a:t>
            </a:r>
            <a:r>
              <a:rPr sz="2000" spc="-14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which  </a:t>
            </a:r>
            <a:r>
              <a:rPr sz="2000" dirty="0" err="1" smtClean="0">
                <a:latin typeface="Arial"/>
                <a:cs typeface="Arial"/>
              </a:rPr>
              <a:t>compromi</a:t>
            </a:r>
            <a:r>
              <a:rPr lang="en-US" sz="2000" dirty="0" err="1">
                <a:latin typeface="Arial"/>
                <a:cs typeface="Arial"/>
              </a:rPr>
              <a:t>s</a:t>
            </a:r>
            <a:r>
              <a:rPr sz="2000" dirty="0" err="1" smtClean="0">
                <a:latin typeface="Arial"/>
                <a:cs typeface="Arial"/>
              </a:rPr>
              <a:t>ses</a:t>
            </a:r>
            <a:r>
              <a:rPr sz="2000" dirty="0" smtClean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the youngest  lens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 err="1" smtClean="0">
                <a:latin typeface="Arial"/>
                <a:cs typeface="Arial"/>
              </a:rPr>
              <a:t>fibre</a:t>
            </a:r>
            <a:r>
              <a:rPr sz="2000" dirty="0" smtClean="0">
                <a:latin typeface="Arial"/>
                <a:cs typeface="Arial"/>
              </a:rPr>
              <a:t>.</a:t>
            </a:r>
            <a:endParaRPr sz="2000" dirty="0">
              <a:latin typeface="Arial"/>
              <a:cs typeface="Arial"/>
            </a:endParaRP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203446"/>
            <a:ext cx="4762500" cy="3628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81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026"/>
          <p:cNvSpPr>
            <a:spLocks noChangeArrowheads="1"/>
          </p:cNvSpPr>
          <p:nvPr/>
        </p:nvSpPr>
        <p:spPr bwMode="auto">
          <a:xfrm>
            <a:off x="1422401" y="2"/>
            <a:ext cx="6905737" cy="646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>
                <a:solidFill>
                  <a:srgbClr val="FAFD00"/>
                </a:solidFill>
              </a:rPr>
              <a:t>Early postoperative complications</a:t>
            </a:r>
          </a:p>
        </p:txBody>
      </p:sp>
      <p:sp>
        <p:nvSpPr>
          <p:cNvPr id="44036" name="Rectangle 1028"/>
          <p:cNvSpPr>
            <a:spLocks noChangeArrowheads="1"/>
          </p:cNvSpPr>
          <p:nvPr/>
        </p:nvSpPr>
        <p:spPr bwMode="auto">
          <a:xfrm>
            <a:off x="5667023" y="1828801"/>
            <a:ext cx="2532745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SzPct val="60000"/>
              <a:buFontTx/>
              <a:buChar char="•"/>
            </a:pPr>
            <a:r>
              <a:rPr lang="en-US" sz="2000" b="1">
                <a:solidFill>
                  <a:srgbClr val="FFFFFF"/>
                </a:solidFill>
              </a:rPr>
              <a:t>  Usually inadequate </a:t>
            </a:r>
          </a:p>
          <a:p>
            <a: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</a:rPr>
              <a:t>   suturing of incision</a:t>
            </a:r>
          </a:p>
        </p:txBody>
      </p:sp>
      <p:sp>
        <p:nvSpPr>
          <p:cNvPr id="44037" name="Rectangle 1029"/>
          <p:cNvSpPr>
            <a:spLocks noChangeArrowheads="1"/>
          </p:cNvSpPr>
          <p:nvPr/>
        </p:nvSpPr>
        <p:spPr bwMode="auto">
          <a:xfrm>
            <a:off x="5667023" y="2514603"/>
            <a:ext cx="3369705" cy="1016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buSzPct val="60000"/>
              <a:buFontTx/>
              <a:buChar char="•"/>
            </a:pPr>
            <a:r>
              <a:rPr lang="en-US" sz="2000" b="1" dirty="0">
                <a:solidFill>
                  <a:srgbClr val="FFFFFF"/>
                </a:solidFill>
              </a:rPr>
              <a:t> Most frequently follows</a:t>
            </a:r>
          </a:p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FFFFFF"/>
                </a:solidFill>
              </a:rPr>
              <a:t>  inappropriate management </a:t>
            </a:r>
          </a:p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FFFFFF"/>
                </a:solidFill>
              </a:rPr>
              <a:t>  of vitreous loss</a:t>
            </a:r>
          </a:p>
        </p:txBody>
      </p:sp>
      <p:sp>
        <p:nvSpPr>
          <p:cNvPr id="44038" name="Rectangle 1030"/>
          <p:cNvSpPr>
            <a:spLocks noChangeArrowheads="1"/>
          </p:cNvSpPr>
          <p:nvPr/>
        </p:nvSpPr>
        <p:spPr bwMode="auto">
          <a:xfrm>
            <a:off x="5667024" y="4800600"/>
            <a:ext cx="3300775" cy="33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SzPct val="60000"/>
              <a:buFontTx/>
              <a:buChar char="•"/>
            </a:pPr>
            <a:r>
              <a:rPr lang="en-US" sz="2000" b="1">
                <a:solidFill>
                  <a:srgbClr val="FFFFFF"/>
                </a:solidFill>
              </a:rPr>
              <a:t>  Excise prolapsed iris tissue</a:t>
            </a:r>
          </a:p>
        </p:txBody>
      </p:sp>
      <p:sp>
        <p:nvSpPr>
          <p:cNvPr id="44039" name="Rectangle 1031"/>
          <p:cNvSpPr>
            <a:spLocks noChangeArrowheads="1"/>
          </p:cNvSpPr>
          <p:nvPr/>
        </p:nvSpPr>
        <p:spPr bwMode="auto">
          <a:xfrm>
            <a:off x="5667025" y="5318126"/>
            <a:ext cx="2263633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buSzPct val="60000"/>
              <a:buFontTx/>
              <a:buChar char="•"/>
            </a:pPr>
            <a:r>
              <a:rPr lang="en-US" sz="2000" b="1">
                <a:solidFill>
                  <a:srgbClr val="FFFFFF"/>
                </a:solidFill>
              </a:rPr>
              <a:t>  Resuture incision</a:t>
            </a:r>
          </a:p>
        </p:txBody>
      </p:sp>
      <p:pic>
        <p:nvPicPr>
          <p:cNvPr id="44041" name="Picture 1033" descr="C:\My Documents\cat. surgery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33" y="1066803"/>
            <a:ext cx="5080000" cy="515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43" name="Line 1035"/>
          <p:cNvSpPr>
            <a:spLocks noChangeShapeType="1"/>
          </p:cNvSpPr>
          <p:nvPr/>
        </p:nvSpPr>
        <p:spPr bwMode="auto">
          <a:xfrm>
            <a:off x="5554133" y="1066800"/>
            <a:ext cx="0" cy="5181600"/>
          </a:xfrm>
          <a:prstGeom prst="line">
            <a:avLst/>
          </a:prstGeom>
          <a:noFill/>
          <a:ln w="19050">
            <a:solidFill>
              <a:srgbClr val="FAFD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ar-LY" sz="2400" b="1">
              <a:solidFill>
                <a:srgbClr val="FFFFFF"/>
              </a:solidFill>
            </a:endParaRPr>
          </a:p>
        </p:txBody>
      </p:sp>
      <p:sp>
        <p:nvSpPr>
          <p:cNvPr id="44045" name="Rectangle 1037"/>
          <p:cNvSpPr>
            <a:spLocks noChangeArrowheads="1"/>
          </p:cNvSpPr>
          <p:nvPr/>
        </p:nvSpPr>
        <p:spPr bwMode="auto">
          <a:xfrm>
            <a:off x="3454400" y="533401"/>
            <a:ext cx="212103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FFFF"/>
                </a:solidFill>
              </a:rPr>
              <a:t>Iris prolapse</a:t>
            </a:r>
            <a:endParaRPr lang="en-GB" sz="2800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569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171141"/>
            <a:ext cx="8006892" cy="615553"/>
          </a:xfrm>
        </p:spPr>
        <p:txBody>
          <a:bodyPr/>
          <a:lstStyle/>
          <a:p>
            <a:r>
              <a:rPr lang="en-US" dirty="0" smtClean="0"/>
              <a:t>Iris prolapse</a:t>
            </a: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465" y="2039810"/>
            <a:ext cx="5105400" cy="285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22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590800"/>
            <a:ext cx="2857500" cy="16002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940" y="1295400"/>
            <a:ext cx="6474460" cy="327059"/>
          </a:xfrm>
        </p:spPr>
        <p:txBody>
          <a:bodyPr/>
          <a:lstStyle/>
          <a:p>
            <a:r>
              <a:rPr lang="en-US" dirty="0" smtClean="0"/>
              <a:t>Striate keratopathy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7419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2310910" y="338335"/>
            <a:ext cx="3518863" cy="646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AFD00"/>
                </a:solidFill>
              </a:rPr>
              <a:t> </a:t>
            </a:r>
            <a:r>
              <a:rPr lang="en-US" sz="3600" b="1" dirty="0" err="1">
                <a:solidFill>
                  <a:srgbClr val="FAFD00"/>
                </a:solidFill>
              </a:rPr>
              <a:t>endophthalmitis</a:t>
            </a:r>
            <a:endParaRPr lang="en-US" sz="3800" b="1" dirty="0">
              <a:solidFill>
                <a:srgbClr val="FAFD00"/>
              </a:solidFill>
            </a:endParaRPr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800101" y="5165726"/>
            <a:ext cx="3121047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000" b="1">
                <a:solidFill>
                  <a:srgbClr val="FFFFFF"/>
                </a:solidFill>
              </a:rPr>
              <a:t>  Mild pain and visual loss</a:t>
            </a: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812800" y="5715000"/>
            <a:ext cx="2898870" cy="33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000" b="1">
                <a:solidFill>
                  <a:srgbClr val="FFFFFF"/>
                </a:solidFill>
              </a:rPr>
              <a:t>  Anterior chamber cells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4741334" y="5181601"/>
            <a:ext cx="2176878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000" b="1">
                <a:solidFill>
                  <a:srgbClr val="FFFFFF"/>
                </a:solidFill>
              </a:rPr>
              <a:t>  Small hypopyon</a:t>
            </a:r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4741333" y="5638801"/>
            <a:ext cx="3515578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000" b="1">
                <a:solidFill>
                  <a:srgbClr val="FFFFFF"/>
                </a:solidFill>
              </a:rPr>
              <a:t>  Fundus visible with indirect </a:t>
            </a:r>
          </a:p>
          <a:p>
            <a: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</a:rPr>
              <a:t>    ophthalmoscope</a:t>
            </a:r>
          </a:p>
        </p:txBody>
      </p:sp>
      <p:pic>
        <p:nvPicPr>
          <p:cNvPr id="54280" name="Picture 8" descr="C:\My Documents\cat. surgery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45" y="2514600"/>
            <a:ext cx="3928533" cy="4097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281" name="Picture 9" descr="C:\My Documents\cat. surgery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332" y="1543050"/>
            <a:ext cx="3928533" cy="417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283" name="Line 11"/>
          <p:cNvSpPr>
            <a:spLocks noChangeShapeType="1"/>
          </p:cNvSpPr>
          <p:nvPr/>
        </p:nvSpPr>
        <p:spPr bwMode="auto">
          <a:xfrm>
            <a:off x="4605867" y="914400"/>
            <a:ext cx="0" cy="5410200"/>
          </a:xfrm>
          <a:prstGeom prst="line">
            <a:avLst/>
          </a:prstGeom>
          <a:noFill/>
          <a:ln w="19050">
            <a:solidFill>
              <a:srgbClr val="FAFD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ar-LY" sz="2400" b="1">
              <a:solidFill>
                <a:srgbClr val="FFFFFF"/>
              </a:solidFill>
            </a:endParaRPr>
          </a:p>
        </p:txBody>
      </p:sp>
      <p:sp>
        <p:nvSpPr>
          <p:cNvPr id="54284" name="Line 12"/>
          <p:cNvSpPr>
            <a:spLocks noChangeShapeType="1"/>
          </p:cNvSpPr>
          <p:nvPr/>
        </p:nvSpPr>
        <p:spPr bwMode="auto">
          <a:xfrm>
            <a:off x="609600" y="6858000"/>
            <a:ext cx="7857067" cy="0"/>
          </a:xfrm>
          <a:prstGeom prst="line">
            <a:avLst/>
          </a:prstGeom>
          <a:noFill/>
          <a:ln w="19050">
            <a:solidFill>
              <a:srgbClr val="FAFD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ar-LY" sz="2400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83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050"/>
          <p:cNvSpPr>
            <a:spLocks noChangeArrowheads="1"/>
          </p:cNvSpPr>
          <p:nvPr/>
        </p:nvSpPr>
        <p:spPr bwMode="auto">
          <a:xfrm>
            <a:off x="1642533" y="90490"/>
            <a:ext cx="6521016" cy="646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>
                <a:solidFill>
                  <a:srgbClr val="FAFD00"/>
                </a:solidFill>
              </a:rPr>
              <a:t>Acute bacterial endophthalmitis</a:t>
            </a:r>
          </a:p>
        </p:txBody>
      </p:sp>
      <p:sp>
        <p:nvSpPr>
          <p:cNvPr id="48132" name="Rectangle 2052"/>
          <p:cNvSpPr>
            <a:spLocks noChangeArrowheads="1"/>
          </p:cNvSpPr>
          <p:nvPr/>
        </p:nvSpPr>
        <p:spPr bwMode="auto">
          <a:xfrm>
            <a:off x="2959100" y="762002"/>
            <a:ext cx="3563476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Incidence - about 1:1,000 </a:t>
            </a:r>
            <a:endParaRPr lang="en-US" sz="2800" b="1">
              <a:solidFill>
                <a:srgbClr val="FFFFFF"/>
              </a:solidFill>
            </a:endParaRPr>
          </a:p>
        </p:txBody>
      </p:sp>
      <p:sp>
        <p:nvSpPr>
          <p:cNvPr id="48134" name="Rectangle 2054"/>
          <p:cNvSpPr>
            <a:spLocks noChangeArrowheads="1"/>
          </p:cNvSpPr>
          <p:nvPr/>
        </p:nvSpPr>
        <p:spPr bwMode="auto">
          <a:xfrm>
            <a:off x="5689601" y="3927477"/>
            <a:ext cx="2806987" cy="831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SzPct val="60000"/>
              <a:buFontTx/>
              <a:buChar char="•"/>
            </a:pPr>
            <a:r>
              <a:rPr lang="en-US" sz="2000" b="1">
                <a:solidFill>
                  <a:srgbClr val="FFFFFF"/>
                </a:solidFill>
              </a:rPr>
              <a:t>  Patient’s own external</a:t>
            </a:r>
          </a:p>
          <a:p>
            <a: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</a:rPr>
              <a:t>   bacterial flora is most</a:t>
            </a:r>
          </a:p>
          <a:p>
            <a: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</a:rPr>
              <a:t>   frequent culprit</a:t>
            </a:r>
          </a:p>
        </p:txBody>
      </p:sp>
      <p:sp>
        <p:nvSpPr>
          <p:cNvPr id="48135" name="Rectangle 2055"/>
          <p:cNvSpPr>
            <a:spLocks noChangeArrowheads="1"/>
          </p:cNvSpPr>
          <p:nvPr/>
        </p:nvSpPr>
        <p:spPr bwMode="auto">
          <a:xfrm>
            <a:off x="5689601" y="3381375"/>
            <a:ext cx="186013" cy="646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 b="1" dirty="0">
              <a:solidFill>
                <a:srgbClr val="DC0081"/>
              </a:solidFill>
            </a:endParaRPr>
          </a:p>
        </p:txBody>
      </p:sp>
      <p:sp>
        <p:nvSpPr>
          <p:cNvPr id="48136" name="Rectangle 2056"/>
          <p:cNvSpPr>
            <a:spLocks noChangeArrowheads="1"/>
          </p:cNvSpPr>
          <p:nvPr/>
        </p:nvSpPr>
        <p:spPr bwMode="auto">
          <a:xfrm>
            <a:off x="5705124" y="4829176"/>
            <a:ext cx="2965555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SzPct val="60000"/>
              <a:buFontTx/>
              <a:buChar char="•"/>
            </a:pPr>
            <a:r>
              <a:rPr lang="en-US" sz="2000" b="1">
                <a:solidFill>
                  <a:srgbClr val="FFFFFF"/>
                </a:solidFill>
              </a:rPr>
              <a:t>  Contaminated solutions</a:t>
            </a:r>
          </a:p>
          <a:p>
            <a: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</a:rPr>
              <a:t>   and instruments</a:t>
            </a:r>
          </a:p>
        </p:txBody>
      </p:sp>
      <p:sp>
        <p:nvSpPr>
          <p:cNvPr id="48137" name="Rectangle 2057"/>
          <p:cNvSpPr>
            <a:spLocks noChangeArrowheads="1"/>
          </p:cNvSpPr>
          <p:nvPr/>
        </p:nvSpPr>
        <p:spPr bwMode="auto">
          <a:xfrm>
            <a:off x="5705123" y="5422902"/>
            <a:ext cx="3693512" cy="831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SzPct val="60000"/>
              <a:buFontTx/>
              <a:buChar char="•"/>
            </a:pPr>
            <a:r>
              <a:rPr lang="en-US" sz="2000" b="1">
                <a:solidFill>
                  <a:srgbClr val="FFFFFF"/>
                </a:solidFill>
              </a:rPr>
              <a:t>  Environmental flora including</a:t>
            </a:r>
          </a:p>
          <a:p>
            <a: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</a:rPr>
              <a:t>   that of surgeon and</a:t>
            </a:r>
          </a:p>
          <a:p>
            <a: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</a:rPr>
              <a:t>   operating room personnel</a:t>
            </a:r>
          </a:p>
        </p:txBody>
      </p:sp>
      <p:pic>
        <p:nvPicPr>
          <p:cNvPr id="48138" name="Picture 2058" descr="C:\My Documents\cat. surgery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447803"/>
            <a:ext cx="5486400" cy="496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40" name="Line 2060"/>
          <p:cNvSpPr>
            <a:spLocks noChangeShapeType="1"/>
          </p:cNvSpPr>
          <p:nvPr/>
        </p:nvSpPr>
        <p:spPr bwMode="auto">
          <a:xfrm>
            <a:off x="5689600" y="1447800"/>
            <a:ext cx="0" cy="4953000"/>
          </a:xfrm>
          <a:prstGeom prst="line">
            <a:avLst/>
          </a:prstGeom>
          <a:noFill/>
          <a:ln w="19050">
            <a:solidFill>
              <a:srgbClr val="FAFD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ar-LY" sz="2400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1188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469" y="2362200"/>
            <a:ext cx="7465060" cy="295465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Late Postoperative </a:t>
            </a:r>
            <a:r>
              <a:rPr lang="en-US" dirty="0" smtClean="0">
                <a:solidFill>
                  <a:srgbClr val="FF0000"/>
                </a:solidFill>
              </a:rPr>
              <a:t>Complication</a:t>
            </a:r>
            <a:r>
              <a:rPr lang="en-US" dirty="0" smtClean="0"/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Capsular opacification.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Implant displacement.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Corneal decompensation.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Retinal detachment.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Chronic  bacterial </a:t>
            </a:r>
            <a:r>
              <a:rPr lang="en-US" dirty="0" err="1" smtClean="0"/>
              <a:t>endophthalmitis</a:t>
            </a:r>
            <a:r>
              <a:rPr lang="en-US" dirty="0" smtClean="0"/>
              <a:t>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0822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2135011" y="76203"/>
            <a:ext cx="5341206" cy="677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800" b="1">
                <a:solidFill>
                  <a:srgbClr val="FAFD00"/>
                </a:solidFill>
              </a:rPr>
              <a:t>Corneal decompensation</a:t>
            </a: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406400" y="5562601"/>
            <a:ext cx="3248325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buSzPct val="60000"/>
              <a:buFontTx/>
              <a:buChar char="•"/>
            </a:pPr>
            <a:r>
              <a:rPr lang="en-US" sz="2000" b="1">
                <a:solidFill>
                  <a:srgbClr val="FFFFFF"/>
                </a:solidFill>
              </a:rPr>
              <a:t>  Anterior chamber implant</a:t>
            </a:r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406400" y="6019800"/>
            <a:ext cx="3467488" cy="33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SzPct val="60000"/>
              <a:buFontTx/>
              <a:buChar char="•"/>
            </a:pPr>
            <a:r>
              <a:rPr lang="en-US" sz="2000" b="1">
                <a:solidFill>
                  <a:srgbClr val="FFFFFF"/>
                </a:solidFill>
              </a:rPr>
              <a:t>  Fuchs endothelial dystrophy</a:t>
            </a:r>
          </a:p>
        </p:txBody>
      </p:sp>
      <p:sp>
        <p:nvSpPr>
          <p:cNvPr id="63494" name="Rectangle 6"/>
          <p:cNvSpPr>
            <a:spLocks noChangeArrowheads="1"/>
          </p:cNvSpPr>
          <p:nvPr/>
        </p:nvSpPr>
        <p:spPr bwMode="auto">
          <a:xfrm>
            <a:off x="4673601" y="5529264"/>
            <a:ext cx="4717830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buSzPct val="60000"/>
              <a:buFontTx/>
              <a:buChar char="•"/>
            </a:pPr>
            <a:r>
              <a:rPr lang="en-US" sz="2000" b="1">
                <a:solidFill>
                  <a:srgbClr val="FFFFFF"/>
                </a:solidFill>
              </a:rPr>
              <a:t>  Penetrating keratoplasty in severe cases</a:t>
            </a: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4673601" y="5972176"/>
            <a:ext cx="4086247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SzPct val="60000"/>
              <a:buFontTx/>
              <a:buChar char="•"/>
            </a:pPr>
            <a:r>
              <a:rPr lang="en-US" sz="2000" b="1">
                <a:solidFill>
                  <a:srgbClr val="FFFFFF"/>
                </a:solidFill>
              </a:rPr>
              <a:t>  Guarded visual prognosis because</a:t>
            </a:r>
          </a:p>
          <a:p>
            <a: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</a:rPr>
              <a:t>   of frequently associated CMO</a:t>
            </a:r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5918201" y="838202"/>
            <a:ext cx="254878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C0128"/>
                </a:solidFill>
              </a:rPr>
              <a:t> </a:t>
            </a:r>
            <a:endParaRPr lang="en-US" sz="2400" b="1" dirty="0">
              <a:solidFill>
                <a:srgbClr val="FC0128"/>
              </a:solidFill>
            </a:endParaRPr>
          </a:p>
        </p:txBody>
      </p:sp>
      <p:pic>
        <p:nvPicPr>
          <p:cNvPr id="63498" name="Picture 10" descr="C:\My Documents\cat. surgery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774" y="1510577"/>
            <a:ext cx="4137378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503" name="Rectangle 15"/>
          <p:cNvSpPr>
            <a:spLocks noChangeArrowheads="1"/>
          </p:cNvSpPr>
          <p:nvPr/>
        </p:nvSpPr>
        <p:spPr bwMode="auto">
          <a:xfrm>
            <a:off x="1490134" y="838202"/>
            <a:ext cx="254878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C0128"/>
                </a:solidFill>
              </a:rPr>
              <a:t> </a:t>
            </a:r>
            <a:endParaRPr lang="en-US" sz="2400" b="1" dirty="0">
              <a:solidFill>
                <a:srgbClr val="FC01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78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1828800" y="2"/>
            <a:ext cx="4370684" cy="646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AFD00"/>
                </a:solidFill>
              </a:rPr>
              <a:t>capsular </a:t>
            </a:r>
            <a:r>
              <a:rPr lang="en-US" sz="3600" b="1" dirty="0">
                <a:solidFill>
                  <a:srgbClr val="FAFD00"/>
                </a:solidFill>
              </a:rPr>
              <a:t>opacification</a:t>
            </a:r>
            <a:endParaRPr lang="en-US" sz="3800" b="1" dirty="0">
              <a:solidFill>
                <a:srgbClr val="FAFD00"/>
              </a:solidFill>
            </a:endParaRPr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697089" y="5092701"/>
            <a:ext cx="3768852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buSzPct val="60000"/>
              <a:buFontTx/>
              <a:buChar char="•"/>
            </a:pPr>
            <a:r>
              <a:rPr lang="en-US" sz="2000" b="1">
                <a:solidFill>
                  <a:srgbClr val="FFFFFF"/>
                </a:solidFill>
              </a:rPr>
              <a:t>  Proliferation of lens epithelium</a:t>
            </a:r>
          </a:p>
        </p:txBody>
      </p:sp>
      <p:sp>
        <p:nvSpPr>
          <p:cNvPr id="60422" name="Rectangle 6"/>
          <p:cNvSpPr>
            <a:spLocks noChangeArrowheads="1"/>
          </p:cNvSpPr>
          <p:nvPr/>
        </p:nvSpPr>
        <p:spPr bwMode="auto">
          <a:xfrm>
            <a:off x="677334" y="5562600"/>
            <a:ext cx="2789418" cy="33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SzPct val="60000"/>
              <a:buFontTx/>
              <a:buChar char="•"/>
            </a:pPr>
            <a:r>
              <a:rPr lang="en-US" sz="2000" b="1">
                <a:solidFill>
                  <a:srgbClr val="FFFFFF"/>
                </a:solidFill>
              </a:rPr>
              <a:t>  Occurs after 3-5 years</a:t>
            </a:r>
          </a:p>
        </p:txBody>
      </p:sp>
      <p:sp>
        <p:nvSpPr>
          <p:cNvPr id="60423" name="Rectangle 7"/>
          <p:cNvSpPr>
            <a:spLocks noChangeArrowheads="1"/>
          </p:cNvSpPr>
          <p:nvPr/>
        </p:nvSpPr>
        <p:spPr bwMode="auto">
          <a:xfrm>
            <a:off x="4746978" y="5149850"/>
            <a:ext cx="3855156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SzPct val="60000"/>
              <a:buFontTx/>
              <a:buChar char="•"/>
            </a:pPr>
            <a:r>
              <a:rPr lang="en-US" sz="2000" b="1">
                <a:solidFill>
                  <a:srgbClr val="FFFFFF"/>
                </a:solidFill>
              </a:rPr>
              <a:t>  Usually occurs within 2-6 months</a:t>
            </a:r>
          </a:p>
        </p:txBody>
      </p:sp>
      <p:sp>
        <p:nvSpPr>
          <p:cNvPr id="60425" name="Rectangle 9"/>
          <p:cNvSpPr>
            <a:spLocks noChangeArrowheads="1"/>
          </p:cNvSpPr>
          <p:nvPr/>
        </p:nvSpPr>
        <p:spPr bwMode="auto">
          <a:xfrm>
            <a:off x="4741333" y="5514978"/>
            <a:ext cx="419946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SzPct val="60000"/>
              <a:buFontTx/>
              <a:buChar char="•"/>
            </a:pPr>
            <a:r>
              <a:rPr lang="en-US" sz="2000" b="1">
                <a:solidFill>
                  <a:srgbClr val="FFFFFF"/>
                </a:solidFill>
              </a:rPr>
              <a:t>  May involve remnants of anterior</a:t>
            </a:r>
          </a:p>
          <a:p>
            <a: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SzPct val="60000"/>
            </a:pPr>
            <a:r>
              <a:rPr lang="en-US" sz="2000" b="1">
                <a:solidFill>
                  <a:srgbClr val="FFFFFF"/>
                </a:solidFill>
              </a:rPr>
              <a:t>   capsule and cause phimosis</a:t>
            </a:r>
          </a:p>
        </p:txBody>
      </p:sp>
      <p:pic>
        <p:nvPicPr>
          <p:cNvPr id="60427" name="Picture 11" descr="C:\My Documents\cat. surgery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212" y="1209675"/>
            <a:ext cx="3860800" cy="379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8" name="Picture 12" descr="C:\My Documents\cat. surgery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478" y="1133478"/>
            <a:ext cx="4064000" cy="389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31" name="Line 15"/>
          <p:cNvSpPr>
            <a:spLocks noChangeShapeType="1"/>
          </p:cNvSpPr>
          <p:nvPr/>
        </p:nvSpPr>
        <p:spPr bwMode="auto">
          <a:xfrm>
            <a:off x="687211" y="5019675"/>
            <a:ext cx="8060267" cy="0"/>
          </a:xfrm>
          <a:prstGeom prst="line">
            <a:avLst/>
          </a:prstGeom>
          <a:noFill/>
          <a:ln w="28575">
            <a:solidFill>
              <a:srgbClr val="FAFD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ar-LY" sz="2400" b="1">
              <a:solidFill>
                <a:srgbClr val="FFFFFF"/>
              </a:solidFill>
            </a:endParaRPr>
          </a:p>
        </p:txBody>
      </p:sp>
      <p:sp>
        <p:nvSpPr>
          <p:cNvPr id="60432" name="Line 16"/>
          <p:cNvSpPr>
            <a:spLocks noChangeShapeType="1"/>
          </p:cNvSpPr>
          <p:nvPr/>
        </p:nvSpPr>
        <p:spPr bwMode="auto">
          <a:xfrm>
            <a:off x="677333" y="1143000"/>
            <a:ext cx="8060267" cy="0"/>
          </a:xfrm>
          <a:prstGeom prst="line">
            <a:avLst/>
          </a:prstGeom>
          <a:noFill/>
          <a:ln w="28575">
            <a:solidFill>
              <a:srgbClr val="FAFD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ar-LY" sz="2400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49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685800"/>
            <a:ext cx="7620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81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2302936" y="3"/>
            <a:ext cx="4716035" cy="677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800" b="1">
                <a:solidFill>
                  <a:srgbClr val="FAFD00"/>
                </a:solidFill>
              </a:rPr>
              <a:t>Implant displacement</a:t>
            </a:r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784579" y="5181601"/>
            <a:ext cx="4134337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SzPct val="60000"/>
              <a:buFontTx/>
              <a:buChar char="•"/>
            </a:pPr>
            <a:r>
              <a:rPr lang="en-US" sz="2000" b="1">
                <a:solidFill>
                  <a:srgbClr val="FFFFFF"/>
                </a:solidFill>
              </a:rPr>
              <a:t>  May occur if one haptic is inserted</a:t>
            </a:r>
          </a:p>
          <a:p>
            <a: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</a:rPr>
              <a:t>   into sulcus and other into bag</a:t>
            </a:r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4605868" y="5119689"/>
            <a:ext cx="3507370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buSzPct val="60000"/>
              <a:buFontTx/>
              <a:buChar char="•"/>
            </a:pPr>
            <a:r>
              <a:rPr lang="en-US" sz="2000" b="1">
                <a:solidFill>
                  <a:srgbClr val="FFFFFF"/>
                </a:solidFill>
              </a:rPr>
              <a:t>  Reposition may be necessary</a:t>
            </a:r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764823" y="5791201"/>
            <a:ext cx="3547831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buSzPct val="60000"/>
              <a:buFontTx/>
              <a:buChar char="•"/>
            </a:pPr>
            <a:r>
              <a:rPr lang="en-US" sz="2000" b="1">
                <a:solidFill>
                  <a:srgbClr val="FFFFFF"/>
                </a:solidFill>
              </a:rPr>
              <a:t>  Remove and replace if severe</a:t>
            </a:r>
          </a:p>
        </p:txBody>
      </p:sp>
      <p:pic>
        <p:nvPicPr>
          <p:cNvPr id="62473" name="Picture 9" descr="C:\My Documents\cat. surgery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33" y="1143000"/>
            <a:ext cx="3589867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474" name="Picture 10" descr="C:\My Documents\cat. surgery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401" y="1066800"/>
            <a:ext cx="3973689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477" name="Line 13"/>
          <p:cNvSpPr>
            <a:spLocks noChangeShapeType="1"/>
          </p:cNvSpPr>
          <p:nvPr/>
        </p:nvSpPr>
        <p:spPr bwMode="auto">
          <a:xfrm>
            <a:off x="745067" y="5181600"/>
            <a:ext cx="7721600" cy="0"/>
          </a:xfrm>
          <a:prstGeom prst="line">
            <a:avLst/>
          </a:prstGeom>
          <a:noFill/>
          <a:ln w="19050">
            <a:solidFill>
              <a:srgbClr val="FAFD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ar-LY" sz="2400" b="1">
              <a:solidFill>
                <a:srgbClr val="FFFFFF"/>
              </a:solidFill>
            </a:endParaRPr>
          </a:p>
        </p:txBody>
      </p:sp>
      <p:sp>
        <p:nvSpPr>
          <p:cNvPr id="62478" name="Line 14"/>
          <p:cNvSpPr>
            <a:spLocks noChangeShapeType="1"/>
          </p:cNvSpPr>
          <p:nvPr/>
        </p:nvSpPr>
        <p:spPr bwMode="auto">
          <a:xfrm>
            <a:off x="745067" y="1143000"/>
            <a:ext cx="7721600" cy="0"/>
          </a:xfrm>
          <a:prstGeom prst="line">
            <a:avLst/>
          </a:prstGeom>
          <a:noFill/>
          <a:ln w="19050">
            <a:solidFill>
              <a:srgbClr val="FAFD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ar-LY" sz="2400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79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82625" y="10414"/>
            <a:ext cx="8380095" cy="103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600" spc="-490" dirty="0"/>
              <a:t>P</a:t>
            </a:r>
            <a:r>
              <a:rPr sz="6600" spc="-495" dirty="0"/>
              <a:t>A</a:t>
            </a:r>
            <a:r>
              <a:rPr sz="6600" dirty="0"/>
              <a:t>THOPHYSI</a:t>
            </a:r>
            <a:r>
              <a:rPr sz="6600" spc="10" dirty="0"/>
              <a:t>O</a:t>
            </a:r>
            <a:r>
              <a:rPr sz="6600" dirty="0"/>
              <a:t>LOGY</a:t>
            </a:r>
            <a:endParaRPr sz="660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72200" y="1520494"/>
            <a:ext cx="2715219" cy="4943190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383540" y="1854149"/>
            <a:ext cx="5480685" cy="40500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The lens is </a:t>
            </a:r>
            <a:r>
              <a:rPr sz="2400" dirty="0">
                <a:latin typeface="Arial"/>
                <a:cs typeface="Arial"/>
              </a:rPr>
              <a:t>made </a:t>
            </a:r>
            <a:r>
              <a:rPr sz="2400" spc="-5" dirty="0">
                <a:latin typeface="Arial"/>
                <a:cs typeface="Arial"/>
              </a:rPr>
              <a:t>mostly of water</a:t>
            </a:r>
            <a:r>
              <a:rPr sz="2400" spc="51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and</a:t>
            </a:r>
            <a:endParaRPr sz="240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sz="2400" spc="-5" dirty="0">
                <a:latin typeface="Arial"/>
                <a:cs typeface="Arial"/>
              </a:rPr>
              <a:t>protein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fibers.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Arial"/>
              <a:cs typeface="Arial"/>
            </a:endParaRPr>
          </a:p>
          <a:p>
            <a:pPr marL="355600" marR="6350" indent="-342900">
              <a:lnSpc>
                <a:spcPct val="100000"/>
              </a:lnSpc>
              <a:buFont typeface="Wingdings"/>
              <a:buChar char=""/>
              <a:tabLst>
                <a:tab pos="354965" algn="l"/>
                <a:tab pos="355600" algn="l"/>
                <a:tab pos="1527175" algn="l"/>
                <a:tab pos="2409825" algn="l"/>
                <a:tab pos="3275965" algn="l"/>
                <a:tab pos="3836670" algn="l"/>
                <a:tab pos="4533265" algn="l"/>
              </a:tabLst>
            </a:pPr>
            <a:r>
              <a:rPr sz="2400" dirty="0">
                <a:latin typeface="Arial"/>
                <a:cs typeface="Arial"/>
              </a:rPr>
              <a:t>Opacity	</a:t>
            </a:r>
            <a:r>
              <a:rPr sz="2400" spc="-5" dirty="0">
                <a:latin typeface="Arial"/>
                <a:cs typeface="Arial"/>
              </a:rPr>
              <a:t>o</a:t>
            </a:r>
            <a:r>
              <a:rPr sz="2400" spc="-20" dirty="0">
                <a:latin typeface="Arial"/>
                <a:cs typeface="Arial"/>
              </a:rPr>
              <a:t>c</a:t>
            </a:r>
            <a:r>
              <a:rPr sz="2400" spc="-5" dirty="0">
                <a:latin typeface="Arial"/>
                <a:cs typeface="Arial"/>
              </a:rPr>
              <a:t>cur</a:t>
            </a:r>
            <a:r>
              <a:rPr sz="2400" dirty="0">
                <a:latin typeface="Arial"/>
                <a:cs typeface="Arial"/>
              </a:rPr>
              <a:t>	</a:t>
            </a:r>
            <a:r>
              <a:rPr sz="2400" spc="-5" dirty="0">
                <a:latin typeface="Arial"/>
                <a:cs typeface="Arial"/>
              </a:rPr>
              <a:t>w</a:t>
            </a:r>
            <a:r>
              <a:rPr sz="2400" spc="-15" dirty="0">
                <a:latin typeface="Arial"/>
                <a:cs typeface="Arial"/>
              </a:rPr>
              <a:t>h</a:t>
            </a:r>
            <a:r>
              <a:rPr sz="2400" spc="-5" dirty="0">
                <a:latin typeface="Arial"/>
                <a:cs typeface="Arial"/>
              </a:rPr>
              <a:t>en</a:t>
            </a:r>
            <a:r>
              <a:rPr sz="2400" dirty="0">
                <a:latin typeface="Arial"/>
                <a:cs typeface="Arial"/>
              </a:rPr>
              <a:t>	t</a:t>
            </a:r>
            <a:r>
              <a:rPr sz="2400" spc="-10" dirty="0">
                <a:latin typeface="Arial"/>
                <a:cs typeface="Arial"/>
              </a:rPr>
              <a:t>h</a:t>
            </a:r>
            <a:r>
              <a:rPr sz="2400" spc="-5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	</a:t>
            </a:r>
            <a:r>
              <a:rPr sz="2400" spc="-5" dirty="0">
                <a:latin typeface="Arial"/>
                <a:cs typeface="Arial"/>
              </a:rPr>
              <a:t>l</a:t>
            </a:r>
            <a:r>
              <a:rPr sz="2400" spc="-15" dirty="0">
                <a:latin typeface="Arial"/>
                <a:cs typeface="Arial"/>
              </a:rPr>
              <a:t>e</a:t>
            </a:r>
            <a:r>
              <a:rPr sz="2400" spc="-5" dirty="0">
                <a:latin typeface="Arial"/>
                <a:cs typeface="Arial"/>
              </a:rPr>
              <a:t>ns</a:t>
            </a:r>
            <a:r>
              <a:rPr sz="2400" dirty="0">
                <a:latin typeface="Arial"/>
                <a:cs typeface="Arial"/>
              </a:rPr>
              <a:t>	</a:t>
            </a:r>
            <a:r>
              <a:rPr sz="2400" spc="-5" dirty="0">
                <a:latin typeface="Arial"/>
                <a:cs typeface="Arial"/>
              </a:rPr>
              <a:t>prote</a:t>
            </a:r>
            <a:r>
              <a:rPr sz="2400" dirty="0">
                <a:latin typeface="Arial"/>
                <a:cs typeface="Arial"/>
              </a:rPr>
              <a:t>i</a:t>
            </a:r>
            <a:r>
              <a:rPr sz="2400" spc="-5" dirty="0">
                <a:latin typeface="Arial"/>
                <a:cs typeface="Arial"/>
              </a:rPr>
              <a:t>n  (crystallins) clump</a:t>
            </a:r>
            <a:r>
              <a:rPr sz="2400" spc="3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together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Wingdings"/>
              <a:buChar char=""/>
            </a:pPr>
            <a:endParaRPr sz="2500">
              <a:latin typeface="Arial"/>
              <a:cs typeface="Arial"/>
            </a:endParaRPr>
          </a:p>
          <a:p>
            <a:pPr marL="355600" marR="5080" indent="-342900">
              <a:lnSpc>
                <a:spcPct val="100000"/>
              </a:lnSpc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Ability </a:t>
            </a:r>
            <a:r>
              <a:rPr sz="2400" dirty="0">
                <a:latin typeface="Arial"/>
                <a:cs typeface="Arial"/>
              </a:rPr>
              <a:t>for </a:t>
            </a:r>
            <a:r>
              <a:rPr sz="2400" spc="-5" dirty="0">
                <a:latin typeface="Arial"/>
                <a:cs typeface="Arial"/>
              </a:rPr>
              <a:t>lens </a:t>
            </a:r>
            <a:r>
              <a:rPr sz="2400" dirty="0">
                <a:latin typeface="Arial"/>
                <a:cs typeface="Arial"/>
              </a:rPr>
              <a:t>to refract </a:t>
            </a:r>
            <a:r>
              <a:rPr sz="2400" spc="-5" dirty="0">
                <a:latin typeface="Arial"/>
                <a:cs typeface="Arial"/>
              </a:rPr>
              <a:t>lights reduce  which cause reduce visual</a:t>
            </a:r>
            <a:r>
              <a:rPr sz="2400" spc="65" dirty="0">
                <a:latin typeface="Arial"/>
                <a:cs typeface="Arial"/>
              </a:rPr>
              <a:t> </a:t>
            </a:r>
            <a:r>
              <a:rPr sz="2400" spc="-30" dirty="0">
                <a:latin typeface="Arial"/>
                <a:cs typeface="Arial"/>
              </a:rPr>
              <a:t>acuity.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Wingdings"/>
              <a:buChar char=""/>
            </a:pPr>
            <a:endParaRPr sz="2500">
              <a:latin typeface="Arial"/>
              <a:cs typeface="Arial"/>
            </a:endParaRPr>
          </a:p>
          <a:p>
            <a:pPr marL="355600" marR="5715" indent="-342900">
              <a:lnSpc>
                <a:spcPct val="100000"/>
              </a:lnSpc>
              <a:buFont typeface="Wingdings"/>
              <a:buChar char=""/>
              <a:tabLst>
                <a:tab pos="354965" algn="l"/>
                <a:tab pos="355600" algn="l"/>
                <a:tab pos="1871980" algn="l"/>
                <a:tab pos="3743960" algn="l"/>
                <a:tab pos="4240530" algn="l"/>
                <a:tab pos="4908550" algn="l"/>
              </a:tabLst>
            </a:pPr>
            <a:r>
              <a:rPr sz="2400" spc="-5" dirty="0">
                <a:latin typeface="Arial"/>
                <a:cs typeface="Arial"/>
              </a:rPr>
              <a:t>Chemical	modification	o</a:t>
            </a:r>
            <a:r>
              <a:rPr sz="2400" dirty="0">
                <a:latin typeface="Arial"/>
                <a:cs typeface="Arial"/>
              </a:rPr>
              <a:t>f	the	</a:t>
            </a:r>
            <a:r>
              <a:rPr sz="2400" spc="-5" dirty="0">
                <a:latin typeface="Arial"/>
                <a:cs typeface="Arial"/>
              </a:rPr>
              <a:t>l</a:t>
            </a:r>
            <a:r>
              <a:rPr sz="2400" spc="-15" dirty="0">
                <a:latin typeface="Arial"/>
                <a:cs typeface="Arial"/>
              </a:rPr>
              <a:t>e</a:t>
            </a:r>
            <a:r>
              <a:rPr sz="2400" spc="-5" dirty="0">
                <a:latin typeface="Arial"/>
                <a:cs typeface="Arial"/>
              </a:rPr>
              <a:t>ns  cause it </a:t>
            </a:r>
            <a:r>
              <a:rPr sz="2400" dirty="0">
                <a:latin typeface="Arial"/>
                <a:cs typeface="Arial"/>
              </a:rPr>
              <a:t>to </a:t>
            </a:r>
            <a:r>
              <a:rPr sz="2400" spc="-5" dirty="0">
                <a:latin typeface="Arial"/>
                <a:cs typeface="Arial"/>
              </a:rPr>
              <a:t>be thicken and</a:t>
            </a:r>
            <a:r>
              <a:rPr sz="2400" spc="2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harden</a:t>
            </a:r>
            <a:endParaRPr sz="24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3924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9609" y="2127250"/>
            <a:ext cx="7772400" cy="239522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14600" y="4648200"/>
            <a:ext cx="4114800" cy="1182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93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04800" y="76200"/>
            <a:ext cx="87630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lnSpc>
                <a:spcPct val="150000"/>
              </a:lnSpc>
              <a:defRPr/>
            </a:pP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200000"/>
              </a:lnSpc>
              <a:defRPr/>
            </a:pPr>
            <a:r>
              <a:rPr 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The main function of the lens is refraction </a:t>
            </a:r>
          </a:p>
          <a:p>
            <a:pPr algn="l" rtl="0">
              <a:lnSpc>
                <a:spcPct val="200000"/>
              </a:lnSpc>
              <a:defRPr/>
            </a:pP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Focusing the light rays on the retina.</a:t>
            </a:r>
          </a:p>
          <a:p>
            <a:pPr algn="l" rtl="0">
              <a:lnSpc>
                <a:spcPct val="200000"/>
              </a:lnSpc>
              <a:defRPr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While the corneal curvature is fixed, the lens can change its curvature, this ability is called</a:t>
            </a: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accommodation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, the lens curvature becomes steeper for near vision and flatter for distance vision</a:t>
            </a:r>
            <a:r>
              <a:rPr lang="en-US" sz="2000" dirty="0"/>
              <a:t> </a:t>
            </a:r>
            <a:r>
              <a:rPr lang="en-US" sz="2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In accommodation,  it helps in focusing   objects lies within  6 meters in front  of the eyes .</a:t>
            </a:r>
          </a:p>
          <a:p>
            <a:pPr algn="l" rtl="0">
              <a:lnSpc>
                <a:spcPct val="200000"/>
              </a:lnSpc>
              <a:defRPr/>
            </a:pP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l" rtl="0"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cxnSp>
        <p:nvCxnSpPr>
          <p:cNvPr id="3" name="رابط كسهم مستقيم 2"/>
          <p:cNvCxnSpPr/>
          <p:nvPr/>
        </p:nvCxnSpPr>
        <p:spPr>
          <a:xfrm>
            <a:off x="7010400" y="1371600"/>
            <a:ext cx="838200" cy="0"/>
          </a:xfrm>
          <a:prstGeom prst="straightConnector1">
            <a:avLst/>
          </a:prstGeom>
          <a:ln w="57150">
            <a:solidFill>
              <a:srgbClr val="00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973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04800" y="533400"/>
            <a:ext cx="8763000" cy="508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lnSpc>
                <a:spcPct val="200000"/>
              </a:lnSpc>
              <a:defRPr/>
            </a:pPr>
            <a:r>
              <a:rPr lang="en-US" sz="3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1- Seeing  far object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250000"/>
              </a:lnSpc>
              <a:defRPr/>
            </a:pP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Reducing the anterior posterior diameter of the lens.</a:t>
            </a:r>
          </a:p>
          <a:p>
            <a:pPr marL="457200" indent="-457200" algn="l" rtl="0">
              <a:lnSpc>
                <a:spcPct val="250000"/>
              </a:lnSpc>
              <a:defRPr/>
            </a:pPr>
            <a:r>
              <a:rPr lang="en-US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B.</a:t>
            </a:r>
            <a:r>
              <a:rPr lang="en-US" sz="2800" b="1" dirty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Relaxing the ciliary muscles 				</a:t>
            </a:r>
          </a:p>
          <a:p>
            <a:pPr marL="457200" indent="-457200" algn="l" rtl="0">
              <a:lnSpc>
                <a:spcPct val="250000"/>
              </a:lnSpc>
              <a:defRPr/>
            </a:pPr>
            <a:r>
              <a:rPr lang="en-US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C.</a:t>
            </a:r>
            <a:r>
              <a:rPr lang="en-US" sz="2800" b="1" dirty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Reducing  the lens power to minimum.</a:t>
            </a:r>
          </a:p>
          <a:p>
            <a:pPr algn="l" rtl="0">
              <a:lnSpc>
                <a:spcPct val="110000"/>
              </a:lnSpc>
              <a:defRPr/>
            </a:pPr>
            <a:endParaRPr lang="en-US" b="1" dirty="0">
              <a:latin typeface="Arial" pitchFamily="34" charset="0"/>
            </a:endParaRPr>
          </a:p>
          <a:p>
            <a:pPr algn="l" rtl="0"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04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659</TotalTime>
  <Words>2002</Words>
  <Application>Microsoft Office PowerPoint</Application>
  <PresentationFormat>عرض على الشاشة (3:4)‏</PresentationFormat>
  <Paragraphs>433</Paragraphs>
  <Slides>70</Slides>
  <Notes>2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70</vt:i4>
      </vt:variant>
    </vt:vector>
  </HeadingPairs>
  <TitlesOfParts>
    <vt:vector size="77" baseType="lpstr">
      <vt:lpstr>Calibri</vt:lpstr>
      <vt:lpstr>Wingdings</vt:lpstr>
      <vt:lpstr>Times New Roman</vt:lpstr>
      <vt:lpstr>Arial</vt:lpstr>
      <vt:lpstr>Arial Black</vt:lpstr>
      <vt:lpstr>Cambria</vt:lpstr>
      <vt:lpstr>Office Theme</vt:lpstr>
      <vt:lpstr>عرض تقديمي في PowerPoint</vt:lpstr>
      <vt:lpstr>عرض تقديمي في PowerPoint</vt:lpstr>
      <vt:lpstr>ANATOMY OF THE LENS</vt:lpstr>
      <vt:lpstr>ANATOMY OF THE LENS</vt:lpstr>
      <vt:lpstr>ANATOMY OF THE LENS</vt:lpstr>
      <vt:lpstr>ANATOMY OF THE LENS</vt:lpstr>
      <vt:lpstr>PATHOPHYSIOLOGY</vt:lpstr>
      <vt:lpstr>عرض تقديمي في PowerPoint</vt:lpstr>
      <vt:lpstr>عرض تقديمي في PowerPoint</vt:lpstr>
      <vt:lpstr>عرض تقديمي في PowerPoint</vt:lpstr>
      <vt:lpstr>LENS TRASPARENCY</vt:lpstr>
      <vt:lpstr>CATARACT</vt:lpstr>
      <vt:lpstr>CATARACT</vt:lpstr>
      <vt:lpstr>RISK FACTORS</vt:lpstr>
      <vt:lpstr>CAUSES</vt:lpstr>
      <vt:lpstr>عرض تقديمي في PowerPoint</vt:lpstr>
      <vt:lpstr>عرض تقديمي في PowerPoint</vt:lpstr>
      <vt:lpstr>CLASSIFICATION</vt:lpstr>
      <vt:lpstr>IMMATURE CATARACT</vt:lpstr>
      <vt:lpstr>MATURE CATARACT</vt:lpstr>
      <vt:lpstr>MATURE CATARACT</vt:lpstr>
      <vt:lpstr>MATURE VS IMMATURE</vt:lpstr>
      <vt:lpstr>HYPERMATURE CATARACT</vt:lpstr>
      <vt:lpstr>Classification according to maturity</vt:lpstr>
      <vt:lpstr>CLASSIFICATION</vt:lpstr>
      <vt:lpstr>CLASSIFICATION</vt:lpstr>
      <vt:lpstr>Posterior Subcapsular Cataracts</vt:lpstr>
      <vt:lpstr>عرض تقديمي في PowerPoint</vt:lpstr>
      <vt:lpstr>عرض تقديمي في PowerPoint</vt:lpstr>
      <vt:lpstr>Nuclear cataract</vt:lpstr>
      <vt:lpstr>عرض تقديمي في PowerPoint</vt:lpstr>
      <vt:lpstr>CorticalCatract</vt:lpstr>
      <vt:lpstr>Cortical cataract</vt:lpstr>
      <vt:lpstr>Causes of traumatic cataract</vt:lpstr>
      <vt:lpstr>Drug</vt:lpstr>
      <vt:lpstr>CONGENITAL CATARACTS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CLINICAL PRESENTATION</vt:lpstr>
      <vt:lpstr>VISUAL ACUITY</vt:lpstr>
      <vt:lpstr>VISUAL ACUITY</vt:lpstr>
      <vt:lpstr>LENS OPACITY</vt:lpstr>
      <vt:lpstr>EVAULATION </vt:lpstr>
      <vt:lpstr>TREATMENT</vt:lpstr>
      <vt:lpstr>Extra-capsular Cataract Extraction  (ECCE)</vt:lpstr>
      <vt:lpstr>PHACOEMULSIFICATION</vt:lpstr>
      <vt:lpstr>PHMACOEMULSIFICATION</vt:lpstr>
      <vt:lpstr>Lens replacement</vt:lpstr>
      <vt:lpstr>Aphakic glasses</vt:lpstr>
      <vt:lpstr>IOL</vt:lpstr>
      <vt:lpstr>عرض تقديمي في PowerPoint</vt:lpstr>
      <vt:lpstr>عرض تقديمي في PowerPoint</vt:lpstr>
      <vt:lpstr>Postoperative care after cataract  surgery</vt:lpstr>
      <vt:lpstr>COMPLICATIONS</vt:lpstr>
      <vt:lpstr>عرض تقديمي في PowerPoint</vt:lpstr>
      <vt:lpstr>عرض تقديمي في PowerPoint</vt:lpstr>
      <vt:lpstr>Iris prolapse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Luimu-PC</dc:creator>
  <cp:lastModifiedBy>‏‏مستخدم Windows</cp:lastModifiedBy>
  <cp:revision>91</cp:revision>
  <dcterms:created xsi:type="dcterms:W3CDTF">2020-09-28T08:20:16Z</dcterms:created>
  <dcterms:modified xsi:type="dcterms:W3CDTF">2020-11-14T08:56:47Z</dcterms:modified>
</cp:coreProperties>
</file>