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6" r:id="rId3"/>
    <p:sldId id="287" r:id="rId4"/>
    <p:sldId id="288" r:id="rId5"/>
    <p:sldId id="289" r:id="rId6"/>
    <p:sldId id="258" r:id="rId7"/>
    <p:sldId id="259" r:id="rId8"/>
    <p:sldId id="260" r:id="rId9"/>
    <p:sldId id="290" r:id="rId10"/>
    <p:sldId id="291" r:id="rId11"/>
    <p:sldId id="263" r:id="rId12"/>
    <p:sldId id="264" r:id="rId13"/>
    <p:sldId id="300" r:id="rId14"/>
    <p:sldId id="265" r:id="rId15"/>
    <p:sldId id="292" r:id="rId16"/>
    <p:sldId id="266" r:id="rId17"/>
    <p:sldId id="299" r:id="rId18"/>
    <p:sldId id="293" r:id="rId19"/>
    <p:sldId id="294" r:id="rId20"/>
    <p:sldId id="295" r:id="rId21"/>
    <p:sldId id="267" r:id="rId22"/>
    <p:sldId id="268" r:id="rId23"/>
    <p:sldId id="297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D38CD9-E441-4AF8-9BD1-E882A265CB47}" type="datetimeFigureOut">
              <a:rPr lang="ar-SA" smtClean="0"/>
              <a:pPr/>
              <a:t>29/10/1441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3597105-D10E-4749-9840-F67F45505B7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5448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66090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5618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3823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8360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61832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1043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6784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2064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09244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23189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4764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64519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76722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94041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75537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98701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1168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5646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6545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5836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7684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5411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97105-D10E-4749-9840-F67F45505B7F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4656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415737-9A52-40D9-A089-B005BAA122C9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800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EDB260-35D3-485E-8ACF-8A4A7752BDD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47800"/>
          </a:xfrm>
        </p:spPr>
        <p:txBody>
          <a:bodyPr/>
          <a:lstStyle/>
          <a:p>
            <a:r>
              <a:rPr lang="en-US" b="1" dirty="0" err="1" smtClean="0"/>
              <a:t>Malabsorption</a:t>
            </a:r>
            <a:r>
              <a:rPr lang="en-US" b="1" dirty="0" smtClean="0"/>
              <a:t> Syndromes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DR. Nadia </a:t>
            </a:r>
            <a:r>
              <a:rPr lang="en-US" dirty="0" err="1" smtClean="0"/>
              <a:t>ezzawi</a:t>
            </a:r>
            <a:r>
              <a:rPr lang="en-US" dirty="0" smtClean="0"/>
              <a:t> </a:t>
            </a:r>
          </a:p>
          <a:p>
            <a:r>
              <a:rPr lang="en-US" dirty="0" smtClean="0"/>
              <a:t>Gastroenterology department </a:t>
            </a:r>
          </a:p>
          <a:p>
            <a:r>
              <a:rPr lang="en-US" dirty="0" smtClean="0"/>
              <a:t>BMC	 </a:t>
            </a:r>
            <a:endParaRPr lang="ar-SA" dirty="0"/>
          </a:p>
        </p:txBody>
      </p:sp>
      <p:pic>
        <p:nvPicPr>
          <p:cNvPr id="5122" name="Picture 2" descr="C:\Users\Majed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09600"/>
            <a:ext cx="2514600" cy="18288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066800"/>
            <a:ext cx="3657600" cy="1143000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C00000"/>
                </a:solidFill>
              </a:rPr>
              <a:t>Specific Disease Entities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causing malabsorption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6D66E28C-1626-481E-B2B1-09A671EF1DC5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b="1" dirty="0" smtClean="0">
                <a:latin typeface="Cambria" pitchFamily="18" charset="0"/>
              </a:rPr>
              <a:t>Celiac Disease:</a:t>
            </a:r>
          </a:p>
          <a:p>
            <a:pPr algn="ctr">
              <a:lnSpc>
                <a:spcPct val="90000"/>
              </a:lnSpc>
              <a:buNone/>
            </a:pPr>
            <a:endParaRPr lang="en-US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- is a common cause of </a:t>
            </a:r>
            <a:r>
              <a:rPr lang="en-US" dirty="0" err="1" smtClean="0">
                <a:latin typeface="Calibri" pitchFamily="34" charset="0"/>
              </a:rPr>
              <a:t>malabsorption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b="1" i="1" u="sng" dirty="0" smtClean="0">
                <a:solidFill>
                  <a:srgbClr val="C00000"/>
                </a:solidFill>
                <a:latin typeface="Calibri" pitchFamily="34" charset="0"/>
              </a:rPr>
              <a:t>- Age: </a:t>
            </a:r>
            <a:r>
              <a:rPr lang="en-US" dirty="0" smtClean="0">
                <a:latin typeface="Calibri" pitchFamily="34" charset="0"/>
              </a:rPr>
              <a:t>occurring at ages ranging from </a:t>
            </a:r>
            <a:endParaRPr lang="ar-SA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the first year of life through the eighth decade. </a:t>
            </a:r>
          </a:p>
          <a:p>
            <a:pPr>
              <a:lnSpc>
                <a:spcPct val="90000"/>
              </a:lnSpc>
            </a:pPr>
            <a:r>
              <a:rPr lang="en-US" b="1" i="1" u="sng" dirty="0" smtClean="0">
                <a:solidFill>
                  <a:srgbClr val="C00000"/>
                </a:solidFill>
                <a:latin typeface="Calibri" pitchFamily="34" charset="0"/>
              </a:rPr>
              <a:t>Etiology: </a:t>
            </a:r>
            <a:r>
              <a:rPr lang="en-US" dirty="0" smtClean="0">
                <a:latin typeface="Calibri" pitchFamily="34" charset="0"/>
              </a:rPr>
              <a:t>is not known, but  three  factors can contribute:</a:t>
            </a:r>
          </a:p>
          <a:p>
            <a:pPr>
              <a:lnSpc>
                <a:spcPct val="9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latin typeface="Calibri" pitchFamily="34" charset="0"/>
              </a:rPr>
              <a:t>1. Environmental factor:</a:t>
            </a:r>
            <a:endParaRPr lang="ar-SA" b="1" i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- There is association of the disease with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gliadin</a:t>
            </a:r>
            <a:r>
              <a:rPr lang="en-US" dirty="0" smtClean="0">
                <a:latin typeface="Calibri" pitchFamily="34" charset="0"/>
              </a:rPr>
              <a:t>, a component of gluten that is present in wheat. </a:t>
            </a:r>
          </a:p>
          <a:p>
            <a:pPr>
              <a:lnSpc>
                <a:spcPct val="9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latin typeface="Calibri" pitchFamily="34" charset="0"/>
              </a:rPr>
              <a:t>2. Immunologic  factor: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- Serum antibodies  are detected such as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anti-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gliadin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en-US" b="1" i="1" dirty="0" smtClean="0">
                <a:solidFill>
                  <a:srgbClr val="7030A0"/>
                </a:solidFill>
                <a:latin typeface="Calibri" pitchFamily="34" charset="0"/>
              </a:rPr>
              <a:t>3. Genetic factor:</a:t>
            </a:r>
          </a:p>
          <a:p>
            <a:pPr>
              <a:buNone/>
            </a:pPr>
            <a:r>
              <a:rPr lang="en-US" dirty="0" smtClean="0">
                <a:solidFill>
                  <a:schemeClr val="bg2"/>
                </a:solidFill>
                <a:latin typeface="Calibri" pitchFamily="34" charset="0"/>
              </a:rPr>
              <a:t>- </a:t>
            </a:r>
            <a:r>
              <a:rPr lang="en-US" dirty="0" smtClean="0">
                <a:latin typeface="Calibri" pitchFamily="34" charset="0"/>
              </a:rPr>
              <a:t>Almost all patients express the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B8, DR3, DR7&amp; HLA-DQ2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Calibri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C00000"/>
                </a:solidFill>
              </a:rPr>
              <a:t>Pathology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alibri" pitchFamily="34" charset="0"/>
              </a:rPr>
              <a:t>A small-intestinal biopsy should be done for suspected patients.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The hallmark of celiac </a:t>
            </a:r>
            <a:r>
              <a:rPr lang="en-US" dirty="0" err="1" smtClean="0">
                <a:latin typeface="Calibri" pitchFamily="34" charset="0"/>
              </a:rPr>
              <a:t>sprue</a:t>
            </a:r>
            <a:r>
              <a:rPr lang="en-US" dirty="0" smtClean="0">
                <a:latin typeface="Calibri" pitchFamily="34" charset="0"/>
              </a:rPr>
              <a:t> is the presence of an </a:t>
            </a:r>
            <a:r>
              <a:rPr lang="en-US" u="sng" dirty="0" smtClean="0">
                <a:latin typeface="Calibri" pitchFamily="34" charset="0"/>
              </a:rPr>
              <a:t>abnormal small-intestinal biopsy.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FreeSans"/>
              </a:rPr>
              <a:t> If possible, grade the results according to the Marsh criteria.</a:t>
            </a:r>
          </a:p>
          <a:p>
            <a:pPr>
              <a:buFontTx/>
              <a:buChar char="-"/>
            </a:pPr>
            <a:endParaRPr lang="en-US" u="sng" dirty="0" smtClean="0">
              <a:latin typeface="Calibri" pitchFamily="34" charset="0"/>
            </a:endParaRPr>
          </a:p>
          <a:p>
            <a:pPr>
              <a:buFontTx/>
              <a:buChar char="-"/>
            </a:pPr>
            <a:endParaRPr lang="en-US" u="sng" dirty="0" smtClean="0">
              <a:latin typeface="Calibri" pitchFamily="34" charset="0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Marsh criteria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u="sng" dirty="0" err="1" smtClean="0">
                <a:solidFill>
                  <a:srgbClr val="000000"/>
                </a:solidFill>
                <a:latin typeface="FreeSans"/>
              </a:rPr>
              <a:t>Histologic</a:t>
            </a:r>
            <a:r>
              <a:rPr lang="en-US" sz="2000" b="1" u="sng" dirty="0" smtClean="0">
                <a:solidFill>
                  <a:srgbClr val="000000"/>
                </a:solidFill>
                <a:latin typeface="FreeSans"/>
              </a:rPr>
              <a:t> changes on small intestinal biopsy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FreeSans"/>
              </a:rPr>
              <a:t>0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normal villous architecture with no increase in intraepithelial lymphocytes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FreeSans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normal villous architecture with increased intraepithelial lymphocytes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FreeSans"/>
              </a:rPr>
              <a:t>II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normal </a:t>
            </a:r>
            <a:r>
              <a:rPr lang="en-US" sz="2000" dirty="0" err="1" smtClean="0">
                <a:solidFill>
                  <a:srgbClr val="000000"/>
                </a:solidFill>
                <a:latin typeface="FreeSans"/>
              </a:rPr>
              <a:t>villi</a:t>
            </a:r>
            <a:endParaRPr lang="en-US" sz="2000" dirty="0" smtClean="0">
              <a:solidFill>
                <a:srgbClr val="000000"/>
              </a:solidFill>
              <a:latin typeface="FreeSans"/>
            </a:endParaRPr>
          </a:p>
          <a:p>
            <a:r>
              <a:rPr lang="en-US" sz="2000" dirty="0" err="1" smtClean="0">
                <a:solidFill>
                  <a:srgbClr val="FF0000"/>
                </a:solidFill>
                <a:latin typeface="FreeSans"/>
              </a:rPr>
              <a:t>IIIa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partial villous atrophy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FreeSans"/>
              </a:rPr>
              <a:t>IIIb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subtotal villous atrophy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FreeSans"/>
              </a:rPr>
              <a:t>IIIc</a:t>
            </a:r>
            <a:r>
              <a:rPr lang="en-US" sz="2000" dirty="0" smtClean="0">
                <a:solidFill>
                  <a:srgbClr val="000000"/>
                </a:solidFill>
                <a:latin typeface="FreeSans"/>
              </a:rPr>
              <a:t>: increased intraepithelial lymphocytes and crypt hyperplasia with total villous atrophy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Normal small intestinal mucosa is seen at the left, and mucosa involved by celiac </a:t>
            </a:r>
            <a:r>
              <a:rPr lang="en-US" sz="2400" i="1" dirty="0" err="1" smtClean="0"/>
              <a:t>sprue</a:t>
            </a:r>
            <a:r>
              <a:rPr lang="en-US" sz="2400" i="1" dirty="0" smtClean="0"/>
              <a:t> at the right Show  blunting and flattening of </a:t>
            </a:r>
            <a:r>
              <a:rPr lang="en-US" sz="2400" i="1" dirty="0" err="1" smtClean="0"/>
              <a:t>villi</a:t>
            </a:r>
            <a:r>
              <a:rPr lang="en-US" sz="2400" i="1" dirty="0" smtClean="0"/>
              <a:t> with increased lymphocytes and plasma cells in the lamina </a:t>
            </a:r>
            <a:r>
              <a:rPr lang="en-US" sz="2400" i="1" dirty="0" err="1" smtClean="0"/>
              <a:t>propria</a:t>
            </a:r>
            <a:r>
              <a:rPr lang="en-US" sz="2400" i="1" dirty="0" smtClean="0"/>
              <a:t> in celiac disease</a:t>
            </a:r>
          </a:p>
          <a:p>
            <a:endParaRPr lang="ar-SA" sz="24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286000"/>
            <a:ext cx="8883650" cy="43116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Clinical features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The disease usually presents in children, less commonly manifested in adults for the first time :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Diarrhea.</a:t>
            </a:r>
          </a:p>
          <a:p>
            <a:pPr>
              <a:buFontTx/>
              <a:buChar char="-"/>
            </a:pPr>
            <a:r>
              <a:rPr lang="en-US" dirty="0" err="1" smtClean="0">
                <a:latin typeface="Calibri" pitchFamily="34" charset="0"/>
              </a:rPr>
              <a:t>Wieght</a:t>
            </a:r>
            <a:r>
              <a:rPr lang="en-US" dirty="0" smtClean="0">
                <a:latin typeface="Calibri" pitchFamily="34" charset="0"/>
              </a:rPr>
              <a:t> loss.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Anemia.</a:t>
            </a:r>
          </a:p>
          <a:p>
            <a:pPr>
              <a:buFontTx/>
              <a:buChar char="-"/>
            </a:pPr>
            <a:r>
              <a:rPr lang="en-US" dirty="0" smtClean="0">
                <a:latin typeface="Calibri" pitchFamily="34" charset="0"/>
              </a:rPr>
              <a:t>Other manifestations of vitamin and nutrient deficiencies .</a:t>
            </a:r>
          </a:p>
          <a:p>
            <a:pPr>
              <a:buNone/>
            </a:pPr>
            <a:r>
              <a:rPr lang="en-US" b="1" dirty="0" err="1" smtClean="0">
                <a:latin typeface="Calibri" pitchFamily="34" charset="0"/>
              </a:rPr>
              <a:t>Recognised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complications</a:t>
            </a:r>
            <a:r>
              <a:rPr lang="en-US" b="1" dirty="0" smtClean="0">
                <a:latin typeface="Calibri" pitchFamily="34" charset="0"/>
              </a:rPr>
              <a:t> of </a:t>
            </a:r>
            <a:r>
              <a:rPr lang="en-US" b="1" dirty="0" err="1" smtClean="0">
                <a:latin typeface="Calibri" pitchFamily="34" charset="0"/>
              </a:rPr>
              <a:t>coeliac</a:t>
            </a:r>
            <a:r>
              <a:rPr lang="en-US" dirty="0" smtClean="0">
                <a:latin typeface="Calibri" pitchFamily="34" charset="0"/>
              </a:rPr>
              <a:t>: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-</a:t>
            </a:r>
            <a:r>
              <a:rPr lang="en-US" u="sng" dirty="0" err="1" smtClean="0">
                <a:latin typeface="Calibri" pitchFamily="34" charset="0"/>
              </a:rPr>
              <a:t>lymophoma</a:t>
            </a:r>
            <a:r>
              <a:rPr lang="en-US" u="sng" dirty="0" smtClean="0">
                <a:latin typeface="Calibri" pitchFamily="34" charset="0"/>
              </a:rPr>
              <a:t> or gastrointestinal carcinoma</a:t>
            </a:r>
            <a:r>
              <a:rPr lang="en-US" dirty="0" smtClean="0">
                <a:latin typeface="Calibri" pitchFamily="34" charset="0"/>
              </a:rPr>
              <a:t>: manifested by 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  *Incomplete respond to gluten free diet.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  *Absent features of generalized lymphoma.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  *Perforation,</a:t>
            </a:r>
            <a:r>
              <a:rPr lang="en-US" dirty="0" smtClean="0">
                <a:sym typeface="Symbol" pitchFamily="18" charset="2"/>
              </a:rPr>
              <a:t> Bleeding ,Intestinal obstruction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          </a:t>
            </a:r>
            <a:r>
              <a:rPr lang="en-US" dirty="0" smtClean="0">
                <a:latin typeface="Calibri" pitchFamily="34" charset="0"/>
              </a:rPr>
              <a:t>  * treatment: </a:t>
            </a:r>
            <a:r>
              <a:rPr lang="en-US" dirty="0" smtClean="0"/>
              <a:t>Chemotherapy &amp;</a:t>
            </a:r>
            <a:r>
              <a:rPr lang="en-US" dirty="0" smtClean="0">
                <a:sym typeface="Symbol" pitchFamily="18" charset="2"/>
              </a:rPr>
              <a:t> Surgery</a:t>
            </a: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-</a:t>
            </a:r>
            <a:r>
              <a:rPr lang="en-US" u="sng" dirty="0" smtClean="0">
                <a:latin typeface="Calibri" pitchFamily="34" charset="0"/>
              </a:rPr>
              <a:t>ulcerative </a:t>
            </a:r>
            <a:r>
              <a:rPr lang="en-US" u="sng" dirty="0" err="1" smtClean="0">
                <a:latin typeface="Calibri" pitchFamily="34" charset="0"/>
              </a:rPr>
              <a:t>jejuno</a:t>
            </a:r>
            <a:r>
              <a:rPr lang="en-US" u="sng" dirty="0" smtClean="0">
                <a:latin typeface="Calibri" pitchFamily="34" charset="0"/>
              </a:rPr>
              <a:t>-ileitis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>
              <a:buFontTx/>
              <a:buChar char="-"/>
            </a:pPr>
            <a:endParaRPr lang="en-US" u="sng" dirty="0" smtClean="0">
              <a:latin typeface="Calibri" pitchFamily="34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</a:rPr>
              <a:t>Treatment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1026" name="Picture 2" descr="C:\Users\Majed\Desktop\celiac-disease-29-7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90600"/>
            <a:ext cx="8382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Subgroups of celiac disease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1. 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Classic celiac disease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.</a:t>
            </a:r>
          </a:p>
          <a:p>
            <a:pPr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2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. Atypical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lacks the typical gastrointestinal symptoms of </a:t>
            </a:r>
            <a:r>
              <a:rPr lang="en-US" sz="3400" dirty="0" err="1" smtClean="0">
                <a:solidFill>
                  <a:srgbClr val="000000"/>
                </a:solidFill>
                <a:latin typeface="FreeSans"/>
              </a:rPr>
              <a:t>malabsorption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; presents with deficiency states (e.g., iron deficiency) or extra intestinal manifestations    (e.g., fatigue, elevated liver  enzymes, or infertility). </a:t>
            </a:r>
          </a:p>
          <a:p>
            <a:pPr>
              <a:buNone/>
            </a:pPr>
            <a:endParaRPr lang="en-US" sz="3400" dirty="0" smtClean="0">
              <a:solidFill>
                <a:srgbClr val="000000"/>
              </a:solidFill>
              <a:latin typeface="FreeSans"/>
            </a:endParaRPr>
          </a:p>
          <a:p>
            <a:pPr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3. 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Silent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.</a:t>
            </a:r>
          </a:p>
          <a:p>
            <a:pPr>
              <a:buNone/>
            </a:pPr>
            <a:endParaRPr lang="en-US" sz="3400" dirty="0" smtClean="0">
              <a:solidFill>
                <a:srgbClr val="000000"/>
              </a:solidFill>
              <a:latin typeface="FreeSans"/>
            </a:endParaRPr>
          </a:p>
          <a:p>
            <a:pPr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4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. Nonresponsive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clinical symptoms or laboratory abnormalities typical of celiac disease fail to improve within 6 months of gluten withdrawal, or typical symptoms or laboratory abnormalities recur while the patient is on a gluten-free diet.</a:t>
            </a:r>
          </a:p>
          <a:p>
            <a:pPr marL="0" indent="0">
              <a:buNone/>
            </a:pPr>
            <a:endParaRPr lang="en-US" sz="3400" dirty="0" smtClean="0">
              <a:solidFill>
                <a:srgbClr val="000000"/>
              </a:solidFill>
              <a:latin typeface="FreeSans"/>
            </a:endParaRP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5</a:t>
            </a:r>
            <a:r>
              <a:rPr lang="en-US" sz="3400" b="1" dirty="0" smtClean="0">
                <a:solidFill>
                  <a:srgbClr val="000000"/>
                </a:solidFill>
                <a:latin typeface="FreeSans"/>
              </a:rPr>
              <a:t>. Refractory celiac disease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: specific diagnosis within the category of nonresponsive celiac                                                                   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   disease, defined as the persistence of clinical symptoms and </a:t>
            </a:r>
            <a:r>
              <a:rPr lang="en-US" sz="3400" dirty="0" err="1" smtClean="0">
                <a:solidFill>
                  <a:srgbClr val="000000"/>
                </a:solidFill>
                <a:latin typeface="FreeSans"/>
              </a:rPr>
              <a:t>histologic</a:t>
            </a: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abnormalities after 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   at least 6 months on a strict gluten-free diet and in the absence of other evident causes or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rgbClr val="000000"/>
                </a:solidFill>
                <a:latin typeface="FreeSans"/>
              </a:rPr>
              <a:t>    of overt lymphoma. The incidence of refractory celiac disease in patients with celiac                                                                        disease is not well known but is felt to be approximately 1%.</a:t>
            </a:r>
            <a:endParaRPr lang="en-US" sz="34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2.Tropical </a:t>
            </a:r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Sprue</a:t>
            </a:r>
            <a:endParaRPr lang="en-US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35975" cy="41148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solidFill>
                <a:schemeClr val="bg2"/>
              </a:solidFill>
              <a:effectLst/>
              <a:latin typeface="Calibri" pitchFamily="34" charset="0"/>
            </a:endParaRP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 Caused by infectious agents including </a:t>
            </a:r>
            <a:r>
              <a:rPr lang="en-US" sz="2800" i="1" dirty="0" err="1" smtClean="0">
                <a:effectLst/>
                <a:latin typeface="Calibri" pitchFamily="34" charset="0"/>
              </a:rPr>
              <a:t>Giardia</a:t>
            </a:r>
            <a:r>
              <a:rPr lang="en-US" sz="2800" i="1" dirty="0" smtClean="0">
                <a:effectLst/>
                <a:latin typeface="Calibri" pitchFamily="34" charset="0"/>
              </a:rPr>
              <a:t> </a:t>
            </a:r>
            <a:r>
              <a:rPr lang="en-US" sz="2800" i="1" dirty="0" err="1" smtClean="0">
                <a:effectLst/>
                <a:latin typeface="Calibri" pitchFamily="34" charset="0"/>
              </a:rPr>
              <a:t>lamblia</a:t>
            </a:r>
            <a:r>
              <a:rPr lang="en-US" sz="2800" dirty="0" smtClean="0">
                <a:effectLst/>
                <a:latin typeface="Calibri" pitchFamily="34" charset="0"/>
              </a:rPr>
              <a:t>, </a:t>
            </a:r>
            <a:r>
              <a:rPr lang="en-US" sz="2800" i="1" dirty="0" err="1" smtClean="0">
                <a:effectLst/>
                <a:latin typeface="Calibri" pitchFamily="34" charset="0"/>
              </a:rPr>
              <a:t>Yersinia</a:t>
            </a:r>
            <a:r>
              <a:rPr lang="en-US" sz="2800" i="1" dirty="0" smtClean="0">
                <a:effectLst/>
                <a:latin typeface="Calibri" pitchFamily="34" charset="0"/>
              </a:rPr>
              <a:t> </a:t>
            </a:r>
            <a:r>
              <a:rPr lang="en-US" sz="2800" i="1" dirty="0" err="1" smtClean="0">
                <a:effectLst/>
                <a:latin typeface="Calibri" pitchFamily="34" charset="0"/>
              </a:rPr>
              <a:t>enterocolitica</a:t>
            </a:r>
            <a:r>
              <a:rPr lang="en-US" sz="2800" dirty="0" smtClean="0">
                <a:effectLst/>
                <a:latin typeface="Calibri" pitchFamily="34" charset="0"/>
              </a:rPr>
              <a:t>, </a:t>
            </a:r>
            <a:r>
              <a:rPr lang="en-US" sz="2800" i="1" dirty="0" err="1" smtClean="0">
                <a:effectLst/>
                <a:latin typeface="Calibri" pitchFamily="34" charset="0"/>
              </a:rPr>
              <a:t>Clostridum</a:t>
            </a:r>
            <a:r>
              <a:rPr lang="en-US" sz="2800" i="1" dirty="0" smtClean="0">
                <a:effectLst/>
                <a:latin typeface="Calibri" pitchFamily="34" charset="0"/>
              </a:rPr>
              <a:t>  </a:t>
            </a:r>
            <a:r>
              <a:rPr lang="en-US" sz="2800" i="1" dirty="0" err="1" smtClean="0">
                <a:effectLst/>
                <a:latin typeface="Calibri" pitchFamily="34" charset="0"/>
              </a:rPr>
              <a:t>difficile</a:t>
            </a:r>
            <a:r>
              <a:rPr lang="en-US" sz="2800" i="1" dirty="0" smtClean="0">
                <a:effectLst/>
                <a:latin typeface="Calibri" pitchFamily="34" charset="0"/>
              </a:rPr>
              <a:t>.</a:t>
            </a:r>
            <a:r>
              <a:rPr lang="en-US" sz="2800" dirty="0" smtClean="0">
                <a:effectLst/>
                <a:latin typeface="Calibri" pitchFamily="34" charset="0"/>
              </a:rPr>
              <a:t> 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Calibri" pitchFamily="34" charset="0"/>
              </a:rPr>
              <a:t>   common in tropical areas.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 pathological features resemble that of </a:t>
            </a:r>
            <a:r>
              <a:rPr lang="en-US" sz="2800" dirty="0" err="1" smtClean="0">
                <a:effectLst/>
                <a:latin typeface="Calibri" pitchFamily="34" charset="0"/>
              </a:rPr>
              <a:t>coeliac</a:t>
            </a:r>
            <a:r>
              <a:rPr lang="en-US" sz="2800" dirty="0" smtClean="0">
                <a:effectLst/>
                <a:latin typeface="Calibri" pitchFamily="34" charset="0"/>
              </a:rPr>
              <a:t> ( partial villous atrophy).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Calibri" pitchFamily="34" charset="0"/>
              </a:rPr>
              <a:t>  * </a:t>
            </a:r>
            <a:r>
              <a:rPr lang="en-US" sz="2800" dirty="0" err="1" smtClean="0">
                <a:latin typeface="Calibri" pitchFamily="34" charset="0"/>
              </a:rPr>
              <a:t>sreatorrhea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*</a:t>
            </a:r>
            <a:r>
              <a:rPr lang="en-US" sz="2800" dirty="0" err="1" smtClean="0">
                <a:effectLst/>
                <a:latin typeface="Calibri" pitchFamily="34" charset="0"/>
              </a:rPr>
              <a:t>xylose</a:t>
            </a:r>
            <a:r>
              <a:rPr lang="en-US" sz="2800" dirty="0" smtClean="0">
                <a:effectLst/>
                <a:latin typeface="Calibri" pitchFamily="34" charset="0"/>
              </a:rPr>
              <a:t> </a:t>
            </a:r>
            <a:r>
              <a:rPr lang="en-US" sz="2800" dirty="0" err="1" smtClean="0">
                <a:effectLst/>
                <a:latin typeface="Calibri" pitchFamily="34" charset="0"/>
              </a:rPr>
              <a:t>malabsorption</a:t>
            </a:r>
            <a:r>
              <a:rPr lang="en-US" sz="2800" dirty="0" smtClean="0">
                <a:effectLst/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latin typeface="Calibri" pitchFamily="34" charset="0"/>
              </a:rPr>
              <a:t>  *</a:t>
            </a:r>
            <a:r>
              <a:rPr lang="en-US" sz="2800" dirty="0" err="1" smtClean="0">
                <a:latin typeface="Calibri" pitchFamily="34" charset="0"/>
              </a:rPr>
              <a:t>vit</a:t>
            </a:r>
            <a:r>
              <a:rPr lang="en-US" sz="2800" dirty="0" smtClean="0">
                <a:latin typeface="Calibri" pitchFamily="34" charset="0"/>
              </a:rPr>
              <a:t> B12 </a:t>
            </a:r>
            <a:r>
              <a:rPr lang="en-US" sz="2800" dirty="0" err="1" smtClean="0">
                <a:latin typeface="Calibri" pitchFamily="34" charset="0"/>
              </a:rPr>
              <a:t>malabsorption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>
                <a:effectLst/>
                <a:latin typeface="Calibri" pitchFamily="34" charset="0"/>
              </a:rPr>
              <a:t>  *</a:t>
            </a:r>
            <a:r>
              <a:rPr lang="en-US" sz="2800" dirty="0" err="1" smtClean="0">
                <a:effectLst/>
                <a:latin typeface="Calibri" pitchFamily="34" charset="0"/>
              </a:rPr>
              <a:t>hypoalbuminemia</a:t>
            </a:r>
            <a:r>
              <a:rPr lang="en-US" sz="2800" dirty="0" smtClean="0">
                <a:effectLst/>
                <a:latin typeface="Calibri" pitchFamily="34" charset="0"/>
              </a:rPr>
              <a:t>.</a:t>
            </a:r>
          </a:p>
          <a:p>
            <a:pPr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>
              <a:effectLst/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E09E3908-3718-4716-B064-3CEE51F28500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3. Short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Bowel Syndrome</a:t>
            </a:r>
            <a:endParaRPr lang="en-US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62950" cy="4114800"/>
          </a:xfrm>
        </p:spPr>
        <p:txBody>
          <a:bodyPr/>
          <a:lstStyle/>
          <a:p>
            <a:pPr algn="l" eaLnBrk="1" hangingPunct="1">
              <a:buFont typeface="Wingdings" pitchFamily="2" charset="2"/>
              <a:buNone/>
            </a:pPr>
            <a:r>
              <a:rPr lang="en-US" dirty="0" smtClean="0">
                <a:effectLst/>
                <a:latin typeface="Calibri" pitchFamily="34" charset="0"/>
              </a:rPr>
              <a:t>Following  surgical resection</a:t>
            </a:r>
            <a:r>
              <a:rPr lang="en-US" dirty="0" smtClean="0">
                <a:latin typeface="Calibri" pitchFamily="34" charset="0"/>
              </a:rPr>
              <a:t> of </a:t>
            </a:r>
            <a:r>
              <a:rPr lang="en-US" dirty="0" err="1" smtClean="0">
                <a:latin typeface="Calibri" pitchFamily="34" charset="0"/>
              </a:rPr>
              <a:t>t.ileum</a:t>
            </a:r>
            <a:r>
              <a:rPr lang="en-US" dirty="0" smtClean="0">
                <a:latin typeface="Calibri" pitchFamily="34" charset="0"/>
              </a:rPr>
              <a:t> , or </a:t>
            </a:r>
            <a:r>
              <a:rPr lang="en-US" dirty="0" err="1" smtClean="0">
                <a:latin typeface="Calibri" pitchFamily="34" charset="0"/>
              </a:rPr>
              <a:t>jujenum</a:t>
            </a:r>
            <a:r>
              <a:rPr lang="en-US" dirty="0" smtClean="0">
                <a:latin typeface="Calibri" pitchFamily="34" charset="0"/>
              </a:rPr>
              <a:t>.</a:t>
            </a:r>
            <a:endParaRPr lang="en-US" dirty="0" smtClean="0">
              <a:effectLst/>
              <a:latin typeface="Calibri" pitchFamily="34" charset="0"/>
            </a:endParaRPr>
          </a:p>
          <a:p>
            <a:pPr algn="l" eaLnBrk="1" hangingPunct="1">
              <a:buFont typeface="Wingdings" pitchFamily="2" charset="2"/>
              <a:buNone/>
            </a:pPr>
            <a:r>
              <a:rPr lang="en-US" dirty="0" smtClean="0">
                <a:effectLst/>
                <a:latin typeface="Calibri" pitchFamily="34" charset="0"/>
              </a:rPr>
              <a:t> diarrhea and/or </a:t>
            </a:r>
            <a:r>
              <a:rPr lang="en-US" dirty="0" err="1" smtClean="0">
                <a:effectLst/>
                <a:latin typeface="Calibri" pitchFamily="34" charset="0"/>
              </a:rPr>
              <a:t>steatorrhea</a:t>
            </a:r>
            <a:r>
              <a:rPr lang="en-US" dirty="0" smtClean="0">
                <a:effectLst/>
                <a:latin typeface="Calibri" pitchFamily="34" charset="0"/>
              </a:rPr>
              <a:t>  can appear due to decrease in the area of the absorptive surface.</a:t>
            </a:r>
          </a:p>
          <a:p>
            <a:pPr algn="l" eaLnBrk="1" hangingPunct="1">
              <a:buFont typeface="Wingdings" pitchFamily="2" charset="2"/>
              <a:buNone/>
            </a:pPr>
            <a:endParaRPr lang="en-US" dirty="0" smtClean="0">
              <a:effectLst/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451F33BF-21A2-4360-A082-6BDB20D15DF3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defRPr/>
            </a:pPr>
            <a:r>
              <a:rPr lang="en-US" sz="4800" dirty="0" smtClean="0">
                <a:latin typeface="Calibri" pitchFamily="34" charset="0"/>
                <a:cs typeface="Calibri" pitchFamily="34" charset="0"/>
              </a:rPr>
              <a:t>Learning objectives</a:t>
            </a:r>
            <a:endParaRPr lang="ar-SA" sz="48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981200"/>
            <a:ext cx="8569325" cy="4471988"/>
          </a:xfrm>
        </p:spPr>
        <p:txBody>
          <a:bodyPr/>
          <a:lstStyle/>
          <a:p>
            <a:pPr algn="l" rtl="0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Understand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definition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of malabsorption.</a:t>
            </a:r>
          </a:p>
          <a:p>
            <a:pPr algn="l" rtl="0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Discuss 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causes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and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mechanism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 of malabsorption.</a:t>
            </a:r>
          </a:p>
          <a:p>
            <a:pPr algn="l" rtl="0"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Discuss </a:t>
            </a:r>
            <a:r>
              <a:rPr lang="en-US" b="1" dirty="0" smtClean="0">
                <a:solidFill>
                  <a:srgbClr val="FF0000"/>
                </a:solidFill>
                <a:effectLst/>
                <a:latin typeface="Calibri" pitchFamily="34" charset="0"/>
                <a:cs typeface="Calibri" pitchFamily="34" charset="0"/>
              </a:rPr>
              <a:t>commonest diseases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associated with malabsorption such as celiac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sprue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, Short Bowel Syndrome, Bacterial overgrowth syndrome and tropical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sprue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.</a:t>
            </a:r>
          </a:p>
          <a:p>
            <a:pPr algn="l" rtl="0">
              <a:defRPr/>
            </a:pPr>
            <a:endParaRPr lang="ar-SA" b="1" dirty="0">
              <a:solidFill>
                <a:schemeClr val="bg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B61513EE-4207-47AD-A085-EFCE7FD7AB8D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pPr rtl="0"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4.Bacterial Overgrowth Syndrome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353425" cy="4492625"/>
          </a:xfrm>
        </p:spPr>
        <p:txBody>
          <a:bodyPr>
            <a:normAutofit fontScale="85000" lnSpcReduction="20000"/>
          </a:bodyPr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chemeClr val="bg2"/>
                </a:solidFill>
                <a:effectLst/>
                <a:latin typeface="Calibri" pitchFamily="34" charset="0"/>
              </a:rPr>
              <a:t>- </a:t>
            </a:r>
            <a:r>
              <a:rPr lang="en-US" dirty="0" smtClean="0">
                <a:effectLst/>
                <a:latin typeface="Calibri" pitchFamily="34" charset="0"/>
              </a:rPr>
              <a:t>There is  proliferation of colonic-type bacteria within the small intestine.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dirty="0" smtClean="0">
                <a:effectLst/>
                <a:latin typeface="Calibri" pitchFamily="34" charset="0"/>
              </a:rPr>
              <a:t> - Due to </a:t>
            </a:r>
            <a:r>
              <a:rPr lang="en-US" u="sng" dirty="0" smtClean="0">
                <a:effectLst/>
                <a:latin typeface="Calibri" pitchFamily="34" charset="0"/>
              </a:rPr>
              <a:t>stasis </a:t>
            </a:r>
            <a:r>
              <a:rPr lang="en-US" dirty="0" smtClean="0">
                <a:effectLst/>
                <a:latin typeface="Calibri" pitchFamily="34" charset="0"/>
              </a:rPr>
              <a:t>caused by </a:t>
            </a:r>
            <a:r>
              <a:rPr lang="en-US" u="sng" dirty="0" smtClean="0">
                <a:effectLst/>
                <a:latin typeface="Calibri" pitchFamily="34" charset="0"/>
              </a:rPr>
              <a:t>impaired peristalsis </a:t>
            </a:r>
            <a:r>
              <a:rPr lang="en-US" dirty="0" smtClean="0">
                <a:effectLst/>
                <a:latin typeface="Calibri" pitchFamily="34" charset="0"/>
              </a:rPr>
              <a:t>. This lead to diarrhea and </a:t>
            </a:r>
            <a:r>
              <a:rPr lang="en-US" dirty="0" err="1" smtClean="0">
                <a:effectLst/>
                <a:latin typeface="Calibri" pitchFamily="34" charset="0"/>
              </a:rPr>
              <a:t>malabsorption</a:t>
            </a:r>
            <a:r>
              <a:rPr lang="en-US" dirty="0" smtClean="0">
                <a:solidFill>
                  <a:schemeClr val="bg2"/>
                </a:solidFill>
                <a:effectLst/>
                <a:latin typeface="Calibri" pitchFamily="34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i="1" u="sng" dirty="0" smtClean="0">
                <a:latin typeface="Calibri" pitchFamily="34" charset="0"/>
                <a:cs typeface="Calibri" pitchFamily="34" charset="0"/>
              </a:rPr>
              <a:t>* Bacterial over growth leads to: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1. Metabolize bile salt resulting in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deconjugation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of bile salts; </a:t>
            </a:r>
          </a:p>
          <a:p>
            <a:pPr marL="990600" lvl="1" indent="-533400">
              <a:lnSpc>
                <a:spcPct val="80000"/>
              </a:lnSpc>
              <a:buNone/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  Bile Salt and </a:t>
            </a:r>
            <a:r>
              <a:rPr lang="en-US" dirty="0" err="1" smtClean="0">
                <a:latin typeface="Calibri" pitchFamily="34" charset="0"/>
                <a:cs typeface="Calibri" pitchFamily="34" charset="0"/>
                <a:sym typeface="Symbol" pitchFamily="18" charset="2"/>
              </a:rPr>
              <a:t>malabsorption</a:t>
            </a:r>
            <a:r>
              <a:rPr lang="en-US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 of fat.                 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2. Damage of  the intestinal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villi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by: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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Bacterial invasion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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Toxin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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Metabolic products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 Damaged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  <a:sym typeface="Symbol" pitchFamily="18" charset="2"/>
              </a:rPr>
              <a:t>villi</a:t>
            </a:r>
            <a:r>
              <a:rPr lang="en-US" sz="2800" dirty="0" smtClean="0">
                <a:latin typeface="Calibri" pitchFamily="34" charset="0"/>
                <a:cs typeface="Calibri" pitchFamily="34" charset="0"/>
                <a:sym typeface="Symbol" pitchFamily="18" charset="2"/>
              </a:rPr>
              <a:t>  cause total villous atrophy.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609600" indent="-609600">
              <a:lnSpc>
                <a:spcPct val="80000"/>
              </a:lnSpc>
              <a:buNone/>
              <a:defRPr/>
            </a:pPr>
            <a:endParaRPr lang="en-US" sz="28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dirty="0" smtClean="0">
              <a:solidFill>
                <a:schemeClr val="bg2"/>
              </a:solidFill>
              <a:effectLst/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D3EB827F-17DD-4C3A-AF0E-445618825F9D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77500" lnSpcReduction="20000"/>
          </a:bodyPr>
          <a:lstStyle/>
          <a:p>
            <a:pPr marL="533400" indent="-533400">
              <a:lnSpc>
                <a:spcPct val="90000"/>
              </a:lnSpc>
              <a:buNone/>
            </a:pPr>
            <a:r>
              <a:rPr lang="en-US" sz="2400" i="1" dirty="0" smtClean="0"/>
              <a:t>Cause of bacterial growth</a:t>
            </a:r>
            <a:r>
              <a:rPr lang="en-US" sz="2400" dirty="0" smtClean="0"/>
              <a:t>.</a:t>
            </a:r>
          </a:p>
          <a:p>
            <a:pPr marL="533400" indent="-533400">
              <a:lnSpc>
                <a:spcPct val="90000"/>
              </a:lnSpc>
              <a:buNone/>
            </a:pPr>
            <a:r>
              <a:rPr lang="en-US" sz="2400" dirty="0" smtClean="0"/>
              <a:t>		     e.g.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Small intestinal </a:t>
            </a:r>
            <a:r>
              <a:rPr lang="en-US" sz="2400" dirty="0" err="1" smtClean="0"/>
              <a:t>diverticuli</a:t>
            </a:r>
            <a:r>
              <a:rPr lang="en-US" sz="2400" dirty="0" smtClean="0"/>
              <a:t>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Blind loop.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Strictures.</a:t>
            </a:r>
          </a:p>
          <a:p>
            <a:pPr marL="1455738" lvl="1">
              <a:lnSpc>
                <a:spcPct val="90000"/>
              </a:lnSpc>
            </a:pPr>
            <a:r>
              <a:rPr lang="en-US" sz="2400" dirty="0" smtClean="0"/>
              <a:t>DM/ Scleroderma.</a:t>
            </a:r>
          </a:p>
          <a:p>
            <a:pPr marL="1455738" lvl="1">
              <a:lnSpc>
                <a:spcPct val="90000"/>
              </a:lnSpc>
            </a:pPr>
            <a:endParaRPr lang="en-US" sz="24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Clinically:</a:t>
            </a:r>
            <a:r>
              <a:rPr lang="en-US" sz="2800" dirty="0" smtClean="0">
                <a:solidFill>
                  <a:srgbClr val="FF0000"/>
                </a:solidFill>
              </a:rPr>
              <a:t>   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     </a:t>
            </a:r>
            <a:r>
              <a:rPr lang="en-US" sz="2800" dirty="0" smtClean="0"/>
              <a:t>  </a:t>
            </a:r>
            <a:r>
              <a:rPr lang="en-US" sz="2800" dirty="0" err="1" smtClean="0"/>
              <a:t>Steatorrhea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Anaemia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B12 def.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Reversed of symptom after antibiotic treatment.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</a:t>
            </a:r>
            <a:r>
              <a:rPr lang="en-US" sz="2800" u="sng" dirty="0" smtClean="0">
                <a:solidFill>
                  <a:srgbClr val="FF0000"/>
                </a:solidFill>
              </a:rPr>
              <a:t>Diagnosis: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     </a:t>
            </a:r>
            <a:r>
              <a:rPr lang="en-US" sz="2800" dirty="0" smtClean="0"/>
              <a:t>  Breath test.  (Carbohydrate </a:t>
            </a:r>
            <a:r>
              <a:rPr lang="en-US" sz="2800" dirty="0" err="1" smtClean="0"/>
              <a:t>malabsorption</a:t>
            </a:r>
            <a:r>
              <a:rPr lang="en-US" sz="2800" dirty="0" smtClean="0"/>
              <a:t>).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xylose</a:t>
            </a:r>
            <a:r>
              <a:rPr lang="en-US" sz="2800" dirty="0" smtClean="0"/>
              <a:t> test. ( fat </a:t>
            </a:r>
            <a:r>
              <a:rPr lang="en-US" sz="2800" dirty="0" err="1" smtClean="0"/>
              <a:t>malabsoeption</a:t>
            </a:r>
            <a:r>
              <a:rPr lang="en-US" sz="2800" dirty="0" smtClean="0"/>
              <a:t>).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Culture of aspiration (</a:t>
            </a:r>
            <a:r>
              <a:rPr lang="en-US" sz="2800" dirty="0" smtClean="0">
                <a:solidFill>
                  <a:srgbClr val="0070C0"/>
                </a:solidFill>
              </a:rPr>
              <a:t>definitive)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Treatment: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Antibiotic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>
                <a:sym typeface="Symbol" pitchFamily="18" charset="2"/>
              </a:rPr>
              <a:t>                  </a:t>
            </a:r>
            <a:r>
              <a:rPr lang="en-US" sz="2800" dirty="0" smtClean="0"/>
              <a:t>  </a:t>
            </a:r>
            <a:r>
              <a:rPr lang="en-US" sz="2800" dirty="0" err="1" smtClean="0"/>
              <a:t>Tetracyclin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Ciproflexacin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Metronidazole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dirty="0" smtClean="0"/>
              <a:t>                  </a:t>
            </a:r>
            <a:r>
              <a:rPr lang="en-US" sz="2800" dirty="0" smtClean="0">
                <a:sym typeface="Symbol" pitchFamily="18" charset="2"/>
              </a:rPr>
              <a:t></a:t>
            </a:r>
            <a:r>
              <a:rPr lang="en-US" sz="2800" dirty="0" smtClean="0"/>
              <a:t>  </a:t>
            </a:r>
            <a:r>
              <a:rPr lang="en-US" sz="2800" dirty="0" err="1" smtClean="0"/>
              <a:t>Amoxil</a:t>
            </a:r>
            <a:endParaRPr lang="en-US" sz="24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5. Lactose intolerance </a:t>
            </a:r>
            <a:endParaRPr lang="ar-SA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Deficiency of lactase enzyme in small intestine.</a:t>
            </a:r>
          </a:p>
          <a:p>
            <a:r>
              <a:rPr lang="en-US" dirty="0" smtClean="0"/>
              <a:t>Lactose </a:t>
            </a:r>
            <a:r>
              <a:rPr lang="en-US" dirty="0" err="1" smtClean="0"/>
              <a:t>cannt</a:t>
            </a:r>
            <a:r>
              <a:rPr lang="en-US" dirty="0" smtClean="0"/>
              <a:t> be </a:t>
            </a:r>
            <a:r>
              <a:rPr lang="en-US" dirty="0" err="1" smtClean="0"/>
              <a:t>hydrolised</a:t>
            </a:r>
            <a:r>
              <a:rPr lang="en-US" dirty="0" smtClean="0"/>
              <a:t>=== passes into the colon ===  </a:t>
            </a:r>
            <a:r>
              <a:rPr lang="en-US" dirty="0" err="1" smtClean="0"/>
              <a:t>ferminted</a:t>
            </a:r>
            <a:r>
              <a:rPr lang="en-US" dirty="0" smtClean="0"/>
              <a:t>=== FA, H2, CO2=====Diarrhea 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Primary</a:t>
            </a:r>
            <a:r>
              <a:rPr lang="en-US" dirty="0" smtClean="0"/>
              <a:t> . Racial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Secondary</a:t>
            </a:r>
            <a:r>
              <a:rPr lang="en-US" dirty="0" smtClean="0"/>
              <a:t>: coeliac, tropical sprue , </a:t>
            </a:r>
            <a:r>
              <a:rPr lang="en-US" dirty="0" err="1" smtClean="0"/>
              <a:t>crhons</a:t>
            </a:r>
            <a:r>
              <a:rPr lang="en-US" dirty="0" smtClean="0"/>
              <a:t> disease , GE.</a:t>
            </a:r>
          </a:p>
          <a:p>
            <a:r>
              <a:rPr lang="en-US" dirty="0" smtClean="0"/>
              <a:t>Management : lactose free diet.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Users\Majed\Desktop\malabsorption-syndrome-20-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66725"/>
            <a:ext cx="8077200" cy="88265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MALABSORPTION SYNDROME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323850" y="1700213"/>
            <a:ext cx="8820150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Calibri" pitchFamily="34" charset="0"/>
              </a:rPr>
              <a:t>* Definition:</a:t>
            </a:r>
          </a:p>
          <a:p>
            <a:pPr algn="l" rtl="0" eaLnBrk="0" hangingPunct="0"/>
            <a:r>
              <a:rPr lang="en-US" sz="2800" dirty="0">
                <a:solidFill>
                  <a:schemeClr val="bg2"/>
                </a:solidFill>
                <a:latin typeface="Calibri" pitchFamily="34" charset="0"/>
              </a:rPr>
              <a:t> -</a:t>
            </a:r>
            <a:r>
              <a:rPr lang="en-US" sz="2800" dirty="0">
                <a:latin typeface="Calibri" pitchFamily="34" charset="0"/>
              </a:rPr>
              <a:t>It </a:t>
            </a:r>
            <a:r>
              <a:rPr lang="en-US" sz="3200" dirty="0">
                <a:latin typeface="Calibri" pitchFamily="34" charset="0"/>
              </a:rPr>
              <a:t>is a state arising from </a:t>
            </a:r>
            <a:r>
              <a:rPr lang="en-US" sz="3200" u="sng" dirty="0">
                <a:latin typeface="Calibri" pitchFamily="34" charset="0"/>
              </a:rPr>
              <a:t>abnormality in absorption </a:t>
            </a:r>
            <a:r>
              <a:rPr lang="en-US" sz="3200" dirty="0">
                <a:latin typeface="Calibri" pitchFamily="34" charset="0"/>
              </a:rPr>
              <a:t>of food nutrients across the gastrointestinal tract(GIT).</a:t>
            </a:r>
          </a:p>
          <a:p>
            <a:pPr algn="l" rtl="0" eaLnBrk="0" hangingPunct="0"/>
            <a:endParaRPr lang="en-US" sz="3200" dirty="0">
              <a:latin typeface="Calibri" pitchFamily="34" charset="0"/>
            </a:endParaRPr>
          </a:p>
          <a:p>
            <a:pPr algn="l" rtl="0" eaLnBrk="0" hangingPunct="0"/>
            <a:r>
              <a:rPr lang="en-US" sz="3200" dirty="0">
                <a:latin typeface="Calibri" pitchFamily="34" charset="0"/>
              </a:rPr>
              <a:t>-Impairment can be of </a:t>
            </a:r>
            <a:r>
              <a:rPr lang="en-US" sz="3200" u="sng" dirty="0">
                <a:latin typeface="Calibri" pitchFamily="34" charset="0"/>
              </a:rPr>
              <a:t>single or multiple nutrients</a:t>
            </a:r>
            <a:r>
              <a:rPr lang="en-US" sz="3200" dirty="0">
                <a:latin typeface="Calibri" pitchFamily="34" charset="0"/>
              </a:rPr>
              <a:t> depending on the abnormality. </a:t>
            </a:r>
          </a:p>
          <a:p>
            <a:pPr algn="l" rtl="0" eaLnBrk="0" hangingPunct="0"/>
            <a:endParaRPr lang="en-US" sz="3200" dirty="0">
              <a:latin typeface="Calibri" pitchFamily="34" charset="0"/>
            </a:endParaRPr>
          </a:p>
          <a:p>
            <a:pPr algn="l" rtl="0" eaLnBrk="0" hangingPunct="0"/>
            <a:r>
              <a:rPr lang="en-US" sz="3200" dirty="0">
                <a:latin typeface="Calibri" pitchFamily="34" charset="0"/>
              </a:rPr>
              <a:t>-This may lead to </a:t>
            </a:r>
            <a:r>
              <a:rPr lang="en-US" sz="3200" u="sng" dirty="0">
                <a:latin typeface="Calibri" pitchFamily="34" charset="0"/>
              </a:rPr>
              <a:t>malnutrition </a:t>
            </a:r>
            <a:r>
              <a:rPr lang="en-US" sz="3200" dirty="0">
                <a:latin typeface="Calibri" pitchFamily="34" charset="0"/>
              </a:rPr>
              <a:t>and a variety of </a:t>
            </a:r>
            <a:r>
              <a:rPr lang="en-US" sz="3200" dirty="0" err="1">
                <a:latin typeface="Calibri" pitchFamily="34" charset="0"/>
              </a:rPr>
              <a:t>anaemias</a:t>
            </a:r>
            <a:r>
              <a:rPr lang="en-US" sz="3200" dirty="0">
                <a:latin typeface="Calibri" pitchFamily="34" charset="0"/>
              </a:rPr>
              <a:t>.</a:t>
            </a:r>
          </a:p>
          <a:p>
            <a:pPr algn="l">
              <a:spcBef>
                <a:spcPct val="50000"/>
              </a:spcBef>
            </a:pPr>
            <a:endParaRPr lang="en-US" sz="3200" dirty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D2FDFFA3-8BAF-4B1F-A11F-E0BC3CC5379A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874713"/>
          </a:xfrm>
        </p:spPr>
        <p:txBody>
          <a:bodyPr/>
          <a:lstStyle/>
          <a:p>
            <a:pPr algn="l" rtl="0">
              <a:defRPr/>
            </a:pPr>
            <a:r>
              <a:rPr lang="en-US" b="1" i="1" u="sng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* physiology:</a:t>
            </a:r>
            <a:endParaRPr lang="ar-SA" i="1" u="sng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507413" cy="5184775"/>
          </a:xfrm>
        </p:spPr>
        <p:txBody>
          <a:bodyPr/>
          <a:lstStyle/>
          <a:p>
            <a:pPr algn="l" rtl="0">
              <a:defRPr/>
            </a:pP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The main purpose of the gastrointestinal tract is to digest and absorb nutrients (fat, carbohydrate, protein, and fiber), micronutrients (vitamins and trace minerals), water, and electrolytes.</a:t>
            </a:r>
          </a:p>
          <a:p>
            <a:pPr algn="l" rtl="0">
              <a:defRPr/>
            </a:pP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 Digestion involves both </a:t>
            </a:r>
            <a:r>
              <a:rPr lang="en-US" sz="2400" u="sng" dirty="0" smtClean="0">
                <a:effectLst/>
                <a:latin typeface="Calibri" pitchFamily="34" charset="0"/>
                <a:cs typeface="Calibri" pitchFamily="34" charset="0"/>
              </a:rPr>
              <a:t>mechanical</a:t>
            </a: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 and </a:t>
            </a:r>
            <a:r>
              <a:rPr lang="en-US" sz="2400" u="sng" dirty="0" smtClean="0">
                <a:effectLst/>
                <a:latin typeface="Calibri" pitchFamily="34" charset="0"/>
                <a:cs typeface="Calibri" pitchFamily="34" charset="0"/>
              </a:rPr>
              <a:t>enzymatic</a:t>
            </a:r>
            <a:r>
              <a:rPr lang="en-US" sz="2400" dirty="0" smtClean="0">
                <a:effectLst/>
                <a:latin typeface="Calibri" pitchFamily="34" charset="0"/>
                <a:cs typeface="Calibri" pitchFamily="34" charset="0"/>
              </a:rPr>
              <a:t> breakdown of food:</a:t>
            </a:r>
          </a:p>
          <a:p>
            <a:pPr marL="800100" lvl="2" indent="0" algn="l" rtl="0">
              <a:buFont typeface="Wingdings" pitchFamily="2" charset="2"/>
              <a:buNone/>
              <a:defRPr/>
            </a:pPr>
            <a:r>
              <a:rPr lang="en-US" sz="1600" dirty="0" smtClean="0">
                <a:effectLst/>
                <a:latin typeface="Calibri" pitchFamily="34" charset="0"/>
                <a:cs typeface="Calibri" pitchFamily="34" charset="0"/>
              </a:rPr>
              <a:t>  </a:t>
            </a: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- </a:t>
            </a:r>
            <a:r>
              <a:rPr lang="en-US" b="1" dirty="0" smtClean="0">
                <a:effectLst/>
                <a:latin typeface="Calibri" pitchFamily="34" charset="0"/>
                <a:cs typeface="Calibri" pitchFamily="34" charset="0"/>
              </a:rPr>
              <a:t>Mechanical processes</a:t>
            </a: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 include chewing, and the to-and-fro mixing in the small intestine.</a:t>
            </a:r>
          </a:p>
          <a:p>
            <a:pPr marL="800100" lvl="2" indent="0" algn="l" rtl="0"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  - </a:t>
            </a:r>
            <a:r>
              <a:rPr lang="en-US" b="1" dirty="0" smtClean="0">
                <a:effectLst/>
                <a:latin typeface="Calibri" pitchFamily="34" charset="0"/>
                <a:cs typeface="Calibri" pitchFamily="34" charset="0"/>
              </a:rPr>
              <a:t>Enzymatic hydrolysis</a:t>
            </a: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 is initiated by intraluminal processes requiring gastric, pancreatic, and biliary secretions. </a:t>
            </a:r>
          </a:p>
          <a:p>
            <a:pPr marL="800100" lvl="2" indent="0" algn="l" rtl="0"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Calibri" pitchFamily="34" charset="0"/>
                <a:cs typeface="Calibri" pitchFamily="34" charset="0"/>
              </a:rPr>
              <a:t>The final products of digestion are absorbed through the intestinal epithelial cells.</a:t>
            </a:r>
          </a:p>
          <a:p>
            <a:pPr algn="l" rtl="0">
              <a:defRPr/>
            </a:pPr>
            <a:endParaRPr lang="ar-SA" sz="1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45529A1D-3104-49C9-97F2-F6500B8510A9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813"/>
            <a:ext cx="8507413" cy="6343650"/>
          </a:xfrm>
        </p:spPr>
        <p:txBody>
          <a:bodyPr/>
          <a:lstStyle/>
          <a:p>
            <a:pPr eaLnBrk="0" fontAlgn="base" hangingPunct="0"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 dirty="0" smtClean="0"/>
              <a:t>Malabsorption constitutes the pathological interference with the normal physiological sequence of digestion (intraluminal process), absorption (mucosal process) and transport (</a:t>
            </a:r>
            <a:r>
              <a:rPr lang="en-US" sz="2400" dirty="0" err="1" smtClean="0"/>
              <a:t>postmucosal</a:t>
            </a:r>
            <a:r>
              <a:rPr lang="en-US" sz="2400" dirty="0" smtClean="0"/>
              <a:t> events) of nutrients.</a:t>
            </a:r>
          </a:p>
          <a:p>
            <a:pPr eaLnBrk="0" fontAlgn="base" hangingPunct="0"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endParaRPr lang="en-US" sz="2400" dirty="0" smtClean="0"/>
          </a:p>
          <a:p>
            <a:pPr eaLnBrk="0" fontAlgn="base" hangingPunct="0"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400" dirty="0" smtClean="0"/>
              <a:t>Intestinal malabsorption can be due to</a:t>
            </a:r>
            <a:r>
              <a:rPr lang="en-US" sz="2400" dirty="0" smtClean="0">
                <a:effectLst/>
              </a:rPr>
              <a:t>: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  <a:effectLst/>
              </a:rPr>
              <a:t>1. digestive </a:t>
            </a:r>
            <a:r>
              <a:rPr lang="en-US" sz="2400" dirty="0">
                <a:solidFill>
                  <a:srgbClr val="FF0000"/>
                </a:solidFill>
                <a:effectLst/>
              </a:rPr>
              <a:t>failure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 caused by enzyme </a:t>
            </a:r>
            <a:r>
              <a:rPr lang="en-US" sz="2400" dirty="0">
                <a:solidFill>
                  <a:srgbClr val="FF0000"/>
                </a:solidFill>
                <a:effectLst/>
              </a:rPr>
              <a:t>deficiencies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structural defects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mucosal </a:t>
            </a:r>
            <a:r>
              <a:rPr lang="en-US" sz="2400" dirty="0">
                <a:solidFill>
                  <a:srgbClr val="FF0000"/>
                </a:solidFill>
                <a:effectLst/>
              </a:rPr>
              <a:t>abnormality 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4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infective </a:t>
            </a:r>
            <a:r>
              <a:rPr lang="en-US" sz="2400" dirty="0">
                <a:solidFill>
                  <a:srgbClr val="FF0000"/>
                </a:solidFill>
                <a:effectLst/>
              </a:rPr>
              <a:t>agents </a:t>
            </a:r>
          </a:p>
          <a:p>
            <a:pPr marL="400050" lvl="1" indent="0" algn="l" rtl="0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FF0000"/>
                </a:solidFill>
                <a:effectLst/>
              </a:rPr>
              <a:t>5</a:t>
            </a:r>
            <a:r>
              <a:rPr lang="en-US" sz="2400" dirty="0" smtClean="0">
                <a:solidFill>
                  <a:srgbClr val="FF0000"/>
                </a:solidFill>
                <a:effectLst/>
              </a:rPr>
              <a:t>. systemic </a:t>
            </a:r>
            <a:r>
              <a:rPr lang="en-US" sz="2400" dirty="0">
                <a:solidFill>
                  <a:srgbClr val="FF0000"/>
                </a:solidFill>
                <a:effectLst/>
              </a:rPr>
              <a:t>diseases affecting GI tract</a:t>
            </a:r>
            <a:endParaRPr lang="en-US" sz="2400" dirty="0" smtClean="0">
              <a:solidFill>
                <a:srgbClr val="FF0000"/>
              </a:solidFill>
              <a:effectLst/>
            </a:endParaRPr>
          </a:p>
          <a:p>
            <a:pPr algn="l" rtl="0">
              <a:defRPr/>
            </a:pPr>
            <a:endParaRPr lang="ar-SA" sz="2400" b="1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F7D97F81-BAF6-4CC2-9168-3D72FDD1AAA7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1. Due to digestive failure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>
              <a:defRPr/>
            </a:pPr>
            <a:r>
              <a:rPr lang="en-US" sz="2400" b="1" u="sng" dirty="0" smtClean="0">
                <a:latin typeface="Calibri" pitchFamily="34" charset="0"/>
                <a:cs typeface="Calibri" pitchFamily="34" charset="0"/>
              </a:rPr>
              <a:t>Pancreatic insufficiencies: 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cystic fibrosis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chronic pancreatitis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carcinoma of pancreas</a:t>
            </a:r>
          </a:p>
          <a:p>
            <a:pPr>
              <a:buFont typeface="Arial"/>
              <a:buChar char="•"/>
              <a:defRPr/>
            </a:pPr>
            <a:r>
              <a:rPr lang="en-US" sz="2400" b="1" u="sng" dirty="0" smtClean="0">
                <a:latin typeface="Calibri" pitchFamily="34" charset="0"/>
                <a:cs typeface="Calibri" pitchFamily="34" charset="0"/>
              </a:rPr>
              <a:t> Bile salt insufficiency: 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obstructive jaundice</a:t>
            </a:r>
          </a:p>
          <a:p>
            <a:pPr lvl="1">
              <a:buFont typeface="Arial"/>
              <a:buChar char="•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bacterial overgrowth</a:t>
            </a:r>
          </a:p>
          <a:p>
            <a:pPr marL="0" indent="0"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 Due to structural defects</a:t>
            </a:r>
            <a:r>
              <a:rPr lang="en-US" sz="4000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en-US" sz="4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Inflammatory bowel diseases commonly: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Crohn's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Disease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Gastrectomy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and  gastro-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jejunostomy</a:t>
            </a: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Fistulae,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diverticulae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and strictures.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Infiltrative conditions such as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amyloidosis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, lymphoma. 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Eosinophilic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gastroenteropathy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Radiation enteritis.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Systemic sclerosis and collagen vascular diseases.</a:t>
            </a:r>
          </a:p>
          <a:p>
            <a:pPr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 Short bowel syndrome.</a:t>
            </a:r>
            <a:endParaRPr lang="ar-S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3. Due to mucosal abnormality:</a:t>
            </a:r>
          </a:p>
          <a:p>
            <a:pPr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Coeliac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disease.</a:t>
            </a:r>
            <a:endParaRPr lang="en-US" sz="36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4. Due to enzyme deficiencies:</a:t>
            </a:r>
          </a:p>
          <a:p>
            <a:pPr>
              <a:buNone/>
              <a:defRPr/>
            </a:pP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Lactase deficiency inducing lactose intolerance. </a:t>
            </a:r>
          </a:p>
          <a:p>
            <a:pPr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Disaccharidase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deficiency.</a:t>
            </a:r>
          </a:p>
          <a:p>
            <a:pPr>
              <a:buNone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Enteropeptidase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eficiency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5. Due to infective agents</a:t>
            </a:r>
            <a:r>
              <a:rPr lang="en-US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en-US" sz="36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-Whipple's disease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-Intestinal tuberculosis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-Tropical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sprue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-Parasites e.g.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Giardia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lamblia</a:t>
            </a:r>
            <a:r>
              <a:rPr lang="en-US" i="1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6. Due to other systemic diseases affecting GI tract:</a:t>
            </a:r>
            <a:endParaRPr lang="en-US" sz="3600" dirty="0" smtClean="0">
              <a:solidFill>
                <a:schemeClr val="bg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-Hypothyroidism and hyperthyroidism.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-Diabetes mellitus.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-Hyperparathyroidism and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Hypoparathyroidism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Carcinoid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syndrome.</a:t>
            </a:r>
          </a:p>
          <a:p>
            <a:pPr>
              <a:buNone/>
              <a:defRPr/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-Malnutrition.</a:t>
            </a:r>
          </a:p>
          <a:p>
            <a:pPr>
              <a:buNone/>
              <a:defRPr/>
            </a:pP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34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* Clinical picture:</a:t>
            </a:r>
            <a:endParaRPr lang="ar-SA" sz="36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507413" cy="5686425"/>
          </a:xfrm>
        </p:spPr>
        <p:txBody>
          <a:bodyPr>
            <a:normAutofit fontScale="77500" lnSpcReduction="20000"/>
          </a:bodyPr>
          <a:lstStyle/>
          <a:p>
            <a:pPr algn="l" rtl="0">
              <a:defRPr/>
            </a:pP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Symptoms can be</a:t>
            </a:r>
          </a:p>
          <a:p>
            <a:pPr algn="l" rtl="0">
              <a:defRPr/>
            </a:pPr>
            <a:r>
              <a:rPr lang="en-US" sz="2800" u="sng" dirty="0" smtClean="0">
                <a:effectLst/>
                <a:latin typeface="Calibri" pitchFamily="34" charset="0"/>
                <a:cs typeface="Calibri" pitchFamily="34" charset="0"/>
              </a:rPr>
              <a:t> intestinal      </a:t>
            </a:r>
            <a:endParaRPr lang="en-US" sz="2800" dirty="0" smtClean="0">
              <a:effectLst/>
              <a:latin typeface="Calibri" pitchFamily="34" charset="0"/>
              <a:cs typeface="Calibri" pitchFamily="34" charset="0"/>
            </a:endParaRPr>
          </a:p>
          <a:p>
            <a:pPr algn="l" rtl="0">
              <a:defRPr/>
            </a:pP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u="sng" dirty="0" smtClean="0">
                <a:effectLst/>
                <a:latin typeface="Calibri" pitchFamily="34" charset="0"/>
                <a:cs typeface="Calibri" pitchFamily="34" charset="0"/>
              </a:rPr>
              <a:t>extra-intestinal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 algn="l" rtl="0"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Intestinal :-</a:t>
            </a:r>
          </a:p>
          <a:p>
            <a:pPr algn="l" rtl="0">
              <a:defRPr/>
            </a:pPr>
            <a:r>
              <a:rPr lang="en-US" sz="2800" b="1" dirty="0" err="1" smtClean="0">
                <a:effectLst/>
                <a:latin typeface="Calibri" pitchFamily="34" charset="0"/>
                <a:cs typeface="Calibri" pitchFamily="34" charset="0"/>
              </a:rPr>
              <a:t>Diarrhoea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, often </a:t>
            </a:r>
            <a:r>
              <a:rPr lang="en-US" sz="2800" b="1" dirty="0" err="1" smtClean="0">
                <a:effectLst/>
                <a:latin typeface="Calibri" pitchFamily="34" charset="0"/>
                <a:cs typeface="Calibri" pitchFamily="34" charset="0"/>
              </a:rPr>
              <a:t>steatorrhoea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: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algn="l" rtl="0">
              <a:buNone/>
              <a:defRPr/>
            </a:pP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      It is due to impaired water, carbohydrate and electrolyte absorption.</a:t>
            </a:r>
          </a:p>
          <a:p>
            <a:pPr algn="l" rtl="0">
              <a:defRPr/>
            </a:pPr>
            <a:r>
              <a:rPr lang="en-US" sz="2800" b="1" dirty="0" smtClean="0">
                <a:effectLst/>
                <a:latin typeface="Calibri" pitchFamily="34" charset="0"/>
                <a:cs typeface="Calibri" pitchFamily="34" charset="0"/>
              </a:rPr>
              <a:t> bloating, flatulence and abdominal discomfort</a:t>
            </a:r>
            <a:r>
              <a:rPr lang="en-US" sz="2800" dirty="0" smtClean="0">
                <a:effectLst/>
                <a:latin typeface="Calibri" pitchFamily="34" charset="0"/>
                <a:cs typeface="Calibri" pitchFamily="34" charset="0"/>
              </a:rPr>
              <a:t>. </a:t>
            </a:r>
          </a:p>
          <a:p>
            <a:pPr algn="l" rtl="0">
              <a:buNone/>
              <a:defRPr/>
            </a:pPr>
            <a:r>
              <a:rPr lang="en-US" sz="280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Extraintestinal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:-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Weight loss 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Growth retardation, failure to thrive, delayed puberty in children.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Swelling or edema from loss of protein.</a:t>
            </a:r>
          </a:p>
          <a:p>
            <a:pPr>
              <a:defRPr/>
            </a:pP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Anaemias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, commonly from vitamin B</a:t>
            </a:r>
            <a:r>
              <a:rPr lang="en-US" sz="2800" baseline="-25000" dirty="0" smtClean="0">
                <a:latin typeface="Calibri" pitchFamily="34" charset="0"/>
                <a:cs typeface="Calibri" pitchFamily="34" charset="0"/>
              </a:rPr>
              <a:t>12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, folic acid and iron deficiency presenting as fatigue and weakness.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Muscle cramp from decreased vitamin D, calcium absorption. Also lead to 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osteomalacia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and osteoporosis.</a:t>
            </a:r>
          </a:p>
          <a:p>
            <a:pPr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Bleeding tendencies from vitamin K and other coagulation factor deficiency.</a:t>
            </a:r>
          </a:p>
          <a:p>
            <a:pPr algn="l" rtl="0">
              <a:defRPr/>
            </a:pPr>
            <a:endParaRPr lang="en-US" sz="2800" dirty="0" smtClean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020FB9E1-1B39-46AC-9270-2C3683FB470E}" type="slidenum">
              <a:rPr lang="ar-SA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1312</Words>
  <Application>Microsoft Office PowerPoint</Application>
  <PresentationFormat>On-screen Show (4:3)</PresentationFormat>
  <Paragraphs>217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Cambria</vt:lpstr>
      <vt:lpstr>FreeSans</vt:lpstr>
      <vt:lpstr>Symbol</vt:lpstr>
      <vt:lpstr>Times New Roman</vt:lpstr>
      <vt:lpstr>Wingdings</vt:lpstr>
      <vt:lpstr>Office Theme</vt:lpstr>
      <vt:lpstr>Malabsorption Syndromes </vt:lpstr>
      <vt:lpstr>Learning objectives</vt:lpstr>
      <vt:lpstr>MALABSORPTION SYNDROME</vt:lpstr>
      <vt:lpstr>* physiology:</vt:lpstr>
      <vt:lpstr>PowerPoint Presentation</vt:lpstr>
      <vt:lpstr>PowerPoint Presentation</vt:lpstr>
      <vt:lpstr>PowerPoint Presentation</vt:lpstr>
      <vt:lpstr>PowerPoint Presentation</vt:lpstr>
      <vt:lpstr>* Clinical picture:</vt:lpstr>
      <vt:lpstr>Specific Disease Entities causing malabsorption</vt:lpstr>
      <vt:lpstr>PowerPoint Presentation</vt:lpstr>
      <vt:lpstr>Pathology</vt:lpstr>
      <vt:lpstr>Marsh criteria</vt:lpstr>
      <vt:lpstr>PowerPoint Presentation</vt:lpstr>
      <vt:lpstr>PowerPoint Presentation</vt:lpstr>
      <vt:lpstr>Treatment </vt:lpstr>
      <vt:lpstr>Subgroups of celiac disease</vt:lpstr>
      <vt:lpstr>2.Tropical Sprue</vt:lpstr>
      <vt:lpstr>3. Short Bowel Syndrome</vt:lpstr>
      <vt:lpstr>4.Bacterial Overgrowth Syndrome</vt:lpstr>
      <vt:lpstr>PowerPoint Presentation</vt:lpstr>
      <vt:lpstr>5. Lactose intolerance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Malabsorption Syndromes</dc:title>
  <dc:creator>Majed</dc:creator>
  <cp:lastModifiedBy>SARA</cp:lastModifiedBy>
  <cp:revision>51</cp:revision>
  <dcterms:created xsi:type="dcterms:W3CDTF">2006-08-16T00:00:00Z</dcterms:created>
  <dcterms:modified xsi:type="dcterms:W3CDTF">2020-06-20T07:43:51Z</dcterms:modified>
</cp:coreProperties>
</file>