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Titillium Web" panose="020B0604020202020204" charset="0"/>
      <p:regular r:id="rId8"/>
    </p:embeddedFont>
  </p:embeddedFontLst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5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5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5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5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5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45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45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45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45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12" userDrawn="1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D67"/>
    <a:srgbClr val="DCE6F2"/>
    <a:srgbClr val="D2FAE4"/>
    <a:srgbClr val="339966"/>
    <a:srgbClr val="E6E6E6"/>
    <a:srgbClr val="2A4A70"/>
    <a:srgbClr val="002060"/>
    <a:srgbClr val="217951"/>
    <a:srgbClr val="1B7F35"/>
    <a:srgbClr val="A3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70" autoAdjust="0"/>
    <p:restoredTop sz="86004" autoAdjust="0"/>
  </p:normalViewPr>
  <p:slideViewPr>
    <p:cSldViewPr>
      <p:cViewPr varScale="1">
        <p:scale>
          <a:sx n="13" d="100"/>
          <a:sy n="13" d="100"/>
        </p:scale>
        <p:origin x="1872" y="12"/>
      </p:cViewPr>
      <p:guideLst>
        <p:guide orient="horz" pos="10512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235B3B5-0636-4850-A0C5-E2F4DE91F2C0}" type="datetimeFigureOut">
              <a:rPr lang="ar-SA" smtClean="0"/>
              <a:t>07/07/40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C9C44A09-D462-4833-9BDF-74E805746FD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288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C44A09-D462-4833-9BDF-74E805746FD8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707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781D505-ABFC-493F-8858-9F27839AE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23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20C972F-CE89-4882-8841-5E4EC1866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7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625"/>
            <a:ext cx="9875837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1317625"/>
            <a:ext cx="29475112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7478B96-C558-46F3-BF4C-CB626F7B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7945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CFDBA80-68C6-4586-92A4-5A3F76922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106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17CCD47-6DB2-4B8A-910F-EAB6C4586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1605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7680325"/>
            <a:ext cx="19675475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0325"/>
            <a:ext cx="19675475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7618C69-F50A-4456-BD00-30C7E9780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905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8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8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1BE4E77-EB76-40B2-97CB-56BAD62AD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890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FD85181-2ED8-4C66-A6CF-204895276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474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FD4797FD-DFC2-4481-9B76-E30C0158C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950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22DDFC5-19EE-4BC8-86F5-BE1753B3A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967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2"/>
            <a:ext cx="26335038" cy="272097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8" cy="19750088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8" cy="386238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9B3B4E7-A2BC-4B2C-8917-8370A599F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0609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3925" y="1317625"/>
            <a:ext cx="395033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9" tIns="235130" rIns="470259" bIns="235130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3925" y="7680325"/>
            <a:ext cx="39503350" cy="2172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9" tIns="235130" rIns="470259" bIns="23513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3925" y="29978350"/>
            <a:ext cx="102425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9" tIns="235130" rIns="470259" bIns="23513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4703763">
              <a:defRPr sz="73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5525" y="29978350"/>
            <a:ext cx="139001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9" tIns="235130" rIns="470259" bIns="23513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4703763">
              <a:defRPr sz="73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4725" y="29978350"/>
            <a:ext cx="102425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9" tIns="235130" rIns="470259" bIns="23513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4703763">
              <a:defRPr sz="7300" smtClean="0">
                <a:latin typeface="Arial" pitchFamily="34" charset="0"/>
              </a:defRPr>
            </a:lvl1pPr>
          </a:lstStyle>
          <a:p>
            <a:pPr>
              <a:defRPr/>
            </a:pPr>
            <a:fld id="{16CEF5F2-27D4-42FE-9AE6-E7F0659E0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1506200" y="164592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41122600" y="164592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6959600" y="33426400"/>
            <a:ext cx="299720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959600" y="339979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>
                <a:solidFill>
                  <a:srgbClr val="808080"/>
                </a:solidFill>
              </a:rPr>
              <a:t>Template ID: debatingdenim  Size: tri-fold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4703763" rtl="0" eaLnBrk="0" fontAlgn="base" hangingPunct="0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800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1766888" indent="-176688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4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80100" indent="-117633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400">
          <a:solidFill>
            <a:schemeClr val="tx1"/>
          </a:solidFill>
          <a:latin typeface="+mn-lt"/>
        </a:defRPr>
      </a:lvl3pPr>
      <a:lvl4pPr marL="8229600" indent="-1174750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400">
          <a:solidFill>
            <a:schemeClr val="tx1"/>
          </a:solidFill>
          <a:latin typeface="+mn-lt"/>
        </a:defRPr>
      </a:lvl4pPr>
      <a:lvl5pPr marL="10580688" indent="-1176338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5pPr>
      <a:lvl6pPr marL="11037888" indent="-1176338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6pPr>
      <a:lvl7pPr marL="11495088" indent="-1176338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7pPr>
      <a:lvl8pPr marL="11952288" indent="-1176338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8pPr>
      <a:lvl9pPr marL="12409488" indent="-1176338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-82392" y="537704"/>
            <a:ext cx="43973592" cy="519068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205740" tIns="102870" rIns="205740" bIns="102870" anchor="ctr"/>
          <a:lstStyle>
            <a:defPPr>
              <a:defRPr kern="1200" smtId="4294967295"/>
            </a:defPPr>
          </a:lstStyle>
          <a:p>
            <a:pPr algn="ctr" defTabSz="4703763">
              <a:lnSpc>
                <a:spcPct val="90000"/>
              </a:lnSpc>
            </a:pPr>
            <a:endParaRPr lang="en-US" sz="4900" i="1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4264D35B-B8F4-4A85-9FEE-EA091C5FF1BF}"/>
              </a:ext>
            </a:extLst>
          </p:cNvPr>
          <p:cNvSpPr txBox="1"/>
          <p:nvPr/>
        </p:nvSpPr>
        <p:spPr>
          <a:xfrm>
            <a:off x="3657600" y="1087822"/>
            <a:ext cx="36576000" cy="29374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761086">
              <a:spcBef>
                <a:spcPct val="20000"/>
              </a:spcBef>
              <a:defRPr/>
            </a:pP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</a:t>
            </a:r>
            <a:r>
              <a:rPr lang="en-US" sz="9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Cerebral Palsy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ED235A1B-42BF-4F24-80BC-47A0B3B251F1}"/>
              </a:ext>
            </a:extLst>
          </p:cNvPr>
          <p:cNvSpPr txBox="1"/>
          <p:nvPr/>
        </p:nvSpPr>
        <p:spPr>
          <a:xfrm>
            <a:off x="3657600" y="2721342"/>
            <a:ext cx="36576000" cy="243759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1200" smtId="4294967295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7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 International Medical University </a:t>
            </a:r>
          </a:p>
          <a:p>
            <a:pPr algn="ctr">
              <a:defRPr/>
            </a:pPr>
            <a:r>
              <a:rPr lang="en-US" sz="7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Tamiem</a:t>
            </a:r>
            <a:r>
              <a:rPr lang="en-US" sz="7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Mohamed 1829   2</a:t>
            </a:r>
            <a:r>
              <a:rPr lang="en-US" sz="70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7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year of basic medical science </a:t>
            </a: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DCB5B9DC-AFC8-48DD-8E5A-79F4EB3B3EE2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1795760" y="6103980"/>
            <a:ext cx="20741640" cy="48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2400" dirty="0">
                <a:latin typeface="Titillium Web" panose="00000500000000000000" pitchFamily="2" charset="0"/>
                <a:cs typeface="Arial" pitchFamily="34" charset="0"/>
              </a:rPr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E14C69-29B8-4DAB-A5EE-36C0363705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82" t="1" r="54053" b="-8091"/>
          <a:stretch/>
        </p:blipFill>
        <p:spPr>
          <a:xfrm>
            <a:off x="38068653" y="1214684"/>
            <a:ext cx="5100898" cy="42321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2D1E8-16E0-498F-A238-BADA1DA04C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24"/>
          <a:stretch/>
        </p:blipFill>
        <p:spPr>
          <a:xfrm>
            <a:off x="4670240" y="693362"/>
            <a:ext cx="5868969" cy="43866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94D18F5-3647-4A87-82EE-F89B94DDEF00}"/>
              </a:ext>
            </a:extLst>
          </p:cNvPr>
          <p:cNvSpPr txBox="1"/>
          <p:nvPr/>
        </p:nvSpPr>
        <p:spPr>
          <a:xfrm>
            <a:off x="383043" y="6633631"/>
            <a:ext cx="13683147" cy="261456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spc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Cerebral palsy (CP</a:t>
            </a:r>
            <a:r>
              <a:rPr lang="en-US" sz="5400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neurodevelopmental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 that affects muscle tone movement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motor skills </a:t>
            </a:r>
            <a:r>
              <a:rPr lang="en-US" sz="5400" spc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depInding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site of the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brain been affected.</a:t>
            </a:r>
            <a:r>
              <a:rPr lang="en-US" sz="5400" spc="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recognizable only after 3–5 y of age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suggestive signs and CP associated with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speaking, vision, and learning disability.</a:t>
            </a:r>
            <a:r>
              <a:rPr lang="en-US" sz="5400" spc="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is not a single disease but rather a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heterogeneous clinical syndrome resulting  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injury to the developing brain Although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disorder itself is non-progressive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cerebral palsy is classified by its motor type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distribution into</a:t>
            </a:r>
            <a:r>
              <a:rPr lang="en-US" sz="5400" spc="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(85% of CP is spastic) affect upper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5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spastic   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motor neuron signs  resulting   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impaired ability to receive GABA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resulting hypertonia &gt; (scissor gait)</a:t>
            </a: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</a:p>
          <a:p>
            <a:r>
              <a:rPr lang="en-US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</a:p>
          <a:p>
            <a:endParaRPr lang="en-US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300" dirty="0"/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en-US" sz="5300" dirty="0"/>
          </a:p>
          <a:p>
            <a:endParaRPr lang="en-US" sz="4400" dirty="0"/>
          </a:p>
          <a:p>
            <a:endParaRPr lang="en-US" sz="4400" dirty="0"/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en-US" sz="4400" dirty="0"/>
          </a:p>
        </p:txBody>
      </p:sp>
      <p:sp>
        <p:nvSpPr>
          <p:cNvPr id="2048" name="TextBox 2047">
            <a:extLst>
              <a:ext uri="{FF2B5EF4-FFF2-40B4-BE49-F238E27FC236}">
                <a16:creationId xmlns:a16="http://schemas.microsoft.com/office/drawing/2014/main" id="{AE6C67D8-FCA3-496F-89D1-DB7218C25C7C}"/>
              </a:ext>
            </a:extLst>
          </p:cNvPr>
          <p:cNvSpPr txBox="1"/>
          <p:nvPr/>
        </p:nvSpPr>
        <p:spPr>
          <a:xfrm>
            <a:off x="14529596" y="7607354"/>
            <a:ext cx="16068712" cy="11726287"/>
          </a:xfrm>
          <a:prstGeom prst="rect">
            <a:avLst/>
          </a:prstGeom>
          <a:solidFill>
            <a:srgbClr val="DCE6F2"/>
          </a:solidFill>
        </p:spPr>
        <p:txBody>
          <a:bodyPr wrap="square" rtlCol="1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300" spc="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• </a:t>
            </a:r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Hypoxic ischemic 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Neonatal hypoglycemia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Congenital abnormalities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Inherited malformations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b. Secondary to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300" spc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Infections ii. Radiation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Intracranial hemorrhage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Genetic mutation </a:t>
            </a:r>
            <a:endParaRPr lang="ar-SA" sz="53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Arrow: Left-Right 2053">
            <a:extLst>
              <a:ext uri="{FF2B5EF4-FFF2-40B4-BE49-F238E27FC236}">
                <a16:creationId xmlns:a16="http://schemas.microsoft.com/office/drawing/2014/main" id="{00828DA8-F251-4CB1-8561-5B2FA8FEF771}"/>
              </a:ext>
            </a:extLst>
          </p:cNvPr>
          <p:cNvSpPr/>
          <p:nvPr/>
        </p:nvSpPr>
        <p:spPr bwMode="auto">
          <a:xfrm>
            <a:off x="14862779" y="9827933"/>
            <a:ext cx="15287850" cy="825692"/>
          </a:xfrm>
          <a:prstGeom prst="left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Left Brace 2054">
            <a:extLst>
              <a:ext uri="{FF2B5EF4-FFF2-40B4-BE49-F238E27FC236}">
                <a16:creationId xmlns:a16="http://schemas.microsoft.com/office/drawing/2014/main" id="{9CC81728-ADBA-4ADA-89D2-1EEA5321A5BB}"/>
              </a:ext>
            </a:extLst>
          </p:cNvPr>
          <p:cNvSpPr/>
          <p:nvPr/>
        </p:nvSpPr>
        <p:spPr bwMode="auto">
          <a:xfrm rot="5400000">
            <a:off x="25864534" y="7384768"/>
            <a:ext cx="1668876" cy="6971543"/>
          </a:xfrm>
          <a:prstGeom prst="leftBr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B3B19FB5-543A-4A77-BF43-1A4283F0B138}"/>
              </a:ext>
            </a:extLst>
          </p:cNvPr>
          <p:cNvSpPr/>
          <p:nvPr/>
        </p:nvSpPr>
        <p:spPr bwMode="auto">
          <a:xfrm rot="5400000">
            <a:off x="17801193" y="7736667"/>
            <a:ext cx="1523722" cy="6199265"/>
          </a:xfrm>
          <a:prstGeom prst="leftBr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TextBox 2055">
            <a:extLst>
              <a:ext uri="{FF2B5EF4-FFF2-40B4-BE49-F238E27FC236}">
                <a16:creationId xmlns:a16="http://schemas.microsoft.com/office/drawing/2014/main" id="{A3EDF792-6FF6-46B8-A1B9-C7C13BC011DA}"/>
              </a:ext>
            </a:extLst>
          </p:cNvPr>
          <p:cNvSpPr txBox="1"/>
          <p:nvPr/>
        </p:nvSpPr>
        <p:spPr>
          <a:xfrm>
            <a:off x="25077010" y="8841935"/>
            <a:ext cx="9429294" cy="91717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50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3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Stroke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Head trauma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Hypoxic 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encephalopathy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Sepsis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Meningitis</a:t>
            </a:r>
            <a:endParaRPr lang="ar-SA" sz="53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7" name="TextBox 2056">
            <a:extLst>
              <a:ext uri="{FF2B5EF4-FFF2-40B4-BE49-F238E27FC236}">
                <a16:creationId xmlns:a16="http://schemas.microsoft.com/office/drawing/2014/main" id="{4AE8E932-092E-481F-8B42-ED1890BBB9FA}"/>
              </a:ext>
            </a:extLst>
          </p:cNvPr>
          <p:cNvSpPr txBox="1"/>
          <p:nvPr/>
        </p:nvSpPr>
        <p:spPr>
          <a:xfrm>
            <a:off x="23261894" y="11457316"/>
            <a:ext cx="94292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3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5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ost-neonatal </a:t>
            </a:r>
            <a:r>
              <a:rPr lang="en-US" sz="53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</a:t>
            </a:r>
            <a:r>
              <a:rPr lang="en-US" sz="5400" baseline="30000" dirty="0">
                <a:latin typeface="Calibri" panose="020F0502020204030204" pitchFamily="34" charset="0"/>
                <a:ea typeface="Times New Roman" panose="02020603050405020304" pitchFamily="18" charset="0"/>
              </a:rPr>
              <a:t>(1)</a:t>
            </a:r>
            <a:r>
              <a:rPr lang="en-US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ar-SA" sz="5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8" name="TextBox 2057">
            <a:extLst>
              <a:ext uri="{FF2B5EF4-FFF2-40B4-BE49-F238E27FC236}">
                <a16:creationId xmlns:a16="http://schemas.microsoft.com/office/drawing/2014/main" id="{CC22B657-104B-4751-ABEA-E86FADB0D8F1}"/>
              </a:ext>
            </a:extLst>
          </p:cNvPr>
          <p:cNvSpPr txBox="1"/>
          <p:nvPr/>
        </p:nvSpPr>
        <p:spPr>
          <a:xfrm>
            <a:off x="15497900" y="11423194"/>
            <a:ext cx="840473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Pre-neonatal causes</a:t>
            </a:r>
            <a:r>
              <a:rPr lang="en-US" sz="5400" spc="100" baseline="30000" dirty="0">
                <a:latin typeface="Calibri" panose="020F0502020204030204" pitchFamily="34" charset="0"/>
                <a:ea typeface="Times New Roman" panose="02020603050405020304" pitchFamily="18" charset="0"/>
              </a:rPr>
              <a:t>(1)</a:t>
            </a:r>
            <a:endParaRPr lang="ar-SA" sz="53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6" name="Picture 2065">
            <a:extLst>
              <a:ext uri="{FF2B5EF4-FFF2-40B4-BE49-F238E27FC236}">
                <a16:creationId xmlns:a16="http://schemas.microsoft.com/office/drawing/2014/main" id="{3E1940CA-CBFB-4200-B89E-00792EBE63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9315" y="7829265"/>
            <a:ext cx="2126836" cy="2257615"/>
          </a:xfrm>
          <a:prstGeom prst="rect">
            <a:avLst/>
          </a:prstGeom>
        </p:spPr>
      </p:pic>
      <p:pic>
        <p:nvPicPr>
          <p:cNvPr id="2068" name="Picture 2067">
            <a:extLst>
              <a:ext uri="{FF2B5EF4-FFF2-40B4-BE49-F238E27FC236}">
                <a16:creationId xmlns:a16="http://schemas.microsoft.com/office/drawing/2014/main" id="{781421A7-6AB7-4EF5-AECD-36EAD401E3F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 t="66985" r="90458" b="12402"/>
          <a:stretch/>
        </p:blipFill>
        <p:spPr>
          <a:xfrm>
            <a:off x="21826413" y="8728832"/>
            <a:ext cx="2126836" cy="1799775"/>
          </a:xfrm>
          <a:prstGeom prst="rect">
            <a:avLst/>
          </a:prstGeom>
        </p:spPr>
      </p:pic>
      <p:pic>
        <p:nvPicPr>
          <p:cNvPr id="2071" name="Picture 2070">
            <a:extLst>
              <a:ext uri="{FF2B5EF4-FFF2-40B4-BE49-F238E27FC236}">
                <a16:creationId xmlns:a16="http://schemas.microsoft.com/office/drawing/2014/main" id="{2F9CBDC7-B1E2-4C57-A15C-4B0EAFA10A7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r="81639"/>
          <a:stretch/>
        </p:blipFill>
        <p:spPr>
          <a:xfrm>
            <a:off x="26207459" y="5158932"/>
            <a:ext cx="1106815" cy="6088986"/>
          </a:xfrm>
          <a:prstGeom prst="rect">
            <a:avLst/>
          </a:prstGeom>
        </p:spPr>
      </p:pic>
      <p:sp>
        <p:nvSpPr>
          <p:cNvPr id="2074" name="TextBox 2073">
            <a:extLst>
              <a:ext uri="{FF2B5EF4-FFF2-40B4-BE49-F238E27FC236}">
                <a16:creationId xmlns:a16="http://schemas.microsoft.com/office/drawing/2014/main" id="{6A101FB3-BACF-4CAF-98E7-F242C5C96D47}"/>
              </a:ext>
            </a:extLst>
          </p:cNvPr>
          <p:cNvSpPr txBox="1"/>
          <p:nvPr/>
        </p:nvSpPr>
        <p:spPr>
          <a:xfrm>
            <a:off x="27868349" y="10285342"/>
            <a:ext cx="17548445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2075" name="TextBox 2074">
            <a:extLst>
              <a:ext uri="{FF2B5EF4-FFF2-40B4-BE49-F238E27FC236}">
                <a16:creationId xmlns:a16="http://schemas.microsoft.com/office/drawing/2014/main" id="{50B4FA85-5A41-4F32-9203-B459EEBD2C54}"/>
              </a:ext>
            </a:extLst>
          </p:cNvPr>
          <p:cNvSpPr txBox="1"/>
          <p:nvPr/>
        </p:nvSpPr>
        <p:spPr>
          <a:xfrm>
            <a:off x="14522961" y="26349658"/>
            <a:ext cx="16075347" cy="6417141"/>
          </a:xfrm>
          <a:prstGeom prst="rect">
            <a:avLst/>
          </a:prstGeom>
          <a:solidFill>
            <a:srgbClr val="DCE6F2"/>
          </a:solidFill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Fig. 2 MRI changes in cerebral palsy.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Panel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a T2 weighted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image with periventricular hyperintensities and (solid arrow). This 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typically seen in prematurity associated insult and commonly 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manifests as spastic cerebral palsy.</a:t>
            </a:r>
            <a:r>
              <a:rPr lang="en-US" sz="4800" baseline="30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(1)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(T2-weighted) showing extensive polymicrogyria typical of a 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congenital cytomegalovirus infection. </a:t>
            </a:r>
            <a:r>
              <a:rPr lang="en-US" sz="4800" baseline="30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illustrates T2 hyper intensities in (open arrow) This Is typically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seen in infants with term hypoxic ischemic encephalopathy (HIE) 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manifests as dyskinetic cerebral palsy.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458933-2675-4757-A589-E3D09A96C412}"/>
              </a:ext>
            </a:extLst>
          </p:cNvPr>
          <p:cNvGrpSpPr/>
          <p:nvPr/>
        </p:nvGrpSpPr>
        <p:grpSpPr>
          <a:xfrm>
            <a:off x="14478009" y="20800148"/>
            <a:ext cx="16067008" cy="5717452"/>
            <a:chOff x="14623932" y="20352995"/>
            <a:chExt cx="15983932" cy="5220768"/>
          </a:xfrm>
        </p:grpSpPr>
        <p:pic>
          <p:nvPicPr>
            <p:cNvPr id="2077" name="Picture 2076">
              <a:extLst>
                <a:ext uri="{FF2B5EF4-FFF2-40B4-BE49-F238E27FC236}">
                  <a16:creationId xmlns:a16="http://schemas.microsoft.com/office/drawing/2014/main" id="{F164DC46-5959-43DC-B7E3-6DAB9D5B6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474"/>
            <a:stretch/>
          </p:blipFill>
          <p:spPr>
            <a:xfrm>
              <a:off x="14623932" y="20352995"/>
              <a:ext cx="5552157" cy="506741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79" name="Picture 2078">
              <a:extLst>
                <a:ext uri="{FF2B5EF4-FFF2-40B4-BE49-F238E27FC236}">
                  <a16:creationId xmlns:a16="http://schemas.microsoft.com/office/drawing/2014/main" id="{3A810349-E756-4753-AAB4-B780D26C01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7452" r="9768" b="-1894"/>
            <a:stretch/>
          </p:blipFill>
          <p:spPr>
            <a:xfrm>
              <a:off x="19819189" y="20506348"/>
              <a:ext cx="5552157" cy="506741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DB1160E-A195-45BA-B26B-59BC7848E7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64"/>
            <a:stretch/>
          </p:blipFill>
          <p:spPr>
            <a:xfrm>
              <a:off x="25357241" y="20367186"/>
              <a:ext cx="5250623" cy="506741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AFC6BA8C-DBBF-4F91-9E54-CA8D92F685E5}"/>
              </a:ext>
            </a:extLst>
          </p:cNvPr>
          <p:cNvSpPr txBox="1"/>
          <p:nvPr/>
        </p:nvSpPr>
        <p:spPr>
          <a:xfrm>
            <a:off x="45824788" y="11337861"/>
            <a:ext cx="1309497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4800" b="1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2E0D4AD-FAF4-478C-8D9C-006E9F1F2D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1717" y="24025802"/>
            <a:ext cx="13098707" cy="7633692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1862A890-AC73-4DBD-A330-0AA73C4B279E}"/>
              </a:ext>
            </a:extLst>
          </p:cNvPr>
          <p:cNvSpPr/>
          <p:nvPr/>
        </p:nvSpPr>
        <p:spPr>
          <a:xfrm>
            <a:off x="5060956" y="29133118"/>
            <a:ext cx="91789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Ataxic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(4% of CP) lesion in cerebrum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Generalized hypotonia with loss of muscle coordination.</a:t>
            </a:r>
            <a:r>
              <a:rPr lang="en-US" sz="5400" spc="100" baseline="30000" dirty="0">
                <a:latin typeface="Calibri" panose="020F0502020204030204" pitchFamily="34" charset="0"/>
                <a:ea typeface="Times New Roman" panose="02020603050405020304" pitchFamily="18" charset="0"/>
              </a:rPr>
              <a:t>(1</a:t>
            </a:r>
            <a:r>
              <a:rPr lang="en-US" sz="5400" baseline="30000" dirty="0"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6E46AE3-BF4E-449E-A23D-6C5D57809FB8}"/>
              </a:ext>
            </a:extLst>
          </p:cNvPr>
          <p:cNvSpPr txBox="1"/>
          <p:nvPr/>
        </p:nvSpPr>
        <p:spPr>
          <a:xfrm>
            <a:off x="7141654" y="25652440"/>
            <a:ext cx="7144321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Dyskinetic</a:t>
            </a:r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(7% of CP) affect</a:t>
            </a:r>
          </a:p>
          <a:p>
            <a:r>
              <a:rPr lang="en-US" sz="5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Basal ganglia lead to involuntary movements </a:t>
            </a:r>
          </a:p>
        </p:txBody>
      </p:sp>
      <p:sp>
        <p:nvSpPr>
          <p:cNvPr id="56" name="Arrow: Left 55">
            <a:extLst>
              <a:ext uri="{FF2B5EF4-FFF2-40B4-BE49-F238E27FC236}">
                <a16:creationId xmlns:a16="http://schemas.microsoft.com/office/drawing/2014/main" id="{1B4084D3-4F84-4C77-9BDD-1F0DC44E04AE}"/>
              </a:ext>
            </a:extLst>
          </p:cNvPr>
          <p:cNvSpPr/>
          <p:nvPr/>
        </p:nvSpPr>
        <p:spPr bwMode="auto">
          <a:xfrm rot="10017261" flipV="1">
            <a:off x="3121818" y="26382811"/>
            <a:ext cx="3788180" cy="299070"/>
          </a:xfrm>
          <a:prstGeom prst="lef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8" name="Arrow: Left 97">
            <a:extLst>
              <a:ext uri="{FF2B5EF4-FFF2-40B4-BE49-F238E27FC236}">
                <a16:creationId xmlns:a16="http://schemas.microsoft.com/office/drawing/2014/main" id="{C42DD4BF-DF53-4C67-883F-E67F0845D9B8}"/>
              </a:ext>
            </a:extLst>
          </p:cNvPr>
          <p:cNvSpPr/>
          <p:nvPr/>
        </p:nvSpPr>
        <p:spPr bwMode="auto">
          <a:xfrm rot="4065297">
            <a:off x="1348229" y="24531530"/>
            <a:ext cx="2462065" cy="359049"/>
          </a:xfrm>
          <a:prstGeom prst="lef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9" name="Arrow: Left 98">
            <a:extLst>
              <a:ext uri="{FF2B5EF4-FFF2-40B4-BE49-F238E27FC236}">
                <a16:creationId xmlns:a16="http://schemas.microsoft.com/office/drawing/2014/main" id="{9154D5B6-87AF-492E-ABD5-04BCDDF02339}"/>
              </a:ext>
            </a:extLst>
          </p:cNvPr>
          <p:cNvSpPr/>
          <p:nvPr/>
        </p:nvSpPr>
        <p:spPr bwMode="auto">
          <a:xfrm rot="12576733">
            <a:off x="1726276" y="28485027"/>
            <a:ext cx="3248857" cy="378138"/>
          </a:xfrm>
          <a:prstGeom prst="lef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92AEA4-8F1B-470F-BCE5-1F08B98F2F05}"/>
              </a:ext>
            </a:extLst>
          </p:cNvPr>
          <p:cNvSpPr/>
          <p:nvPr/>
        </p:nvSpPr>
        <p:spPr bwMode="auto">
          <a:xfrm>
            <a:off x="340641" y="6097918"/>
            <a:ext cx="13727254" cy="1534580"/>
          </a:xfrm>
          <a:prstGeom prst="rect">
            <a:avLst/>
          </a:prstGeom>
          <a:solidFill>
            <a:srgbClr val="1D3D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sz="7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ntroduction</a:t>
            </a: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0A07C8-CF30-49C4-970A-E19A0BD13050}"/>
              </a:ext>
            </a:extLst>
          </p:cNvPr>
          <p:cNvSpPr/>
          <p:nvPr/>
        </p:nvSpPr>
        <p:spPr bwMode="auto">
          <a:xfrm>
            <a:off x="14531300" y="6095472"/>
            <a:ext cx="16067008" cy="1534580"/>
          </a:xfrm>
          <a:prstGeom prst="rect">
            <a:avLst/>
          </a:prstGeom>
          <a:solidFill>
            <a:srgbClr val="1D3D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r>
              <a:rPr lang="en-US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8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defTabSz="4703763"/>
            <a:endParaRPr kumimoji="0" lang="ar-SA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1D6304-4DE7-4643-AD3D-7E06AB2E0069}"/>
              </a:ext>
            </a:extLst>
          </p:cNvPr>
          <p:cNvSpPr/>
          <p:nvPr/>
        </p:nvSpPr>
        <p:spPr bwMode="auto">
          <a:xfrm>
            <a:off x="1487713" y="376358"/>
            <a:ext cx="1428172" cy="5403524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1ADF03-E567-4DF0-8934-CD290E79CB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750" b="94500" l="10000" r="90000">
                        <a14:backgroundMark x1="61250" y1="77500" x2="61250" y2="77500"/>
                        <a14:backgroundMark x1="62000" y1="71250" x2="62000" y2="71250"/>
                        <a14:backgroundMark x1="62750" y1="68500" x2="62750" y2="68500"/>
                        <a14:backgroundMark x1="62750" y1="66500" x2="62750" y2="66500"/>
                        <a14:backgroundMark x1="62000" y1="72000" x2="62000" y2="72000"/>
                        <a14:backgroundMark x1="62000" y1="74750" x2="62000" y2="74750"/>
                        <a14:backgroundMark x1="62000" y1="77000" x2="62000" y2="77000"/>
                        <a14:backgroundMark x1="62000" y1="78250" x2="62000" y2="78250"/>
                        <a14:backgroundMark x1="64250" y1="78250" x2="64250" y2="78250"/>
                        <a14:backgroundMark x1="65000" y1="77500" x2="65000" y2="77500"/>
                        <a14:backgroundMark x1="64250" y1="74750" x2="64250" y2="74750"/>
                        <a14:backgroundMark x1="63500" y1="74750" x2="63500" y2="74750"/>
                        <a14:backgroundMark x1="63500" y1="74750" x2="63500" y2="7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996" y="788635"/>
            <a:ext cx="7162152" cy="50842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B384C9-8619-4D4D-B283-7307646BA4A5}"/>
              </a:ext>
            </a:extLst>
          </p:cNvPr>
          <p:cNvSpPr txBox="1"/>
          <p:nvPr/>
        </p:nvSpPr>
        <p:spPr>
          <a:xfrm>
            <a:off x="31174511" y="7361913"/>
            <a:ext cx="12211897" cy="12341840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5400" spc="1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Cerebral palsy is non-progressive heterogeneous clinical disease affecting neuromuscular development resulting abnormal muscle contractility and motor skills.</a:t>
            </a:r>
          </a:p>
          <a:p>
            <a:pPr marL="685800" indent="-685800">
              <a:buFont typeface="Wingdings" panose="05000000000000000000" pitchFamily="2" charset="2"/>
              <a:buChar char="§"/>
            </a:pPr>
            <a:endParaRPr lang="en-US" sz="53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 sometimes a combined with speaking, vision, and learning disability. </a:t>
            </a:r>
          </a:p>
          <a:p>
            <a:pPr marL="685800" indent="-685800">
              <a:buFont typeface="Wingdings" panose="05000000000000000000" pitchFamily="2" charset="2"/>
              <a:buChar char="§"/>
            </a:pPr>
            <a:endParaRPr lang="en-US" sz="53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Classified into different type according site of development brain is been affected.</a:t>
            </a:r>
          </a:p>
          <a:p>
            <a:r>
              <a:rPr lang="en-US" sz="53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4B483-1BB6-49CB-921B-F1FE30065694}"/>
              </a:ext>
            </a:extLst>
          </p:cNvPr>
          <p:cNvSpPr txBox="1"/>
          <p:nvPr/>
        </p:nvSpPr>
        <p:spPr>
          <a:xfrm>
            <a:off x="31111065" y="22455153"/>
            <a:ext cx="12342357" cy="97565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1)- Gulati, S., &amp; </a:t>
            </a:r>
            <a:r>
              <a:rPr lang="en-US" sz="5300" spc="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Sondhi</a:t>
            </a:r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(2017).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Cerebral Palsy: An Overview The Indian  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Journal Of Pediatrics, 85(11), 1006-1016.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available at: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www.ncbi.nlm.nih.gov/pubmed/29152685 </a:t>
            </a:r>
          </a:p>
          <a:p>
            <a:endParaRPr lang="en-US" sz="5300" spc="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2)- </a:t>
            </a:r>
            <a:r>
              <a:rPr lang="en-US" sz="5300" spc="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Wimalasundera</a:t>
            </a:r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N., &amp; Stevenson, VL.  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(2016).Cerebral </a:t>
            </a:r>
            <a:r>
              <a:rPr lang="en-US" sz="5300" spc="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palsy.Practical</a:t>
            </a:r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Neurology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16(3),184-194.  Available at: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www.ncbi.nlm.nih.gov/pubmed/26837375</a:t>
            </a:r>
          </a:p>
          <a:p>
            <a:r>
              <a:rPr lang="en-US" sz="5300" spc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53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85AD4C-975A-4CED-839B-C42F7DD77662}"/>
              </a:ext>
            </a:extLst>
          </p:cNvPr>
          <p:cNvSpPr/>
          <p:nvPr/>
        </p:nvSpPr>
        <p:spPr bwMode="auto">
          <a:xfrm>
            <a:off x="31097201" y="20796562"/>
            <a:ext cx="12345198" cy="1517998"/>
          </a:xfrm>
          <a:prstGeom prst="rect">
            <a:avLst/>
          </a:prstGeom>
          <a:solidFill>
            <a:srgbClr val="1D3D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sz="8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703763"/>
            <a:endParaRPr kumimoji="0" lang="ar-SA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B15227-A831-4C7E-9B2C-03DC53D0C0BA}"/>
              </a:ext>
            </a:extLst>
          </p:cNvPr>
          <p:cNvSpPr txBox="1"/>
          <p:nvPr/>
        </p:nvSpPr>
        <p:spPr>
          <a:xfrm>
            <a:off x="1680981" y="30508383"/>
            <a:ext cx="3182527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Fig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CB0610-89A5-4443-810F-1D6DC60B94D9}"/>
              </a:ext>
            </a:extLst>
          </p:cNvPr>
          <p:cNvSpPr/>
          <p:nvPr/>
        </p:nvSpPr>
        <p:spPr bwMode="auto">
          <a:xfrm>
            <a:off x="31174512" y="6095473"/>
            <a:ext cx="12273749" cy="1534580"/>
          </a:xfrm>
          <a:prstGeom prst="rect">
            <a:avLst/>
          </a:prstGeom>
          <a:solidFill>
            <a:srgbClr val="1D3D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4703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8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defTabSz="4703763"/>
            <a:endParaRPr kumimoji="0" lang="ar-SA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9B85779-E8AB-4ECD-8F1E-121F2D65040E}"/>
              </a:ext>
            </a:extLst>
          </p:cNvPr>
          <p:cNvSpPr/>
          <p:nvPr/>
        </p:nvSpPr>
        <p:spPr bwMode="auto">
          <a:xfrm>
            <a:off x="14478009" y="19541809"/>
            <a:ext cx="16067008" cy="1534580"/>
          </a:xfrm>
          <a:prstGeom prst="rect">
            <a:avLst/>
          </a:prstGeom>
          <a:solidFill>
            <a:srgbClr val="1D3D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defTabSz="4703763"/>
            <a:r>
              <a:rPr lang="en-US" sz="7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manifestation</a:t>
            </a:r>
            <a:endParaRPr lang="en-US" sz="48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defTabSz="4703763"/>
            <a:endParaRPr kumimoji="0" lang="en-US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703763"/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endParaRPr kumimoji="0" lang="ar-SA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debatingdenim|09-2018"/>
</p:tagLst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3107</TotalTime>
  <Words>514</Words>
  <Application>Microsoft Office PowerPoint</Application>
  <PresentationFormat>Custom</PresentationFormat>
  <Paragraphs>104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Times New Roman</vt:lpstr>
      <vt:lpstr>Titillium Web</vt:lpstr>
      <vt:lpstr>Arial</vt:lpstr>
      <vt:lpstr>Wingdings</vt:lpstr>
      <vt:lpstr>Calibri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research poster</dc:title>
  <dc:subject>Free Poster Presentation Example</dc:subject>
  <dc:creator>Graphicsland/MakeSigns.com</dc:creator>
  <cp:keywords>scientific, research, template, custom, poster, presentation, symposium, printing, PowerPoint, create, design, example, sample, download</cp:keywords>
  <dc:description>We offer free PowerPoint poster templates to help you design your very own scientific poster presentation.</dc:description>
  <cp:lastModifiedBy>pc</cp:lastModifiedBy>
  <cp:revision>141</cp:revision>
  <dcterms:modified xsi:type="dcterms:W3CDTF">2019-03-13T19:51:41Z</dcterms:modified>
  <cp:category>templates for scientific poster</cp:category>
</cp:coreProperties>
</file>