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3"/>
  </p:notesMasterIdLst>
  <p:sldIdLst>
    <p:sldId id="256" r:id="rId2"/>
    <p:sldId id="257" r:id="rId3"/>
    <p:sldId id="260" r:id="rId4"/>
    <p:sldId id="259" r:id="rId5"/>
    <p:sldId id="261" r:id="rId6"/>
    <p:sldId id="295" r:id="rId7"/>
    <p:sldId id="298" r:id="rId8"/>
    <p:sldId id="296" r:id="rId9"/>
    <p:sldId id="297" r:id="rId10"/>
    <p:sldId id="299" r:id="rId11"/>
    <p:sldId id="300" r:id="rId12"/>
    <p:sldId id="301" r:id="rId13"/>
    <p:sldId id="307" r:id="rId14"/>
    <p:sldId id="309" r:id="rId15"/>
    <p:sldId id="308" r:id="rId16"/>
    <p:sldId id="310" r:id="rId17"/>
    <p:sldId id="311" r:id="rId18"/>
    <p:sldId id="312" r:id="rId19"/>
    <p:sldId id="264" r:id="rId20"/>
    <p:sldId id="306" r:id="rId21"/>
    <p:sldId id="278" r:id="rId22"/>
  </p:sldIdLst>
  <p:sldSz cx="9144000" cy="5143500" type="screen16x9"/>
  <p:notesSz cx="6858000" cy="9144000"/>
  <p:embeddedFontLst>
    <p:embeddedFont>
      <p:font typeface="Titillium Web"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DF3A0FE-C81A-4185-9B42-9F0EA03E3083}">
  <a:tblStyle styleId="{1DF3A0FE-C81A-4185-9B42-9F0EA03E3083}"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A680623-BC5C-48C1-9E87-76BE157D58CE}"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90" autoAdjust="0"/>
  </p:normalViewPr>
  <p:slideViewPr>
    <p:cSldViewPr>
      <p:cViewPr varScale="1">
        <p:scale>
          <a:sx n="102" d="100"/>
          <a:sy n="102" d="100"/>
        </p:scale>
        <p:origin x="240" y="6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5832693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1379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37668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80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3835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973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2782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23495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5164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8323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0003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6167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6146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4908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0867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7977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0810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6397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4857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56062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0790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4000" cy="3745800"/>
          </a:xfrm>
          <a:prstGeom prst="rect">
            <a:avLst/>
          </a:prstGeom>
          <a:solidFill>
            <a:srgbClr val="FF0040">
              <a:alpha val="81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79000" y="1920450"/>
            <a:ext cx="54300" cy="1191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2" name="Google Shape;12;p2"/>
          <p:cNvSpPr txBox="1">
            <a:spLocks noGrp="1"/>
          </p:cNvSpPr>
          <p:nvPr>
            <p:ph type="ctrTitle"/>
          </p:nvPr>
        </p:nvSpPr>
        <p:spPr>
          <a:xfrm>
            <a:off x="685800" y="1915625"/>
            <a:ext cx="5412300" cy="1159800"/>
          </a:xfrm>
          <a:prstGeom prst="rect">
            <a:avLst/>
          </a:prstGeom>
        </p:spPr>
        <p:txBody>
          <a:bodyPr spcFirstLastPara="1" wrap="square" lIns="91425" tIns="91425" rIns="91425" bIns="91425" anchor="ctr" anchorCtr="0">
            <a:noAutofit/>
          </a:bodyPr>
          <a:lstStyle>
            <a:lvl1pPr lvl="0">
              <a:spcBef>
                <a:spcPts val="0"/>
              </a:spcBef>
              <a:spcAft>
                <a:spcPts val="0"/>
              </a:spcAft>
              <a:buClr>
                <a:srgbClr val="FFFFFF"/>
              </a:buClr>
              <a:buSzPts val="4800"/>
              <a:buNone/>
              <a:defRPr sz="4800">
                <a:solidFill>
                  <a:srgbClr val="FFFFFF"/>
                </a:solidFill>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a:off x="0" y="0"/>
            <a:ext cx="9144000" cy="3745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579000" y="1722000"/>
            <a:ext cx="54300" cy="1363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6" name="Google Shape;16;p3"/>
          <p:cNvSpPr txBox="1">
            <a:spLocks noGrp="1"/>
          </p:cNvSpPr>
          <p:nvPr>
            <p:ph type="ctrTitle"/>
          </p:nvPr>
        </p:nvSpPr>
        <p:spPr>
          <a:xfrm>
            <a:off x="826350" y="1519225"/>
            <a:ext cx="4638300" cy="1159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a:endParaRPr/>
          </a:p>
        </p:txBody>
      </p:sp>
      <p:sp>
        <p:nvSpPr>
          <p:cNvPr id="17" name="Google Shape;17;p3"/>
          <p:cNvSpPr txBox="1">
            <a:spLocks noGrp="1"/>
          </p:cNvSpPr>
          <p:nvPr>
            <p:ph type="subTitle" idx="1"/>
          </p:nvPr>
        </p:nvSpPr>
        <p:spPr>
          <a:xfrm>
            <a:off x="826350" y="2763850"/>
            <a:ext cx="76320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a:solidFill>
                  <a:srgbClr val="000000"/>
                </a:solidFill>
              </a:defRPr>
            </a:lvl1pPr>
            <a:lvl2pPr lvl="1" rtl="0">
              <a:spcBef>
                <a:spcPts val="0"/>
              </a:spcBef>
              <a:spcAft>
                <a:spcPts val="0"/>
              </a:spcAft>
              <a:buClr>
                <a:srgbClr val="000000"/>
              </a:buClr>
              <a:buSzPts val="3000"/>
              <a:buNone/>
              <a:defRPr sz="3000">
                <a:solidFill>
                  <a:srgbClr val="000000"/>
                </a:solidFill>
              </a:defRPr>
            </a:lvl2pPr>
            <a:lvl3pPr lvl="2" rtl="0">
              <a:spcBef>
                <a:spcPts val="0"/>
              </a:spcBef>
              <a:spcAft>
                <a:spcPts val="0"/>
              </a:spcAft>
              <a:buClr>
                <a:srgbClr val="000000"/>
              </a:buClr>
              <a:buSzPts val="3000"/>
              <a:buNone/>
              <a:defRPr sz="3000">
                <a:solidFill>
                  <a:srgbClr val="000000"/>
                </a:solidFill>
              </a:defRPr>
            </a:lvl3pPr>
            <a:lvl4pPr lvl="3" rtl="0">
              <a:spcBef>
                <a:spcPts val="0"/>
              </a:spcBef>
              <a:spcAft>
                <a:spcPts val="0"/>
              </a:spcAft>
              <a:buClr>
                <a:srgbClr val="000000"/>
              </a:buClr>
              <a:buSzPts val="3000"/>
              <a:buNone/>
              <a:defRPr sz="3000">
                <a:solidFill>
                  <a:srgbClr val="000000"/>
                </a:solidFill>
              </a:defRPr>
            </a:lvl4pPr>
            <a:lvl5pPr lvl="4" rtl="0">
              <a:spcBef>
                <a:spcPts val="0"/>
              </a:spcBef>
              <a:spcAft>
                <a:spcPts val="0"/>
              </a:spcAft>
              <a:buClr>
                <a:srgbClr val="000000"/>
              </a:buClr>
              <a:buSzPts val="3000"/>
              <a:buNone/>
              <a:defRPr sz="3000">
                <a:solidFill>
                  <a:srgbClr val="000000"/>
                </a:solidFill>
              </a:defRPr>
            </a:lvl5pPr>
            <a:lvl6pPr lvl="5" rtl="0">
              <a:spcBef>
                <a:spcPts val="0"/>
              </a:spcBef>
              <a:spcAft>
                <a:spcPts val="0"/>
              </a:spcAft>
              <a:buClr>
                <a:srgbClr val="000000"/>
              </a:buClr>
              <a:buSzPts val="3000"/>
              <a:buNone/>
              <a:defRPr sz="3000">
                <a:solidFill>
                  <a:srgbClr val="000000"/>
                </a:solidFill>
              </a:defRPr>
            </a:lvl6pPr>
            <a:lvl7pPr lvl="6" rtl="0">
              <a:spcBef>
                <a:spcPts val="0"/>
              </a:spcBef>
              <a:spcAft>
                <a:spcPts val="0"/>
              </a:spcAft>
              <a:buClr>
                <a:srgbClr val="000000"/>
              </a:buClr>
              <a:buSzPts val="3000"/>
              <a:buNone/>
              <a:defRPr sz="3000">
                <a:solidFill>
                  <a:srgbClr val="000000"/>
                </a:solidFill>
              </a:defRPr>
            </a:lvl7pPr>
            <a:lvl8pPr lvl="7" rtl="0">
              <a:spcBef>
                <a:spcPts val="0"/>
              </a:spcBef>
              <a:spcAft>
                <a:spcPts val="0"/>
              </a:spcAft>
              <a:buClr>
                <a:srgbClr val="000000"/>
              </a:buClr>
              <a:buSzPts val="3000"/>
              <a:buNone/>
              <a:defRPr sz="3000">
                <a:solidFill>
                  <a:srgbClr val="000000"/>
                </a:solidFill>
              </a:defRPr>
            </a:lvl8pPr>
            <a:lvl9pPr lvl="8" rtl="0">
              <a:spcBef>
                <a:spcPts val="0"/>
              </a:spcBef>
              <a:spcAft>
                <a:spcPts val="0"/>
              </a:spcAft>
              <a:buClr>
                <a:srgbClr val="000000"/>
              </a:buClr>
              <a:buSzPts val="3000"/>
              <a:buNone/>
              <a:defRPr sz="3000">
                <a:solidFill>
                  <a:srgbClr val="000000"/>
                </a:solidFill>
              </a:defRPr>
            </a:lvl9pPr>
          </a:lstStyle>
          <a:p>
            <a:endParaRPr/>
          </a:p>
        </p:txBody>
      </p:sp>
      <p:sp>
        <p:nvSpPr>
          <p:cNvPr id="18" name="Google Shape;18;p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sp>
        <p:nvSpPr>
          <p:cNvPr id="20" name="Google Shape;20;p4"/>
          <p:cNvSpPr/>
          <p:nvPr/>
        </p:nvSpPr>
        <p:spPr>
          <a:xfrm>
            <a:off x="0" y="-9750"/>
            <a:ext cx="7726800" cy="516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body" idx="1"/>
          </p:nvPr>
        </p:nvSpPr>
        <p:spPr>
          <a:xfrm>
            <a:off x="1261050" y="1058150"/>
            <a:ext cx="5404500" cy="27444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0"/>
              </a:spcBef>
              <a:spcAft>
                <a:spcPts val="0"/>
              </a:spcAft>
              <a:buClr>
                <a:srgbClr val="FFFFFF"/>
              </a:buClr>
              <a:buSzPts val="3000"/>
              <a:buChar char="▫"/>
              <a:defRPr sz="3000" i="1">
                <a:solidFill>
                  <a:srgbClr val="FFFFFF"/>
                </a:solidFill>
              </a:defRPr>
            </a:lvl2pPr>
            <a:lvl3pPr marL="1371600" lvl="2" indent="-419100" rtl="0">
              <a:spcBef>
                <a:spcPts val="0"/>
              </a:spcBef>
              <a:spcAft>
                <a:spcPts val="0"/>
              </a:spcAft>
              <a:buClr>
                <a:srgbClr val="FFFFFF"/>
              </a:buClr>
              <a:buSzPts val="3000"/>
              <a:buChar char="▸"/>
              <a:defRPr sz="3000" i="1">
                <a:solidFill>
                  <a:srgbClr val="FFFFFF"/>
                </a:solidFill>
              </a:defRPr>
            </a:lvl3pPr>
            <a:lvl4pPr marL="1828800" lvl="3" indent="-419100" rtl="0">
              <a:spcBef>
                <a:spcPts val="0"/>
              </a:spcBef>
              <a:spcAft>
                <a:spcPts val="0"/>
              </a:spcAft>
              <a:buClr>
                <a:srgbClr val="FFFFFF"/>
              </a:buClr>
              <a:buSzPts val="3000"/>
              <a:buChar char="▹"/>
              <a:defRPr sz="3000" i="1">
                <a:solidFill>
                  <a:srgbClr val="FFFFFF"/>
                </a:solidFill>
              </a:defRPr>
            </a:lvl4pPr>
            <a:lvl5pPr marL="2286000" lvl="4" indent="-419100" rtl="0">
              <a:spcBef>
                <a:spcPts val="0"/>
              </a:spcBef>
              <a:spcAft>
                <a:spcPts val="0"/>
              </a:spcAft>
              <a:buClr>
                <a:srgbClr val="FFFFFF"/>
              </a:buClr>
              <a:buSzPts val="3000"/>
              <a:buChar char="▹"/>
              <a:defRPr sz="3000" i="1">
                <a:solidFill>
                  <a:srgbClr val="FFFFFF"/>
                </a:solidFill>
              </a:defRPr>
            </a:lvl5pPr>
            <a:lvl6pPr marL="2743200" lvl="5" indent="-419100" rtl="0">
              <a:spcBef>
                <a:spcPts val="0"/>
              </a:spcBef>
              <a:spcAft>
                <a:spcPts val="0"/>
              </a:spcAft>
              <a:buClr>
                <a:srgbClr val="FFFFFF"/>
              </a:buClr>
              <a:buSzPts val="3000"/>
              <a:buChar char="▹"/>
              <a:defRPr sz="3000" i="1">
                <a:solidFill>
                  <a:srgbClr val="FFFFFF"/>
                </a:solidFill>
              </a:defRPr>
            </a:lvl6pPr>
            <a:lvl7pPr marL="3200400" lvl="6" indent="-419100" rtl="0">
              <a:spcBef>
                <a:spcPts val="0"/>
              </a:spcBef>
              <a:spcAft>
                <a:spcPts val="0"/>
              </a:spcAft>
              <a:buClr>
                <a:srgbClr val="FFFFFF"/>
              </a:buClr>
              <a:buSzPts val="3000"/>
              <a:buChar char="▹"/>
              <a:defRPr sz="3000" i="1">
                <a:solidFill>
                  <a:srgbClr val="FFFFFF"/>
                </a:solidFill>
              </a:defRPr>
            </a:lvl7pPr>
            <a:lvl8pPr marL="3657600" lvl="7" indent="-419100" rtl="0">
              <a:spcBef>
                <a:spcPts val="0"/>
              </a:spcBef>
              <a:spcAft>
                <a:spcPts val="0"/>
              </a:spcAft>
              <a:buClr>
                <a:srgbClr val="FFFFFF"/>
              </a:buClr>
              <a:buSzPts val="3000"/>
              <a:buChar char="▹"/>
              <a:defRPr sz="3000" i="1">
                <a:solidFill>
                  <a:srgbClr val="FFFFFF"/>
                </a:solidFill>
              </a:defRPr>
            </a:lvl8pPr>
            <a:lvl9pPr marL="4114800" lvl="8" indent="-419100">
              <a:spcBef>
                <a:spcPts val="0"/>
              </a:spcBef>
              <a:spcAft>
                <a:spcPts val="0"/>
              </a:spcAft>
              <a:buClr>
                <a:srgbClr val="FFFFFF"/>
              </a:buClr>
              <a:buSzPts val="3000"/>
              <a:buChar char="▹"/>
              <a:defRPr sz="3000" i="1">
                <a:solidFill>
                  <a:srgbClr val="FFFFFF"/>
                </a:solidFill>
              </a:defRPr>
            </a:lvl9pPr>
          </a:lstStyle>
          <a:p>
            <a:endParaRPr/>
          </a:p>
        </p:txBody>
      </p:sp>
      <p:sp>
        <p:nvSpPr>
          <p:cNvPr id="22" name="Google Shape;22;p4"/>
          <p:cNvSpPr txBox="1"/>
          <p:nvPr/>
        </p:nvSpPr>
        <p:spPr>
          <a:xfrm>
            <a:off x="439873" y="742344"/>
            <a:ext cx="1957200" cy="6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600" b="1">
                <a:solidFill>
                  <a:srgbClr val="FFFFFF"/>
                </a:solidFill>
              </a:rPr>
              <a:t>“</a:t>
            </a:r>
            <a:endParaRPr sz="9600" b="1">
              <a:solidFill>
                <a:srgbClr val="FFFFFF"/>
              </a:solidFill>
            </a:endParaRPr>
          </a:p>
        </p:txBody>
      </p:sp>
      <p:sp>
        <p:nvSpPr>
          <p:cNvPr id="23" name="Google Shape;23;p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26" name="Google Shape;26;p5"/>
          <p:cNvSpPr txBox="1">
            <a:spLocks noGrp="1"/>
          </p:cNvSpPr>
          <p:nvPr>
            <p:ph type="body" idx="1"/>
          </p:nvPr>
        </p:nvSpPr>
        <p:spPr>
          <a:xfrm>
            <a:off x="844425" y="1586325"/>
            <a:ext cx="5971500" cy="31485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7" name="Google Shape;27;p5"/>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32" name="Google Shape;32;p6"/>
          <p:cNvSpPr txBox="1">
            <a:spLocks noGrp="1"/>
          </p:cNvSpPr>
          <p:nvPr>
            <p:ph type="body" idx="1"/>
          </p:nvPr>
        </p:nvSpPr>
        <p:spPr>
          <a:xfrm>
            <a:off x="844425"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3" name="Google Shape;33;p6"/>
          <p:cNvSpPr txBox="1">
            <a:spLocks noGrp="1"/>
          </p:cNvSpPr>
          <p:nvPr>
            <p:ph type="body" idx="2"/>
          </p:nvPr>
        </p:nvSpPr>
        <p:spPr>
          <a:xfrm>
            <a:off x="4308498"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4" name="Google Shape;34;p6"/>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39" name="Google Shape;39;p7"/>
          <p:cNvSpPr txBox="1">
            <a:spLocks noGrp="1"/>
          </p:cNvSpPr>
          <p:nvPr>
            <p:ph type="body" idx="1"/>
          </p:nvPr>
        </p:nvSpPr>
        <p:spPr>
          <a:xfrm>
            <a:off x="844425"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0" name="Google Shape;40;p7"/>
          <p:cNvSpPr txBox="1">
            <a:spLocks noGrp="1"/>
          </p:cNvSpPr>
          <p:nvPr>
            <p:ph type="body" idx="2"/>
          </p:nvPr>
        </p:nvSpPr>
        <p:spPr>
          <a:xfrm>
            <a:off x="321728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1" name="Google Shape;41;p7"/>
          <p:cNvSpPr txBox="1">
            <a:spLocks noGrp="1"/>
          </p:cNvSpPr>
          <p:nvPr>
            <p:ph type="body" idx="3"/>
          </p:nvPr>
        </p:nvSpPr>
        <p:spPr>
          <a:xfrm>
            <a:off x="559014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2" name="Google Shape;42;p7"/>
          <p:cNvSpPr/>
          <p:nvPr/>
        </p:nvSpPr>
        <p:spPr>
          <a:xfrm>
            <a:off x="579000" y="579000"/>
            <a:ext cx="54300" cy="67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7"/>
          <p:cNvSpPr/>
          <p:nvPr/>
        </p:nvSpPr>
        <p:spPr>
          <a:xfrm>
            <a:off x="9089700" y="0"/>
            <a:ext cx="543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p:cSld name="BLANK_1">
    <p:spTree>
      <p:nvGrpSpPr>
        <p:cNvPr id="1" name="Shape 72"/>
        <p:cNvGrpSpPr/>
        <p:nvPr/>
      </p:nvGrpSpPr>
      <p:grpSpPr>
        <a:xfrm>
          <a:off x="0" y="0"/>
          <a:ext cx="0" cy="0"/>
          <a:chOff x="0" y="0"/>
          <a:chExt cx="0" cy="0"/>
        </a:xfrm>
      </p:grpSpPr>
      <p:sp>
        <p:nvSpPr>
          <p:cNvPr id="73" name="Google Shape;73;p14"/>
          <p:cNvSpPr/>
          <p:nvPr/>
        </p:nvSpPr>
        <p:spPr>
          <a:xfrm>
            <a:off x="0" y="0"/>
            <a:ext cx="9144000" cy="259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44425" y="422500"/>
            <a:ext cx="3226800" cy="8574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1pPr>
            <a:lvl2pPr lvl="1">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2pPr>
            <a:lvl3pPr lvl="2">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3pPr>
            <a:lvl4pPr lvl="3">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4pPr>
            <a:lvl5pPr lvl="4">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5pPr>
            <a:lvl6pPr lvl="5">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6pPr>
            <a:lvl7pPr lvl="6">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7pPr>
            <a:lvl8pPr lvl="7">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8pPr>
            <a:lvl9pPr lvl="8">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9pPr>
          </a:lstStyle>
          <a:p>
            <a:endParaRPr/>
          </a:p>
        </p:txBody>
      </p:sp>
      <p:sp>
        <p:nvSpPr>
          <p:cNvPr id="7" name="Google Shape;7;p1"/>
          <p:cNvSpPr txBox="1">
            <a:spLocks noGrp="1"/>
          </p:cNvSpPr>
          <p:nvPr>
            <p:ph type="body" idx="1"/>
          </p:nvPr>
        </p:nvSpPr>
        <p:spPr>
          <a:xfrm>
            <a:off x="723798" y="1586325"/>
            <a:ext cx="6092100" cy="3148500"/>
          </a:xfrm>
          <a:prstGeom prst="rect">
            <a:avLst/>
          </a:prstGeom>
          <a:noFill/>
          <a:ln>
            <a:noFill/>
          </a:ln>
        </p:spPr>
        <p:txBody>
          <a:bodyPr spcFirstLastPara="1" wrap="square" lIns="91425" tIns="91425" rIns="91425" bIns="91425" anchor="t" anchorCtr="0">
            <a:noAutofit/>
          </a:bodyPr>
          <a:lstStyle>
            <a:lvl1pPr marL="457200" lvl="0" indent="-342900">
              <a:spcBef>
                <a:spcPts val="60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1pPr>
            <a:lvl2pPr marL="914400" lvl="1"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2pPr>
            <a:lvl3pPr marL="1371600" lvl="2"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3pPr>
            <a:lvl4pPr marL="1828800" lvl="3"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4pPr>
            <a:lvl5pPr marL="2286000" lvl="4"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5pPr>
            <a:lvl6pPr marL="2743200" lvl="5"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6pPr>
            <a:lvl7pPr marL="3200400" lvl="6"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7pPr>
            <a:lvl8pPr marL="3657600" lvl="7"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8pPr>
            <a:lvl9pPr marL="4114800" lvl="8"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91425" tIns="91425" rIns="91425" bIns="91425" anchor="t" anchorCtr="0">
            <a:noAutofit/>
          </a:bodyPr>
          <a:lstStyle>
            <a:lvl1pPr lvl="0" algn="r">
              <a:buNone/>
              <a:defRPr sz="1200" b="1">
                <a:solidFill>
                  <a:schemeClr val="accent1"/>
                </a:solidFill>
                <a:latin typeface="Titillium Web"/>
                <a:ea typeface="Titillium Web"/>
                <a:cs typeface="Titillium Web"/>
                <a:sym typeface="Titillium Web"/>
              </a:defRPr>
            </a:lvl1pPr>
            <a:lvl2pPr lvl="1" algn="r">
              <a:buNone/>
              <a:defRPr sz="1200" b="1">
                <a:solidFill>
                  <a:schemeClr val="accent1"/>
                </a:solidFill>
                <a:latin typeface="Titillium Web"/>
                <a:ea typeface="Titillium Web"/>
                <a:cs typeface="Titillium Web"/>
                <a:sym typeface="Titillium Web"/>
              </a:defRPr>
            </a:lvl2pPr>
            <a:lvl3pPr lvl="2" algn="r">
              <a:buNone/>
              <a:defRPr sz="1200" b="1">
                <a:solidFill>
                  <a:schemeClr val="accent1"/>
                </a:solidFill>
                <a:latin typeface="Titillium Web"/>
                <a:ea typeface="Titillium Web"/>
                <a:cs typeface="Titillium Web"/>
                <a:sym typeface="Titillium Web"/>
              </a:defRPr>
            </a:lvl3pPr>
            <a:lvl4pPr lvl="3" algn="r">
              <a:buNone/>
              <a:defRPr sz="1200" b="1">
                <a:solidFill>
                  <a:schemeClr val="accent1"/>
                </a:solidFill>
                <a:latin typeface="Titillium Web"/>
                <a:ea typeface="Titillium Web"/>
                <a:cs typeface="Titillium Web"/>
                <a:sym typeface="Titillium Web"/>
              </a:defRPr>
            </a:lvl4pPr>
            <a:lvl5pPr lvl="4" algn="r">
              <a:buNone/>
              <a:defRPr sz="1200" b="1">
                <a:solidFill>
                  <a:schemeClr val="accent1"/>
                </a:solidFill>
                <a:latin typeface="Titillium Web"/>
                <a:ea typeface="Titillium Web"/>
                <a:cs typeface="Titillium Web"/>
                <a:sym typeface="Titillium Web"/>
              </a:defRPr>
            </a:lvl5pPr>
            <a:lvl6pPr lvl="5" algn="r">
              <a:buNone/>
              <a:defRPr sz="1200" b="1">
                <a:solidFill>
                  <a:schemeClr val="accent1"/>
                </a:solidFill>
                <a:latin typeface="Titillium Web"/>
                <a:ea typeface="Titillium Web"/>
                <a:cs typeface="Titillium Web"/>
                <a:sym typeface="Titillium Web"/>
              </a:defRPr>
            </a:lvl6pPr>
            <a:lvl7pPr lvl="6" algn="r">
              <a:buNone/>
              <a:defRPr sz="1200" b="1">
                <a:solidFill>
                  <a:schemeClr val="accent1"/>
                </a:solidFill>
                <a:latin typeface="Titillium Web"/>
                <a:ea typeface="Titillium Web"/>
                <a:cs typeface="Titillium Web"/>
                <a:sym typeface="Titillium Web"/>
              </a:defRPr>
            </a:lvl7pPr>
            <a:lvl8pPr lvl="7" algn="r">
              <a:buNone/>
              <a:defRPr sz="1200" b="1">
                <a:solidFill>
                  <a:schemeClr val="accent1"/>
                </a:solidFill>
                <a:latin typeface="Titillium Web"/>
                <a:ea typeface="Titillium Web"/>
                <a:cs typeface="Titillium Web"/>
                <a:sym typeface="Titillium Web"/>
              </a:defRPr>
            </a:lvl8pPr>
            <a:lvl9pPr lvl="8" algn="r">
              <a:buNone/>
              <a:defRPr sz="1200" b="1">
                <a:solidFill>
                  <a:schemeClr val="accent1"/>
                </a:solidFill>
                <a:latin typeface="Titillium Web"/>
                <a:ea typeface="Titillium Web"/>
                <a:cs typeface="Titillium Web"/>
                <a:sym typeface="Titillium Web"/>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60"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8"/>
        <p:cNvGrpSpPr/>
        <p:nvPr/>
      </p:nvGrpSpPr>
      <p:grpSpPr>
        <a:xfrm>
          <a:off x="0" y="0"/>
          <a:ext cx="0" cy="0"/>
          <a:chOff x="0" y="0"/>
          <a:chExt cx="0" cy="0"/>
        </a:xfrm>
      </p:grpSpPr>
      <p:sp>
        <p:nvSpPr>
          <p:cNvPr id="79" name="Google Shape;79;p15"/>
          <p:cNvSpPr txBox="1">
            <a:spLocks noGrp="1"/>
          </p:cNvSpPr>
          <p:nvPr>
            <p:ph type="ctrTitle"/>
          </p:nvPr>
        </p:nvSpPr>
        <p:spPr>
          <a:xfrm>
            <a:off x="2699792" y="0"/>
            <a:ext cx="62514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mtClean="0">
                <a:latin typeface="Times New Roman" pitchFamily="18" charset="0"/>
                <a:cs typeface="Times New Roman" pitchFamily="18" charset="0"/>
              </a:rPr>
              <a:t>Breast </a:t>
            </a:r>
            <a:r>
              <a:rPr lang="en-US" dirty="0" smtClean="0">
                <a:latin typeface="Times New Roman" pitchFamily="18" charset="0"/>
                <a:cs typeface="Times New Roman" pitchFamily="18" charset="0"/>
              </a:rPr>
              <a:t>Cancer </a:t>
            </a:r>
            <a:endParaRPr dirty="0">
              <a:latin typeface="Times New Roman" pitchFamily="18" charset="0"/>
              <a:cs typeface="Times New Roman" pitchFamily="18" charset="0"/>
            </a:endParaRPr>
          </a:p>
        </p:txBody>
      </p:sp>
      <p:pic>
        <p:nvPicPr>
          <p:cNvPr id="3" name="صورة 2" descr="bms_logo.png"/>
          <p:cNvPicPr>
            <a:picLocks noChangeAspect="1"/>
          </p:cNvPicPr>
          <p:nvPr/>
        </p:nvPicPr>
        <p:blipFill>
          <a:blip r:embed="rId4" cstate="print">
            <a:lum bright="-10000"/>
          </a:blip>
          <a:srcRect r="76390"/>
          <a:stretch>
            <a:fillRect/>
          </a:stretch>
        </p:blipFill>
        <p:spPr>
          <a:xfrm>
            <a:off x="81410" y="51470"/>
            <a:ext cx="890190" cy="699435"/>
          </a:xfrm>
          <a:prstGeom prst="rect">
            <a:avLst/>
          </a:prstGeom>
          <a:ln>
            <a:noFill/>
          </a:ln>
          <a:effectLst>
            <a:outerShdw blurRad="292100" dist="139700" dir="2700000" algn="tl" rotWithShape="0">
              <a:srgbClr val="333333">
                <a:alpha val="65000"/>
              </a:srgbClr>
            </a:outerShdw>
          </a:effectLst>
        </p:spPr>
      </p:pic>
      <p:pic>
        <p:nvPicPr>
          <p:cNvPr id="4" name="Picture 2" descr="C:\Users\ilpo\Desktop\تنزيل.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6416" y="51470"/>
            <a:ext cx="792087" cy="7920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
        <p:nvSpPr>
          <p:cNvPr id="5" name="مستطيل 4"/>
          <p:cNvSpPr/>
          <p:nvPr/>
        </p:nvSpPr>
        <p:spPr>
          <a:xfrm>
            <a:off x="1907703" y="1347614"/>
            <a:ext cx="5226880" cy="3170099"/>
          </a:xfrm>
          <a:prstGeom prst="rect">
            <a:avLst/>
          </a:prstGeom>
        </p:spPr>
        <p:txBody>
          <a:bodyPr wrap="none">
            <a:spAutoFit/>
          </a:bodyPr>
          <a:lstStyle/>
          <a:p>
            <a:endParaRPr lang="en-US" sz="2000" b="1" dirty="0" smtClean="0">
              <a:solidFill>
                <a:schemeClr val="bg1"/>
              </a:solidFill>
              <a:latin typeface="Times New Roman" pitchFamily="18" charset="0"/>
              <a:cs typeface="Times New Roman" pitchFamily="18" charset="0"/>
            </a:endParaRPr>
          </a:p>
          <a:p>
            <a:pPr lvl="0" algn="ctr"/>
            <a:r>
              <a:rPr lang="en-US" sz="2000" b="1" dirty="0" err="1" smtClean="0">
                <a:solidFill>
                  <a:schemeClr val="bg1"/>
                </a:solidFill>
                <a:latin typeface="Times New Roman" pitchFamily="18" charset="0"/>
                <a:cs typeface="Times New Roman" pitchFamily="18" charset="0"/>
              </a:rPr>
              <a:t>Maram</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Abdulsalam</a:t>
            </a:r>
            <a:r>
              <a:rPr lang="en-US" sz="2000" b="1" dirty="0" smtClean="0">
                <a:solidFill>
                  <a:schemeClr val="bg1"/>
                </a:solidFill>
                <a:latin typeface="Times New Roman" pitchFamily="18" charset="0"/>
                <a:cs typeface="Times New Roman" pitchFamily="18" charset="0"/>
              </a:rPr>
              <a:t> </a:t>
            </a:r>
            <a:r>
              <a:rPr lang="en-US" sz="2000" b="1" dirty="0" err="1" smtClean="0">
                <a:solidFill>
                  <a:schemeClr val="bg1"/>
                </a:solidFill>
                <a:latin typeface="Times New Roman" pitchFamily="18" charset="0"/>
                <a:cs typeface="Times New Roman" pitchFamily="18" charset="0"/>
              </a:rPr>
              <a:t>ALamamy</a:t>
            </a:r>
            <a:r>
              <a:rPr lang="en-US" sz="2000" b="1" dirty="0" smtClean="0">
                <a:solidFill>
                  <a:schemeClr val="bg1"/>
                </a:solidFill>
                <a:latin typeface="Times New Roman" pitchFamily="18" charset="0"/>
                <a:cs typeface="Times New Roman" pitchFamily="18" charset="0"/>
              </a:rPr>
              <a:t> </a:t>
            </a:r>
          </a:p>
          <a:p>
            <a:pPr lvl="0" algn="ctr"/>
            <a:r>
              <a:rPr lang="en-US" sz="2000" b="1" dirty="0" smtClean="0">
                <a:solidFill>
                  <a:schemeClr val="bg1"/>
                </a:solidFill>
                <a:latin typeface="Times New Roman" pitchFamily="18" charset="0"/>
                <a:cs typeface="Times New Roman" pitchFamily="18" charset="0"/>
              </a:rPr>
              <a:t>ID: 3530</a:t>
            </a:r>
          </a:p>
          <a:p>
            <a:pPr lvl="0" algn="ctr"/>
            <a:r>
              <a:rPr lang="en-US" sz="2000" b="1" dirty="0" smtClean="0">
                <a:solidFill>
                  <a:schemeClr val="bg1"/>
                </a:solidFill>
                <a:latin typeface="Times New Roman" pitchFamily="18" charset="0"/>
                <a:cs typeface="Times New Roman" pitchFamily="18" charset="0"/>
              </a:rPr>
              <a:t>First year Applied Medical Science Student</a:t>
            </a:r>
          </a:p>
          <a:p>
            <a:pPr lvl="0" algn="ctr"/>
            <a:r>
              <a:rPr lang="en-US" sz="2000" b="1" dirty="0" smtClean="0">
                <a:solidFill>
                  <a:schemeClr val="bg1"/>
                </a:solidFill>
                <a:latin typeface="Times New Roman" pitchFamily="18" charset="0"/>
                <a:cs typeface="Times New Roman" pitchFamily="18" charset="0"/>
              </a:rPr>
              <a:t>GBMS 2 Block</a:t>
            </a:r>
          </a:p>
          <a:p>
            <a:pPr lvl="0"/>
            <a:endParaRPr lang="en-US" sz="2000" b="1" dirty="0">
              <a:solidFill>
                <a:schemeClr val="bg1"/>
              </a:solidFill>
              <a:latin typeface="Times New Roman" pitchFamily="18" charset="0"/>
              <a:cs typeface="Times New Roman" pitchFamily="18" charset="0"/>
            </a:endParaRPr>
          </a:p>
          <a:p>
            <a:pPr lvl="0"/>
            <a:endParaRPr lang="en-US" sz="2000" b="1" dirty="0">
              <a:solidFill>
                <a:schemeClr val="bg1"/>
              </a:solidFill>
              <a:latin typeface="Times New Roman" pitchFamily="18" charset="0"/>
              <a:cs typeface="Times New Roman" pitchFamily="18" charset="0"/>
            </a:endParaRPr>
          </a:p>
          <a:p>
            <a:endParaRPr lang="en-US" sz="2000" b="1" dirty="0" smtClean="0">
              <a:solidFill>
                <a:schemeClr val="bg1"/>
              </a:solidFill>
              <a:latin typeface="Times New Roman" pitchFamily="18" charset="0"/>
              <a:cs typeface="Times New Roman" pitchFamily="18" charset="0"/>
            </a:endParaRPr>
          </a:p>
          <a:p>
            <a:endParaRPr lang="en-US" sz="2000" b="1" dirty="0">
              <a:solidFill>
                <a:schemeClr val="bg1"/>
              </a:solidFill>
              <a:latin typeface="Times New Roman" pitchFamily="18" charset="0"/>
              <a:cs typeface="Times New Roman" pitchFamily="18" charset="0"/>
            </a:endParaRPr>
          </a:p>
          <a:p>
            <a:endParaRPr lang="ar-SA" sz="2000" b="1" dirty="0">
              <a:solidFill>
                <a:schemeClr val="bg1"/>
              </a:solidFill>
              <a:latin typeface="Times New Roman" pitchFamily="18" charset="0"/>
              <a:cs typeface="Times New Roman" pitchFamily="18" charset="0"/>
            </a:endParaRPr>
          </a:p>
        </p:txBody>
      </p:sp>
      <p:pic>
        <p:nvPicPr>
          <p:cNvPr id="1026" name="Picture 2" descr="C:\Users\ilpo\Desktop\تنزيل.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ctrTitle"/>
          </p:nvPr>
        </p:nvSpPr>
        <p:spPr>
          <a:xfrm>
            <a:off x="755576" y="1635646"/>
            <a:ext cx="6049906" cy="1159800"/>
          </a:xfrm>
          <a:prstGeom prst="rect">
            <a:avLst/>
          </a:prstGeom>
        </p:spPr>
        <p:txBody>
          <a:bodyPr spcFirstLastPara="1" wrap="square" lIns="91425" tIns="91425" rIns="91425" bIns="91425" anchor="t" anchorCtr="0">
            <a:noAutofit/>
          </a:bodyPr>
          <a:lstStyle/>
          <a:p>
            <a:r>
              <a:rPr lang="en-US" dirty="0">
                <a:solidFill>
                  <a:schemeClr val="bg1"/>
                </a:solidFill>
                <a:latin typeface="Times New Roman" pitchFamily="18" charset="0"/>
                <a:cs typeface="Times New Roman" pitchFamily="18" charset="0"/>
              </a:rPr>
              <a:t>Outline The Symptoms Of </a:t>
            </a:r>
            <a:r>
              <a:rPr lang="en-US" dirty="0" smtClean="0">
                <a:solidFill>
                  <a:schemeClr val="bg1"/>
                </a:solidFill>
                <a:latin typeface="Times New Roman" pitchFamily="18" charset="0"/>
                <a:cs typeface="Times New Roman" pitchFamily="18" charset="0"/>
              </a:rPr>
              <a:t>Breast Cancer</a:t>
            </a:r>
            <a:r>
              <a:rPr lang="en-US" dirty="0">
                <a:solidFill>
                  <a:schemeClr val="bg1"/>
                </a:solidFill>
                <a:latin typeface="Times New Roman" pitchFamily="18" charset="0"/>
                <a:cs typeface="Times New Roman" pitchFamily="18" charset="0"/>
              </a:rPr>
              <a:t/>
            </a:r>
            <a:br>
              <a:rPr lang="en-US" dirty="0">
                <a:solidFill>
                  <a:schemeClr val="bg1"/>
                </a:solidFill>
                <a:latin typeface="Times New Roman" pitchFamily="18" charset="0"/>
                <a:cs typeface="Times New Roman" pitchFamily="18" charset="0"/>
              </a:rPr>
            </a:br>
            <a:endParaRPr dirty="0">
              <a:solidFill>
                <a:schemeClr val="bg1"/>
              </a:solidFill>
            </a:endParaRPr>
          </a:p>
        </p:txBody>
      </p:sp>
      <p:sp>
        <p:nvSpPr>
          <p:cNvPr id="103" name="Google Shape;103;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284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899592" y="267494"/>
            <a:ext cx="6120680" cy="4752528"/>
          </a:xfrm>
          <a:prstGeom prst="rect">
            <a:avLst/>
          </a:prstGeom>
        </p:spPr>
        <p:txBody>
          <a:bodyPr spcFirstLastPara="1" wrap="square" lIns="91425" tIns="91425" rIns="91425" bIns="91425" anchor="t" anchorCtr="0">
            <a:noAutofit/>
          </a:bodyPr>
          <a:lstStyle/>
          <a:p>
            <a:pPr marL="114300" lvl="0" indent="0">
              <a:buNone/>
            </a:pPr>
            <a:r>
              <a:rPr lang="en-US" sz="2000" b="1" dirty="0">
                <a:latin typeface="Times New Roman" pitchFamily="18" charset="0"/>
                <a:cs typeface="Times New Roman" pitchFamily="18" charset="0"/>
              </a:rPr>
              <a:t>The first symptom of breast cancer that most women notice is a lump or an area of thickened tissue in their breast</a:t>
            </a:r>
            <a:r>
              <a:rPr lang="en-US" sz="2000" b="1" dirty="0" smtClean="0">
                <a:latin typeface="Times New Roman" pitchFamily="18" charset="0"/>
                <a:cs typeface="Times New Roman" pitchFamily="18" charset="0"/>
              </a:rPr>
              <a:t>.  </a:t>
            </a:r>
          </a:p>
          <a:p>
            <a:pPr marL="114300" lvl="0" indent="0">
              <a:buNone/>
            </a:pPr>
            <a:endParaRPr lang="en-US" sz="2000" b="1" dirty="0" smtClean="0">
              <a:latin typeface="Times New Roman" pitchFamily="18" charset="0"/>
              <a:cs typeface="Times New Roman" pitchFamily="18" charset="0"/>
            </a:endParaRPr>
          </a:p>
          <a:p>
            <a:pPr marL="114300" lvl="0" indent="0">
              <a:buNone/>
            </a:pPr>
            <a:r>
              <a:rPr lang="en-US" sz="2000" dirty="0">
                <a:latin typeface="Times New Roman" pitchFamily="18" charset="0"/>
                <a:cs typeface="Times New Roman" pitchFamily="18" charset="0"/>
              </a:rPr>
              <a:t>Some of the symptoms that cancer may cause include</a:t>
            </a:r>
            <a:r>
              <a:rPr lang="en-US" sz="2000" dirty="0" smtClean="0">
                <a:latin typeface="Times New Roman" pitchFamily="18" charset="0"/>
                <a:cs typeface="Times New Roman" pitchFamily="18" charset="0"/>
              </a:rPr>
              <a:t>:</a:t>
            </a:r>
          </a:p>
          <a:p>
            <a:pPr marL="114300" lvl="0" indent="0">
              <a:buNone/>
            </a:pPr>
            <a:r>
              <a:rPr lang="en-US" sz="2000" b="1" dirty="0" smtClean="0">
                <a:latin typeface="Times New Roman" pitchFamily="18" charset="0"/>
                <a:cs typeface="Times New Roman" pitchFamily="18" charset="0"/>
              </a:rPr>
              <a:t>                        Local Symptom</a:t>
            </a:r>
          </a:p>
          <a:p>
            <a:pPr marL="114300" lvl="0" indent="0">
              <a:buNone/>
            </a:pPr>
            <a:r>
              <a:rPr lang="en-US" sz="2000" b="1" dirty="0" smtClean="0">
                <a:latin typeface="Times New Roman" pitchFamily="18" charset="0"/>
                <a:cs typeface="Times New Roman" pitchFamily="18" charset="0"/>
              </a:rPr>
              <a:t>Breast changes:</a:t>
            </a:r>
          </a:p>
          <a:p>
            <a:pPr fontAlgn="base"/>
            <a:r>
              <a:rPr lang="en-US" sz="2000" dirty="0">
                <a:latin typeface="Times New Roman" pitchFamily="18" charset="0"/>
                <a:cs typeface="Times New Roman" pitchFamily="18" charset="0"/>
              </a:rPr>
              <a:t>Lump or firm feeling in your breast or under your arm</a:t>
            </a:r>
          </a:p>
          <a:p>
            <a:pPr fontAlgn="base"/>
            <a:r>
              <a:rPr lang="en-US" sz="2000" dirty="0">
                <a:latin typeface="Times New Roman" pitchFamily="18" charset="0"/>
                <a:cs typeface="Times New Roman" pitchFamily="18" charset="0"/>
              </a:rPr>
              <a:t>Nipple changes or discharge</a:t>
            </a:r>
          </a:p>
          <a:p>
            <a:pPr marL="114300" lvl="0" indent="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0" name="Picture 2" descr="C:\Users\ilpo\Desktop\fdf.jpg"/>
          <p:cNvPicPr>
            <a:picLocks noChangeAspect="1" noChangeArrowheads="1"/>
          </p:cNvPicPr>
          <p:nvPr/>
        </p:nvPicPr>
        <p:blipFill rotWithShape="1">
          <a:blip r:embed="rId4">
            <a:extLst>
              <a:ext uri="{28A0092B-C50C-407E-A947-70E740481C1C}">
                <a14:useLocalDpi xmlns:a14="http://schemas.microsoft.com/office/drawing/2010/main" val="0"/>
              </a:ext>
            </a:extLst>
          </a:blip>
          <a:srcRect t="1" b="8261"/>
          <a:stretch/>
        </p:blipFill>
        <p:spPr bwMode="auto">
          <a:xfrm>
            <a:off x="6300192" y="3342737"/>
            <a:ext cx="2238375" cy="16239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174698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1043608" y="483518"/>
            <a:ext cx="7200800" cy="3148500"/>
          </a:xfrm>
          <a:prstGeom prst="rect">
            <a:avLst/>
          </a:prstGeom>
        </p:spPr>
        <p:txBody>
          <a:bodyPr spcFirstLastPara="1" wrap="square" lIns="91425" tIns="91425" rIns="91425" bIns="91425" anchor="t" anchorCtr="0">
            <a:noAutofit/>
          </a:bodyPr>
          <a:lstStyle/>
          <a:p>
            <a:pPr marL="114300" indent="0" fontAlgn="base">
              <a:buNone/>
            </a:pPr>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                             General Symptom</a:t>
            </a:r>
          </a:p>
          <a:p>
            <a:pPr fontAlgn="base"/>
            <a:r>
              <a:rPr lang="en-US" sz="2000" b="1" dirty="0" smtClean="0">
                <a:latin typeface="Times New Roman" pitchFamily="18" charset="0"/>
                <a:cs typeface="Times New Roman" pitchFamily="18" charset="0"/>
              </a:rPr>
              <a:t>Bladder </a:t>
            </a:r>
            <a:r>
              <a:rPr lang="en-US" sz="2000" b="1" dirty="0">
                <a:latin typeface="Times New Roman" pitchFamily="18" charset="0"/>
                <a:cs typeface="Times New Roman" pitchFamily="18" charset="0"/>
              </a:rPr>
              <a:t>changes</a:t>
            </a:r>
            <a:endParaRPr lang="en-US" sz="2000" dirty="0">
              <a:latin typeface="Times New Roman" pitchFamily="18" charset="0"/>
              <a:cs typeface="Times New Roman" pitchFamily="18" charset="0"/>
            </a:endParaRPr>
          </a:p>
          <a:p>
            <a:pPr fontAlgn="base"/>
            <a:r>
              <a:rPr lang="en-US" sz="2000" dirty="0">
                <a:latin typeface="Times New Roman" pitchFamily="18" charset="0"/>
                <a:cs typeface="Times New Roman" pitchFamily="18" charset="0"/>
              </a:rPr>
              <a:t>Trouble urinating</a:t>
            </a:r>
          </a:p>
          <a:p>
            <a:pPr fontAlgn="base"/>
            <a:r>
              <a:rPr lang="en-US" sz="2000" dirty="0">
                <a:latin typeface="Times New Roman" pitchFamily="18" charset="0"/>
                <a:cs typeface="Times New Roman" pitchFamily="18" charset="0"/>
              </a:rPr>
              <a:t>Pain when urinating</a:t>
            </a:r>
          </a:p>
          <a:p>
            <a:pPr fontAlgn="base"/>
            <a:r>
              <a:rPr lang="en-US" sz="2000" b="1" dirty="0">
                <a:latin typeface="Times New Roman" pitchFamily="18" charset="0"/>
                <a:cs typeface="Times New Roman" pitchFamily="18" charset="0"/>
              </a:rPr>
              <a:t>Bowel changes </a:t>
            </a:r>
            <a:endParaRPr lang="en-US" sz="2000" dirty="0">
              <a:latin typeface="Times New Roman" pitchFamily="18" charset="0"/>
              <a:cs typeface="Times New Roman" pitchFamily="18" charset="0"/>
            </a:endParaRPr>
          </a:p>
          <a:p>
            <a:pPr fontAlgn="base"/>
            <a:r>
              <a:rPr lang="en-US" sz="2000" dirty="0">
                <a:latin typeface="Times New Roman" pitchFamily="18" charset="0"/>
                <a:cs typeface="Times New Roman" pitchFamily="18" charset="0"/>
              </a:rPr>
              <a:t>Blood in the stools</a:t>
            </a:r>
          </a:p>
          <a:p>
            <a:pPr fontAlgn="base"/>
            <a:r>
              <a:rPr lang="en-US" sz="2000" dirty="0">
                <a:latin typeface="Times New Roman" pitchFamily="18" charset="0"/>
                <a:cs typeface="Times New Roman" pitchFamily="18" charset="0"/>
              </a:rPr>
              <a:t>Changes in bowel habits</a:t>
            </a:r>
          </a:p>
          <a:p>
            <a:pPr marL="114300" lvl="0" indent="0">
              <a:buNone/>
            </a:pPr>
            <a:endParaRPr lang="en-US" sz="2000" dirty="0" smtClean="0">
              <a:latin typeface="Times New Roman" pitchFamily="18" charset="0"/>
              <a:cs typeface="Times New Roman" pitchFamily="18" charset="0"/>
            </a:endParaRPr>
          </a:p>
          <a:p>
            <a:pPr marL="114300" lvl="0" indent="0">
              <a:buNone/>
            </a:pPr>
            <a:r>
              <a:rPr lang="en-US" sz="2000" b="1" dirty="0">
                <a:latin typeface="Times New Roman" pitchFamily="18" charset="0"/>
                <a:cs typeface="Times New Roman" pitchFamily="18" charset="0"/>
              </a:rPr>
              <a:t>Fatigue</a:t>
            </a:r>
            <a:r>
              <a:rPr lang="en-US" sz="2000" dirty="0">
                <a:latin typeface="Times New Roman" pitchFamily="18" charset="0"/>
                <a:cs typeface="Times New Roman" pitchFamily="18" charset="0"/>
              </a:rPr>
              <a:t> that is severe and </a:t>
            </a:r>
            <a:r>
              <a:rPr lang="en-US" sz="2000" dirty="0" smtClean="0">
                <a:latin typeface="Times New Roman" pitchFamily="18" charset="0"/>
                <a:cs typeface="Times New Roman" pitchFamily="18" charset="0"/>
              </a:rPr>
              <a:t>lasts.</a:t>
            </a: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698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ctrTitle"/>
          </p:nvPr>
        </p:nvSpPr>
        <p:spPr>
          <a:xfrm>
            <a:off x="826350" y="1519225"/>
            <a:ext cx="5905890" cy="1159800"/>
          </a:xfrm>
          <a:prstGeom prst="rect">
            <a:avLst/>
          </a:prstGeom>
        </p:spPr>
        <p:txBody>
          <a:bodyPr spcFirstLastPara="1" wrap="square" lIns="91425" tIns="91425" rIns="91425" bIns="91425" anchor="t" anchorCtr="0">
            <a:noAutofit/>
          </a:bodyPr>
          <a:lstStyle/>
          <a:p>
            <a:pPr lvl="0"/>
            <a:r>
              <a:rPr lang="en-US" dirty="0">
                <a:solidFill>
                  <a:schemeClr val="bg1"/>
                </a:solidFill>
                <a:latin typeface="Times New Roman" pitchFamily="18" charset="0"/>
                <a:cs typeface="Times New Roman" pitchFamily="18" charset="0"/>
              </a:rPr>
              <a:t>Discuss The Prognosis And Prevention Of Breast Cancer.</a:t>
            </a:r>
            <a:br>
              <a:rPr lang="en-US" dirty="0">
                <a:solidFill>
                  <a:schemeClr val="bg1"/>
                </a:solidFill>
                <a:latin typeface="Times New Roman" pitchFamily="18" charset="0"/>
                <a:cs typeface="Times New Roman" pitchFamily="18" charset="0"/>
              </a:rPr>
            </a:br>
            <a:endParaRPr dirty="0">
              <a:solidFill>
                <a:schemeClr val="bg1"/>
              </a:solidFill>
            </a:endParaRPr>
          </a:p>
        </p:txBody>
      </p:sp>
      <p:sp>
        <p:nvSpPr>
          <p:cNvPr id="103" name="Google Shape;103;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pic>
        <p:nvPicPr>
          <p:cNvPr id="6"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7721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827584" y="555526"/>
            <a:ext cx="7200800" cy="3148500"/>
          </a:xfrm>
          <a:prstGeom prst="rect">
            <a:avLst/>
          </a:prstGeom>
        </p:spPr>
        <p:txBody>
          <a:bodyPr spcFirstLastPara="1" wrap="square" lIns="91425" tIns="91425" rIns="91425" bIns="91425" anchor="t" anchorCtr="0">
            <a:noAutofit/>
          </a:bodyPr>
          <a:lstStyle/>
          <a:p>
            <a:pPr marL="114300" lvl="0" indent="0">
              <a:buNone/>
            </a:pPr>
            <a:r>
              <a:rPr lang="en-US" sz="2000" b="1" dirty="0" smtClean="0">
                <a:latin typeface="Times New Roman" pitchFamily="18" charset="0"/>
                <a:cs typeface="Times New Roman" pitchFamily="18" charset="0"/>
              </a:rPr>
              <a:t>Prognosis :</a:t>
            </a:r>
          </a:p>
          <a:p>
            <a:pPr marL="114300" lvl="0" indent="0">
              <a:buNone/>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stage is the main prognostic factor for breast cancer. There is less risk that early stage breast cancer will come back (recur) so it has a more </a:t>
            </a:r>
            <a:r>
              <a:rPr lang="en-US" sz="2000" dirty="0" err="1">
                <a:latin typeface="Times New Roman" pitchFamily="18" charset="0"/>
                <a:cs typeface="Times New Roman" pitchFamily="18" charset="0"/>
              </a:rPr>
              <a:t>favourable</a:t>
            </a:r>
            <a:r>
              <a:rPr lang="en-US" sz="2000" dirty="0">
                <a:latin typeface="Times New Roman" pitchFamily="18" charset="0"/>
                <a:cs typeface="Times New Roman" pitchFamily="18" charset="0"/>
              </a:rPr>
              <a:t> prognosis</a:t>
            </a:r>
            <a:r>
              <a:rPr lang="en-US" sz="2000" dirty="0" smtClean="0">
                <a:latin typeface="Times New Roman" pitchFamily="18" charset="0"/>
                <a:cs typeface="Times New Roman" pitchFamily="18" charset="0"/>
              </a:rPr>
              <a:t>.</a:t>
            </a:r>
          </a:p>
          <a:p>
            <a:pPr marL="114300" lvl="0" indent="0">
              <a:buNone/>
            </a:pPr>
            <a:r>
              <a:rPr lang="en-US" sz="2000" dirty="0">
                <a:latin typeface="Times New Roman" pitchFamily="18" charset="0"/>
                <a:cs typeface="Times New Roman" pitchFamily="18" charset="0"/>
              </a:rPr>
              <a:t>Breast cancer diagnosed at a later stage has a greater risk of recurrence, so it has a less </a:t>
            </a:r>
            <a:r>
              <a:rPr lang="en-US" sz="2000" dirty="0" err="1">
                <a:latin typeface="Times New Roman" pitchFamily="18" charset="0"/>
                <a:cs typeface="Times New Roman" pitchFamily="18" charset="0"/>
              </a:rPr>
              <a:t>favourable</a:t>
            </a:r>
            <a:r>
              <a:rPr lang="en-US" sz="2000" dirty="0">
                <a:latin typeface="Times New Roman" pitchFamily="18" charset="0"/>
                <a:cs typeface="Times New Roman" pitchFamily="18" charset="0"/>
              </a:rPr>
              <a:t> prognosis</a:t>
            </a:r>
            <a:r>
              <a:rPr lang="en-US" sz="2000" dirty="0" smtClean="0">
                <a:latin typeface="Times New Roman" pitchFamily="18" charset="0"/>
                <a:cs typeface="Times New Roman" pitchFamily="18" charset="0"/>
              </a:rPr>
              <a:t>.</a:t>
            </a:r>
          </a:p>
          <a:p>
            <a:pPr marL="114300" lvl="0" indent="0">
              <a:buNone/>
            </a:pPr>
            <a:r>
              <a:rPr lang="en-US" sz="2000" dirty="0">
                <a:latin typeface="Times New Roman" pitchFamily="18" charset="0"/>
                <a:cs typeface="Times New Roman" pitchFamily="18" charset="0"/>
              </a:rPr>
              <a:t>Doctors will consider if cancer has spread to lymph nodes and the size of the </a:t>
            </a:r>
            <a:r>
              <a:rPr lang="en-US" sz="2000" dirty="0" err="1">
                <a:latin typeface="Times New Roman" pitchFamily="18" charset="0"/>
                <a:cs typeface="Times New Roman" pitchFamily="18" charset="0"/>
              </a:rPr>
              <a:t>tumour</a:t>
            </a:r>
            <a:r>
              <a:rPr lang="en-US" sz="2000" dirty="0">
                <a:latin typeface="Times New Roman" pitchFamily="18" charset="0"/>
                <a:cs typeface="Times New Roman" pitchFamily="18" charset="0"/>
              </a:rPr>
              <a:t> when they predict a prognosis</a:t>
            </a:r>
            <a:r>
              <a:rPr lang="en-US" sz="2000" dirty="0" smtClean="0">
                <a:latin typeface="Times New Roman" pitchFamily="18" charset="0"/>
                <a:cs typeface="Times New Roman" pitchFamily="18" charset="0"/>
              </a:rPr>
              <a:t>.</a:t>
            </a:r>
          </a:p>
          <a:p>
            <a:pPr marL="114300" lvl="0" indent="0">
              <a:buNone/>
            </a:pPr>
            <a:endParaRPr lang="en-US" sz="2000" dirty="0" smtClean="0">
              <a:latin typeface="Times New Roman" pitchFamily="18" charset="0"/>
              <a:cs typeface="Times New Roman" pitchFamily="18" charset="0"/>
            </a:endParaRPr>
          </a:p>
          <a:p>
            <a:pPr marL="114300" lvl="0" indent="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013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952028" y="771550"/>
            <a:ext cx="7200800" cy="3148500"/>
          </a:xfrm>
          <a:prstGeom prst="rect">
            <a:avLst/>
          </a:prstGeom>
        </p:spPr>
        <p:txBody>
          <a:bodyPr spcFirstLastPara="1" wrap="square" lIns="91425" tIns="91425" rIns="91425" bIns="91425" anchor="t" anchorCtr="0">
            <a:noAutofit/>
          </a:bodyPr>
          <a:lstStyle/>
          <a:p>
            <a:pPr marL="114300" lvl="0" indent="0">
              <a:buNone/>
            </a:pPr>
            <a:r>
              <a:rPr lang="en-US" sz="2000" dirty="0">
                <a:latin typeface="Times New Roman" pitchFamily="18" charset="0"/>
                <a:cs typeface="Times New Roman" pitchFamily="18" charset="0"/>
              </a:rPr>
              <a:t>Whether or not cancer has spread to lymph nodes is the most important prognostic factor for breast </a:t>
            </a:r>
            <a:r>
              <a:rPr lang="en-US" sz="2000" dirty="0" smtClean="0">
                <a:latin typeface="Times New Roman" pitchFamily="18" charset="0"/>
                <a:cs typeface="Times New Roman" pitchFamily="18" charset="0"/>
              </a:rPr>
              <a:t>cancer.</a:t>
            </a:r>
          </a:p>
          <a:p>
            <a:pPr marL="114300" lvl="0" indent="0">
              <a:buNone/>
            </a:pPr>
            <a:endParaRPr lang="en-US" sz="2000" dirty="0">
              <a:latin typeface="Times New Roman" pitchFamily="18" charset="0"/>
              <a:cs typeface="Times New Roman" pitchFamily="18" charset="0"/>
            </a:endParaRPr>
          </a:p>
          <a:p>
            <a:pPr marL="114300" lvl="0" indent="0">
              <a:buNone/>
            </a:pPr>
            <a:r>
              <a:rPr lang="en-US" sz="2000" dirty="0">
                <a:latin typeface="Times New Roman" pitchFamily="18" charset="0"/>
                <a:cs typeface="Times New Roman" pitchFamily="18" charset="0"/>
              </a:rPr>
              <a:t>Breast cancer that has spread to lymph nodes has a higher risk of coming back and a less </a:t>
            </a:r>
            <a:r>
              <a:rPr lang="en-US" sz="2000" dirty="0" err="1">
                <a:latin typeface="Times New Roman" pitchFamily="18" charset="0"/>
                <a:cs typeface="Times New Roman" pitchFamily="18" charset="0"/>
              </a:rPr>
              <a:t>favourable</a:t>
            </a:r>
            <a:r>
              <a:rPr lang="en-US" sz="2000" dirty="0">
                <a:latin typeface="Times New Roman" pitchFamily="18" charset="0"/>
                <a:cs typeface="Times New Roman" pitchFamily="18" charset="0"/>
              </a:rPr>
              <a:t> prognosis than breast cancer that has not spread to the lymph nodes.</a:t>
            </a: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013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952028" y="627534"/>
            <a:ext cx="7200800" cy="3148500"/>
          </a:xfrm>
          <a:prstGeom prst="rect">
            <a:avLst/>
          </a:prstGeom>
        </p:spPr>
        <p:txBody>
          <a:bodyPr spcFirstLastPara="1" wrap="square" lIns="91425" tIns="91425" rIns="91425" bIns="91425" anchor="t" anchorCtr="0">
            <a:noAutofit/>
          </a:bodyPr>
          <a:lstStyle/>
          <a:p>
            <a:pPr marL="114300" lvl="0" indent="0">
              <a:buNone/>
            </a:pPr>
            <a:r>
              <a:rPr lang="en-US" sz="2000" b="1" dirty="0" smtClean="0">
                <a:latin typeface="Times New Roman" pitchFamily="18" charset="0"/>
                <a:cs typeface="Times New Roman" pitchFamily="18" charset="0"/>
              </a:rPr>
              <a:t>Prevention :</a:t>
            </a:r>
          </a:p>
          <a:p>
            <a:pPr marL="114300" lvl="0" indent="0">
              <a:buNone/>
            </a:pPr>
            <a:r>
              <a:rPr lang="en-US" sz="2000" b="1" dirty="0" smtClean="0">
                <a:latin typeface="Times New Roman" pitchFamily="18" charset="0"/>
                <a:cs typeface="Times New Roman" pitchFamily="18" charset="0"/>
              </a:rPr>
              <a:t>As </a:t>
            </a:r>
            <a:r>
              <a:rPr lang="en-US" sz="2000" b="1" dirty="0">
                <a:latin typeface="Times New Roman" pitchFamily="18" charset="0"/>
                <a:cs typeface="Times New Roman" pitchFamily="18" charset="0"/>
              </a:rPr>
              <a:t>the causes of breast cancer are not fully understood, it's not known if it can be prevented altogether</a:t>
            </a:r>
            <a:r>
              <a:rPr lang="en-US" sz="2000" b="1" dirty="0" smtClean="0">
                <a:latin typeface="Times New Roman" pitchFamily="18" charset="0"/>
                <a:cs typeface="Times New Roman" pitchFamily="18" charset="0"/>
              </a:rPr>
              <a:t>.</a:t>
            </a:r>
          </a:p>
          <a:p>
            <a:pPr marL="114300" lvl="0" indent="0">
              <a:buNone/>
            </a:pPr>
            <a:r>
              <a:rPr lang="en-US" sz="2000" dirty="0">
                <a:latin typeface="Times New Roman" pitchFamily="18" charset="0"/>
                <a:cs typeface="Times New Roman" pitchFamily="18" charset="0"/>
              </a:rPr>
              <a:t>Some treatments are available to reduce the risk in women who have a higher risk of developing the condition than the general </a:t>
            </a:r>
            <a:r>
              <a:rPr lang="en-US" sz="2000" dirty="0" smtClean="0">
                <a:latin typeface="Times New Roman" pitchFamily="18" charset="0"/>
                <a:cs typeface="Times New Roman" pitchFamily="18" charset="0"/>
              </a:rPr>
              <a:t>population.</a:t>
            </a:r>
          </a:p>
          <a:p>
            <a:pPr marL="114300" lvl="0" indent="0">
              <a:buNone/>
            </a:pPr>
            <a:endParaRPr lang="en-US" sz="2000" dirty="0" smtClean="0">
              <a:latin typeface="Times New Roman" pitchFamily="18" charset="0"/>
              <a:cs typeface="Times New Roman" pitchFamily="18" charset="0"/>
            </a:endParaRPr>
          </a:p>
          <a:p>
            <a:pPr marL="114300" indent="0">
              <a:buNone/>
            </a:pPr>
            <a:r>
              <a:rPr lang="en-US" sz="2000" b="1" dirty="0">
                <a:latin typeface="Times New Roman" pitchFamily="18" charset="0"/>
                <a:cs typeface="Times New Roman" pitchFamily="18" charset="0"/>
              </a:rPr>
              <a:t>Diet and </a:t>
            </a:r>
            <a:r>
              <a:rPr lang="en-US" sz="2000" b="1" dirty="0" smtClean="0">
                <a:latin typeface="Times New Roman" pitchFamily="18" charset="0"/>
                <a:cs typeface="Times New Roman" pitchFamily="18" charset="0"/>
              </a:rPr>
              <a:t>lifestyle :</a:t>
            </a:r>
            <a:endParaRPr lang="en-US" sz="2000" b="1" dirty="0">
              <a:latin typeface="Times New Roman" pitchFamily="18" charset="0"/>
              <a:cs typeface="Times New Roman" pitchFamily="18" charset="0"/>
            </a:endParaRPr>
          </a:p>
          <a:p>
            <a:r>
              <a:rPr lang="en-US" sz="2000" dirty="0">
                <a:latin typeface="Times New Roman" pitchFamily="18" charset="0"/>
                <a:cs typeface="Times New Roman" pitchFamily="18" charset="0"/>
              </a:rPr>
              <a:t>Regular </a:t>
            </a:r>
            <a:r>
              <a:rPr lang="en-US" sz="2000" dirty="0" smtClean="0">
                <a:latin typeface="Times New Roman" pitchFamily="18" charset="0"/>
                <a:cs typeface="Times New Roman" pitchFamily="18" charset="0"/>
              </a:rPr>
              <a:t>exercise</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and </a:t>
            </a:r>
            <a:r>
              <a:rPr lang="en-US" sz="2000" dirty="0">
                <a:latin typeface="Times New Roman" pitchFamily="18" charset="0"/>
                <a:cs typeface="Times New Roman" pitchFamily="18" charset="0"/>
              </a:rPr>
              <a:t>eating a healthy, balanced diet are recommended for all women, as they can help prevent many health conditions</a:t>
            </a:r>
          </a:p>
          <a:p>
            <a:pPr marL="114300" indent="0">
              <a:buNone/>
            </a:pPr>
            <a:endParaRPr lang="en-US" sz="2000" b="1" dirty="0">
              <a:latin typeface="Times New Roman" pitchFamily="18" charset="0"/>
              <a:cs typeface="Times New Roman" pitchFamily="18" charset="0"/>
            </a:endParaRPr>
          </a:p>
          <a:p>
            <a:pPr marL="114300" lvl="0" indent="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17040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952028" y="771550"/>
            <a:ext cx="7200800" cy="3148500"/>
          </a:xfrm>
          <a:prstGeom prst="rect">
            <a:avLst/>
          </a:prstGeom>
        </p:spPr>
        <p:txBody>
          <a:bodyPr spcFirstLastPara="1" wrap="square" lIns="91425" tIns="91425" rIns="91425" bIns="91425" anchor="t" anchorCtr="0">
            <a:noAutofit/>
          </a:bodyPr>
          <a:lstStyle/>
          <a:p>
            <a:pPr marL="114300" lvl="0" indent="0">
              <a:buNone/>
            </a:pPr>
            <a:r>
              <a:rPr lang="en-US" sz="2000" dirty="0">
                <a:latin typeface="Times New Roman" pitchFamily="18" charset="0"/>
                <a:cs typeface="Times New Roman" pitchFamily="18" charset="0"/>
              </a:rPr>
              <a:t>Use our body mass </a:t>
            </a:r>
            <a:r>
              <a:rPr lang="en-US" sz="2000" dirty="0" err="1">
                <a:latin typeface="Times New Roman" pitchFamily="18" charset="0"/>
                <a:cs typeface="Times New Roman" pitchFamily="18" charset="0"/>
              </a:rPr>
              <a:t>indetx</a:t>
            </a:r>
            <a:r>
              <a:rPr lang="en-US" sz="2000" dirty="0">
                <a:latin typeface="Times New Roman" pitchFamily="18" charset="0"/>
                <a:cs typeface="Times New Roman" pitchFamily="18" charset="0"/>
              </a:rPr>
              <a:t> (BMI) </a:t>
            </a:r>
            <a:r>
              <a:rPr lang="en-US" sz="2000" dirty="0" smtClean="0">
                <a:latin typeface="Times New Roman" pitchFamily="18" charset="0"/>
                <a:cs typeface="Times New Roman" pitchFamily="18" charset="0"/>
              </a:rPr>
              <a:t>calculator</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check if you're a healthy weight</a:t>
            </a:r>
            <a:r>
              <a:rPr lang="en-US" sz="2000" dirty="0" smtClean="0">
                <a:latin typeface="Times New Roman" pitchFamily="18" charset="0"/>
                <a:cs typeface="Times New Roman" pitchFamily="18" charset="0"/>
              </a:rPr>
              <a:t>.</a:t>
            </a:r>
          </a:p>
          <a:p>
            <a:pPr marL="114300" indent="0">
              <a:buNone/>
            </a:pPr>
            <a:r>
              <a:rPr lang="en-US" sz="2000" b="1" dirty="0" smtClean="0">
                <a:latin typeface="Times New Roman" pitchFamily="18" charset="0"/>
                <a:cs typeface="Times New Roman" pitchFamily="18" charset="0"/>
              </a:rPr>
              <a:t>Breastfeeding :</a:t>
            </a:r>
          </a:p>
          <a:p>
            <a:pPr marL="114300" indent="0">
              <a:buNone/>
            </a:pPr>
            <a:r>
              <a:rPr lang="en-US" sz="2000" dirty="0">
                <a:latin typeface="Times New Roman" pitchFamily="18" charset="0"/>
                <a:cs typeface="Times New Roman" pitchFamily="18" charset="0"/>
              </a:rPr>
              <a:t>Studies have shown women who breastfeed are statistically less likely to develop breast cancer than those who do not</a:t>
            </a:r>
            <a:r>
              <a:rPr lang="en-US" sz="2000" dirty="0" smtClean="0">
                <a:latin typeface="Times New Roman" pitchFamily="18" charset="0"/>
                <a:cs typeface="Times New Roman" pitchFamily="18" charset="0"/>
              </a:rPr>
              <a:t>.</a:t>
            </a: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17040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44425" y="422500"/>
            <a:ext cx="2287415" cy="781098"/>
          </a:xfrm>
        </p:spPr>
        <p:txBody>
          <a:bodyPr/>
          <a:lstStyle/>
          <a:p>
            <a:r>
              <a:rPr lang="en-US" sz="3200" dirty="0" smtClean="0"/>
              <a:t>Treatment:</a:t>
            </a:r>
            <a:endParaRPr lang="ar-LY" sz="3200" dirty="0"/>
          </a:p>
        </p:txBody>
      </p:sp>
      <p:sp>
        <p:nvSpPr>
          <p:cNvPr id="3" name="عنصر نائب للنص 2"/>
          <p:cNvSpPr>
            <a:spLocks noGrp="1"/>
          </p:cNvSpPr>
          <p:nvPr>
            <p:ph type="body" idx="1"/>
          </p:nvPr>
        </p:nvSpPr>
        <p:spPr>
          <a:xfrm>
            <a:off x="728765" y="1203598"/>
            <a:ext cx="2372860" cy="3722152"/>
          </a:xfrm>
        </p:spPr>
        <p:txBody>
          <a:bodyPr/>
          <a:lstStyle/>
          <a:p>
            <a:pPr marL="139700" indent="0">
              <a:buNone/>
            </a:pPr>
            <a:endParaRPr lang="ar-LY" dirty="0"/>
          </a:p>
        </p:txBody>
      </p:sp>
      <p:sp>
        <p:nvSpPr>
          <p:cNvPr id="4" name="عنصر نائب للنص 3"/>
          <p:cNvSpPr>
            <a:spLocks noGrp="1"/>
          </p:cNvSpPr>
          <p:nvPr>
            <p:ph type="body" idx="2"/>
          </p:nvPr>
        </p:nvSpPr>
        <p:spPr/>
        <p:txBody>
          <a:bodyPr/>
          <a:lstStyle/>
          <a:p>
            <a:endParaRPr lang="ar-LY" dirty="0"/>
          </a:p>
        </p:txBody>
      </p:sp>
      <p:sp>
        <p:nvSpPr>
          <p:cNvPr id="5" name="عنصر نائب للنص 4"/>
          <p:cNvSpPr>
            <a:spLocks noGrp="1"/>
          </p:cNvSpPr>
          <p:nvPr>
            <p:ph type="body" idx="3"/>
          </p:nvPr>
        </p:nvSpPr>
        <p:spPr/>
        <p:txBody>
          <a:bodyPr/>
          <a:lstStyle/>
          <a:p>
            <a:pPr marL="139700" indent="0">
              <a:buNone/>
            </a:pPr>
            <a:endParaRPr lang="ar-LY" dirty="0"/>
          </a:p>
        </p:txBody>
      </p:sp>
      <p:sp>
        <p:nvSpPr>
          <p:cNvPr id="6" name="عنصر نائب لرقم الشريحة 5"/>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065" y="1035114"/>
            <a:ext cx="7793707" cy="4059120"/>
          </a:xfrm>
          <a:prstGeom prst="rect">
            <a:avLst/>
          </a:prstGeom>
        </p:spPr>
      </p:pic>
    </p:spTree>
    <p:extLst>
      <p:ext uri="{BB962C8B-B14F-4D97-AF65-F5344CB8AC3E}">
        <p14:creationId xmlns:p14="http://schemas.microsoft.com/office/powerpoint/2010/main" val="2820927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rgbClr val="FF004E"/>
                </a:solidFill>
              </a:rPr>
              <a:t>Conclusion</a:t>
            </a:r>
            <a:endParaRPr dirty="0">
              <a:solidFill>
                <a:srgbClr val="FF004E"/>
              </a:solidFill>
            </a:endParaRPr>
          </a:p>
        </p:txBody>
      </p:sp>
      <p:sp>
        <p:nvSpPr>
          <p:cNvPr id="146" name="Google Shape;146;p23"/>
          <p:cNvSpPr txBox="1">
            <a:spLocks noGrp="1"/>
          </p:cNvSpPr>
          <p:nvPr>
            <p:ph type="body" idx="2"/>
          </p:nvPr>
        </p:nvSpPr>
        <p:spPr>
          <a:xfrm>
            <a:off x="971600" y="1059582"/>
            <a:ext cx="5904656" cy="3315300"/>
          </a:xfrm>
          <a:prstGeom prst="rect">
            <a:avLst/>
          </a:prstGeom>
        </p:spPr>
        <p:txBody>
          <a:bodyPr spcFirstLastPara="1" wrap="square" lIns="91425" tIns="91425" rIns="91425" bIns="91425" anchor="t" anchorCtr="0">
            <a:noAutofit/>
          </a:bodyPr>
          <a:lstStyle/>
          <a:p>
            <a:pPr marL="342900" lvl="0" indent="-342900">
              <a:buFont typeface="Wingdings" pitchFamily="2" charset="2"/>
              <a:buChar char="Ø"/>
            </a:pPr>
            <a:r>
              <a:rPr lang="en-US" sz="2000" dirty="0">
                <a:latin typeface="Times New Roman" pitchFamily="18" charset="0"/>
                <a:cs typeface="Times New Roman" pitchFamily="18" charset="0"/>
              </a:rPr>
              <a:t>There are two important aspects in breast cancer prevention: early detection and risk reduction</a:t>
            </a:r>
            <a:r>
              <a:rPr lang="en-US" sz="2000" dirty="0" smtClean="0">
                <a:latin typeface="Times New Roman" pitchFamily="18" charset="0"/>
                <a:cs typeface="Times New Roman" pitchFamily="18" charset="0"/>
              </a:rPr>
              <a:t>.</a:t>
            </a:r>
          </a:p>
          <a:p>
            <a:pPr marL="342900" lvl="0" indent="-342900">
              <a:buFont typeface="Wingdings" pitchFamily="2" charset="2"/>
              <a:buChar char="Ø"/>
            </a:pPr>
            <a:r>
              <a:rPr lang="en-US" sz="2000" dirty="0">
                <a:latin typeface="Times New Roman" pitchFamily="18" charset="0"/>
                <a:cs typeface="Times New Roman" pitchFamily="18" charset="0"/>
              </a:rPr>
              <a:t>Screening may identify early noninvasive cancers and allow treatment before they become invasive or identify invasive cancers at an early treatable stage. </a:t>
            </a:r>
            <a:endParaRPr sz="2000" dirty="0">
              <a:latin typeface="Times New Roman" pitchFamily="18" charset="0"/>
              <a:cs typeface="Times New Roman" pitchFamily="18" charset="0"/>
            </a:endParaRPr>
          </a:p>
        </p:txBody>
      </p:sp>
      <p:sp>
        <p:nvSpPr>
          <p:cNvPr id="148" name="Google Shape;148;p2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pic>
        <p:nvPicPr>
          <p:cNvPr id="9"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844425" y="422500"/>
            <a:ext cx="2272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smtClean="0">
                <a:solidFill>
                  <a:srgbClr val="FF004E"/>
                </a:solidFill>
              </a:rPr>
              <a:t>Objectives</a:t>
            </a:r>
            <a:endParaRPr sz="3200" dirty="0">
              <a:solidFill>
                <a:srgbClr val="FF004E"/>
              </a:solidFill>
            </a:endParaRPr>
          </a:p>
        </p:txBody>
      </p:sp>
      <p:sp>
        <p:nvSpPr>
          <p:cNvPr id="85" name="Google Shape;85;p16"/>
          <p:cNvSpPr txBox="1">
            <a:spLocks noGrp="1"/>
          </p:cNvSpPr>
          <p:nvPr>
            <p:ph type="body" idx="2"/>
          </p:nvPr>
        </p:nvSpPr>
        <p:spPr>
          <a:xfrm>
            <a:off x="827584" y="1059582"/>
            <a:ext cx="6264696" cy="3960440"/>
          </a:xfrm>
          <a:prstGeom prst="rect">
            <a:avLst/>
          </a:prstGeom>
        </p:spPr>
        <p:txBody>
          <a:bodyPr spcFirstLastPara="1" wrap="square" lIns="91425" tIns="91425" rIns="91425" bIns="91425" anchor="t" anchorCtr="0">
            <a:noAutofit/>
          </a:bodyPr>
          <a:lstStyle/>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Introduction Of Breast Cancer.</a:t>
            </a:r>
          </a:p>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Mention The Types Of Breast Cancer.</a:t>
            </a:r>
          </a:p>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List The Stages Of Breast Cancer.</a:t>
            </a:r>
          </a:p>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Outline The Symptoms Of Breast Cancer.</a:t>
            </a:r>
          </a:p>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Discuss The Prognosis And Prevention Of Breast Cancer.</a:t>
            </a:r>
          </a:p>
          <a:p>
            <a:pPr marL="342900" lvl="0" algn="l" rtl="0">
              <a:spcBef>
                <a:spcPts val="600"/>
              </a:spcBef>
              <a:spcAft>
                <a:spcPts val="0"/>
              </a:spcAft>
              <a:buFont typeface="Wingdings" panose="05000000000000000000" pitchFamily="2" charset="2"/>
              <a:buChar char="Ø"/>
            </a:pPr>
            <a:r>
              <a:rPr lang="en-US" sz="2000" dirty="0" smtClean="0">
                <a:solidFill>
                  <a:srgbClr val="000000"/>
                </a:solidFill>
                <a:latin typeface="Times New Roman" pitchFamily="18" charset="0"/>
                <a:cs typeface="Times New Roman" pitchFamily="18" charset="0"/>
              </a:rPr>
              <a:t>List The Treatment Of </a:t>
            </a:r>
            <a:r>
              <a:rPr lang="en-US" sz="2000" dirty="0" err="1" smtClean="0">
                <a:solidFill>
                  <a:srgbClr val="000000"/>
                </a:solidFill>
                <a:latin typeface="Times New Roman" pitchFamily="18" charset="0"/>
                <a:cs typeface="Times New Roman" pitchFamily="18" charset="0"/>
              </a:rPr>
              <a:t>Beart</a:t>
            </a:r>
            <a:r>
              <a:rPr lang="en-US" sz="2000" dirty="0" smtClean="0">
                <a:solidFill>
                  <a:srgbClr val="000000"/>
                </a:solidFill>
                <a:latin typeface="Times New Roman" pitchFamily="18" charset="0"/>
                <a:cs typeface="Times New Roman" pitchFamily="18" charset="0"/>
              </a:rPr>
              <a:t> Cancer.</a:t>
            </a:r>
          </a:p>
          <a:p>
            <a:pPr marL="342900" lvl="0" algn="l" rtl="0">
              <a:spcBef>
                <a:spcPts val="600"/>
              </a:spcBef>
              <a:spcAft>
                <a:spcPts val="0"/>
              </a:spcAft>
              <a:buFont typeface="Wingdings" panose="05000000000000000000" pitchFamily="2" charset="2"/>
              <a:buChar char="Ø"/>
            </a:pPr>
            <a:endParaRPr sz="2000" dirty="0">
              <a:solidFill>
                <a:srgbClr val="000000"/>
              </a:solidFill>
              <a:latin typeface="Times New Roman" pitchFamily="18" charset="0"/>
              <a:cs typeface="Times New Roman" pitchFamily="18" charset="0"/>
            </a:endParaRPr>
          </a:p>
        </p:txBody>
      </p:sp>
      <p:sp>
        <p:nvSpPr>
          <p:cNvPr id="88" name="Google Shape;88;p1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pic>
        <p:nvPicPr>
          <p:cNvPr id="13"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rgbClr val="FF004E"/>
                </a:solidFill>
              </a:rPr>
              <a:t>References </a:t>
            </a:r>
            <a:endParaRPr dirty="0">
              <a:solidFill>
                <a:srgbClr val="FF004E"/>
              </a:solidFill>
            </a:endParaRPr>
          </a:p>
        </p:txBody>
      </p:sp>
      <p:sp>
        <p:nvSpPr>
          <p:cNvPr id="146" name="Google Shape;146;p23"/>
          <p:cNvSpPr txBox="1">
            <a:spLocks noGrp="1"/>
          </p:cNvSpPr>
          <p:nvPr>
            <p:ph type="body" idx="2"/>
          </p:nvPr>
        </p:nvSpPr>
        <p:spPr>
          <a:xfrm>
            <a:off x="971600" y="1059582"/>
            <a:ext cx="6696744" cy="3315300"/>
          </a:xfrm>
          <a:prstGeom prst="rect">
            <a:avLst/>
          </a:prstGeom>
        </p:spPr>
        <p:txBody>
          <a:bodyPr spcFirstLastPara="1" wrap="square" lIns="91425" tIns="91425" rIns="91425" bIns="91425" anchor="t" anchorCtr="0">
            <a:noAutofit/>
          </a:bodyPr>
          <a:lstStyle/>
          <a:p>
            <a:pPr marL="342900" lvl="0" indent="-342900">
              <a:buFont typeface="Wingdings" pitchFamily="2" charset="2"/>
              <a:buChar char="Ø"/>
            </a:pPr>
            <a:r>
              <a:rPr lang="en-US" sz="2000" i="1" dirty="0" smtClean="0">
                <a:latin typeface="Times New Roman" pitchFamily="18" charset="0"/>
                <a:cs typeface="Times New Roman" pitchFamily="18" charset="0"/>
              </a:rPr>
              <a:t>1- </a:t>
            </a:r>
            <a:r>
              <a:rPr lang="en-US" sz="2000" i="1" dirty="0" err="1">
                <a:latin typeface="Times New Roman" pitchFamily="18" charset="0"/>
                <a:cs typeface="Times New Roman" pitchFamily="18" charset="0"/>
              </a:rPr>
              <a:t>Waks</a:t>
            </a:r>
            <a:r>
              <a:rPr lang="en-US" sz="2000" i="1" dirty="0">
                <a:latin typeface="Times New Roman" pitchFamily="18" charset="0"/>
                <a:cs typeface="Times New Roman" pitchFamily="18" charset="0"/>
              </a:rPr>
              <a:t> AG, </a:t>
            </a:r>
            <a:r>
              <a:rPr lang="en-US" sz="2000" i="1" dirty="0" err="1">
                <a:latin typeface="Times New Roman" pitchFamily="18" charset="0"/>
                <a:cs typeface="Times New Roman" pitchFamily="18" charset="0"/>
              </a:rPr>
              <a:t>Winer</a:t>
            </a:r>
            <a:r>
              <a:rPr lang="en-US" sz="2000" i="1" dirty="0">
                <a:latin typeface="Times New Roman" pitchFamily="18" charset="0"/>
                <a:cs typeface="Times New Roman" pitchFamily="18" charset="0"/>
              </a:rPr>
              <a:t> EP. Breast cancer treatment: a review. </a:t>
            </a:r>
            <a:r>
              <a:rPr lang="en-US" sz="2000" i="1" dirty="0" err="1">
                <a:latin typeface="Times New Roman" pitchFamily="18" charset="0"/>
                <a:cs typeface="Times New Roman" pitchFamily="18" charset="0"/>
              </a:rPr>
              <a:t>Jama</a:t>
            </a:r>
            <a:r>
              <a:rPr lang="en-US" sz="2000" i="1" dirty="0">
                <a:latin typeface="Times New Roman" pitchFamily="18" charset="0"/>
                <a:cs typeface="Times New Roman" pitchFamily="18" charset="0"/>
              </a:rPr>
              <a:t>. 2019 Jan 22;321(3):288-300</a:t>
            </a:r>
            <a:r>
              <a:rPr lang="en-US" sz="2000" i="1" dirty="0" smtClean="0">
                <a:latin typeface="Times New Roman" pitchFamily="18" charset="0"/>
                <a:cs typeface="Times New Roman" pitchFamily="18" charset="0"/>
              </a:rPr>
              <a:t>.</a:t>
            </a:r>
          </a:p>
          <a:p>
            <a:pPr marL="342900" lvl="0" indent="-342900">
              <a:buFont typeface="Wingdings" pitchFamily="2" charset="2"/>
              <a:buChar char="Ø"/>
            </a:pPr>
            <a:r>
              <a:rPr lang="en-US" sz="2000" i="1" dirty="0" smtClean="0">
                <a:latin typeface="Times New Roman" pitchFamily="18" charset="0"/>
                <a:cs typeface="Times New Roman" pitchFamily="18" charset="0"/>
              </a:rPr>
              <a:t>2- </a:t>
            </a:r>
            <a:r>
              <a:rPr lang="en-US" sz="2000" i="1" dirty="0" err="1">
                <a:latin typeface="Times New Roman" pitchFamily="18" charset="0"/>
                <a:cs typeface="Times New Roman" pitchFamily="18" charset="0"/>
              </a:rPr>
              <a:t>Harbeck</a:t>
            </a:r>
            <a:r>
              <a:rPr lang="en-US" sz="2000" i="1" dirty="0">
                <a:latin typeface="Times New Roman" pitchFamily="18" charset="0"/>
                <a:cs typeface="Times New Roman" pitchFamily="18" charset="0"/>
              </a:rPr>
              <a:t> N, </a:t>
            </a:r>
            <a:r>
              <a:rPr lang="en-US" sz="2000" i="1" dirty="0" err="1">
                <a:latin typeface="Times New Roman" pitchFamily="18" charset="0"/>
                <a:cs typeface="Times New Roman" pitchFamily="18" charset="0"/>
              </a:rPr>
              <a:t>Penault-Llorca</a:t>
            </a:r>
            <a:r>
              <a:rPr lang="en-US" sz="2000" i="1" dirty="0">
                <a:latin typeface="Times New Roman" pitchFamily="18" charset="0"/>
                <a:cs typeface="Times New Roman" pitchFamily="18" charset="0"/>
              </a:rPr>
              <a:t> F, Cortes J, </a:t>
            </a:r>
            <a:r>
              <a:rPr lang="en-US" sz="2000" i="1" dirty="0" err="1">
                <a:latin typeface="Times New Roman" pitchFamily="18" charset="0"/>
                <a:cs typeface="Times New Roman" pitchFamily="18" charset="0"/>
              </a:rPr>
              <a:t>Gnant</a:t>
            </a:r>
            <a:r>
              <a:rPr lang="en-US" sz="2000" i="1" dirty="0">
                <a:latin typeface="Times New Roman" pitchFamily="18" charset="0"/>
                <a:cs typeface="Times New Roman" pitchFamily="18" charset="0"/>
              </a:rPr>
              <a:t> M, </a:t>
            </a:r>
            <a:r>
              <a:rPr lang="en-US" sz="2000" i="1" dirty="0" err="1">
                <a:latin typeface="Times New Roman" pitchFamily="18" charset="0"/>
                <a:cs typeface="Times New Roman" pitchFamily="18" charset="0"/>
              </a:rPr>
              <a:t>Houssami</a:t>
            </a:r>
            <a:r>
              <a:rPr lang="en-US" sz="2000" i="1" dirty="0">
                <a:latin typeface="Times New Roman" pitchFamily="18" charset="0"/>
                <a:cs typeface="Times New Roman" pitchFamily="18" charset="0"/>
              </a:rPr>
              <a:t> N, </a:t>
            </a:r>
            <a:r>
              <a:rPr lang="en-US" sz="2000" i="1" dirty="0" err="1">
                <a:latin typeface="Times New Roman" pitchFamily="18" charset="0"/>
                <a:cs typeface="Times New Roman" pitchFamily="18" charset="0"/>
              </a:rPr>
              <a:t>Poortmans</a:t>
            </a:r>
            <a:r>
              <a:rPr lang="en-US" sz="2000" i="1" dirty="0">
                <a:latin typeface="Times New Roman" pitchFamily="18" charset="0"/>
                <a:cs typeface="Times New Roman" pitchFamily="18" charset="0"/>
              </a:rPr>
              <a:t> P, Ruddy K, Tsang J, Cardoso F. Breast cancer. Nature reviews Disease primers. 2019 Sep 23;5(1):1-31.</a:t>
            </a:r>
            <a:endParaRPr sz="2000" i="1" dirty="0">
              <a:latin typeface="Times New Roman" pitchFamily="18" charset="0"/>
              <a:cs typeface="Times New Roman" pitchFamily="18" charset="0"/>
            </a:endParaRPr>
          </a:p>
        </p:txBody>
      </p:sp>
      <p:sp>
        <p:nvSpPr>
          <p:cNvPr id="148" name="Google Shape;148;p2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pic>
        <p:nvPicPr>
          <p:cNvPr id="5"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897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7"/>
          <p:cNvSpPr txBox="1">
            <a:spLocks noGrp="1"/>
          </p:cNvSpPr>
          <p:nvPr>
            <p:ph type="ctrTitle" idx="4294967295"/>
          </p:nvPr>
        </p:nvSpPr>
        <p:spPr>
          <a:xfrm>
            <a:off x="2361750" y="1357900"/>
            <a:ext cx="46749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600">
                <a:solidFill>
                  <a:srgbClr val="FFFFFF"/>
                </a:solidFill>
              </a:rPr>
              <a:t>Thanks!!</a:t>
            </a:r>
            <a:endParaRPr sz="9600">
              <a:solidFill>
                <a:srgbClr val="FFFFFF"/>
              </a:solidFill>
            </a:endParaRPr>
          </a:p>
        </p:txBody>
      </p:sp>
      <p:pic>
        <p:nvPicPr>
          <p:cNvPr id="306" name="Google Shape;306;p37" descr="photo-1434030216411-0b793f4b4173.jpg"/>
          <p:cNvPicPr preferRelativeResize="0"/>
          <p:nvPr/>
        </p:nvPicPr>
        <p:blipFill>
          <a:blip r:embed="rId3">
            <a:alphaModFix/>
          </a:blip>
          <a:stretch>
            <a:fillRect/>
          </a:stretch>
        </p:blipFill>
        <p:spPr>
          <a:xfrm>
            <a:off x="700001" y="1874860"/>
            <a:ext cx="1393800" cy="1393800"/>
          </a:xfrm>
          <a:prstGeom prst="ellipse">
            <a:avLst/>
          </a:prstGeom>
          <a:noFill/>
          <a:ln>
            <a:noFill/>
          </a:ln>
        </p:spPr>
      </p:pic>
      <p:sp>
        <p:nvSpPr>
          <p:cNvPr id="307" name="Google Shape;307;p3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pic>
        <p:nvPicPr>
          <p:cNvPr id="6" name="Picture 2" descr="C:\Users\ilpo\Desktop\تنزيل.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9"/>
          <p:cNvSpPr txBox="1">
            <a:spLocks noGrp="1"/>
          </p:cNvSpPr>
          <p:nvPr>
            <p:ph type="body" idx="1"/>
          </p:nvPr>
        </p:nvSpPr>
        <p:spPr>
          <a:xfrm>
            <a:off x="1259632" y="483518"/>
            <a:ext cx="5404500" cy="2744400"/>
          </a:xfrm>
          <a:prstGeom prst="rect">
            <a:avLst/>
          </a:prstGeom>
        </p:spPr>
        <p:txBody>
          <a:bodyPr spcFirstLastPara="1" wrap="square" lIns="91425" tIns="91425" rIns="91425" bIns="91425" anchor="t" anchorCtr="0">
            <a:noAutofit/>
          </a:bodyPr>
          <a:lstStyle/>
          <a:p>
            <a:pPr marL="0" lvl="0" indent="0" algn="ctr">
              <a:buNone/>
            </a:pPr>
            <a:r>
              <a:rPr lang="en-US" sz="3200" b="1" i="0" dirty="0" smtClean="0">
                <a:latin typeface="Times New Roman" pitchFamily="18" charset="0"/>
                <a:cs typeface="Times New Roman" pitchFamily="18" charset="0"/>
              </a:rPr>
              <a:t>Introduction</a:t>
            </a:r>
            <a:endParaRPr sz="3200" b="1" i="0" dirty="0">
              <a:latin typeface="Times New Roman" pitchFamily="18" charset="0"/>
              <a:cs typeface="Times New Roman" pitchFamily="18" charset="0"/>
            </a:endParaRPr>
          </a:p>
        </p:txBody>
      </p:sp>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
        <p:nvSpPr>
          <p:cNvPr id="2" name="مربع نص 1"/>
          <p:cNvSpPr txBox="1"/>
          <p:nvPr/>
        </p:nvSpPr>
        <p:spPr>
          <a:xfrm>
            <a:off x="1115616" y="1115515"/>
            <a:ext cx="6624736" cy="3477875"/>
          </a:xfrm>
          <a:prstGeom prst="rect">
            <a:avLst/>
          </a:prstGeom>
          <a:noFill/>
        </p:spPr>
        <p:txBody>
          <a:bodyPr wrap="square" rtlCol="1">
            <a:spAutoFit/>
          </a:bodyPr>
          <a:lstStyle/>
          <a:p>
            <a:r>
              <a:rPr lang="en-US" sz="2000" b="1" dirty="0">
                <a:solidFill>
                  <a:schemeClr val="bg1"/>
                </a:solidFill>
                <a:latin typeface="Times New Roman" pitchFamily="18" charset="0"/>
                <a:cs typeface="Times New Roman" pitchFamily="18" charset="0"/>
              </a:rPr>
              <a:t>Breast cancer is the most common type of cancer in the UK. </a:t>
            </a:r>
            <a:r>
              <a:rPr lang="en-US" sz="2000" b="1" dirty="0" smtClean="0">
                <a:solidFill>
                  <a:schemeClr val="bg1"/>
                </a:solidFill>
                <a:latin typeface="Times New Roman" pitchFamily="18" charset="0"/>
                <a:cs typeface="Times New Roman" pitchFamily="18" charset="0"/>
              </a:rPr>
              <a:t>most </a:t>
            </a:r>
            <a:r>
              <a:rPr lang="en-US" sz="2000" b="1" dirty="0">
                <a:solidFill>
                  <a:schemeClr val="bg1"/>
                </a:solidFill>
                <a:latin typeface="Times New Roman" pitchFamily="18" charset="0"/>
                <a:cs typeface="Times New Roman" pitchFamily="18" charset="0"/>
              </a:rPr>
              <a:t>women diagnosed with breast cancer are over the age of 50, but younger women can also get breast cancer.</a:t>
            </a:r>
            <a:endParaRPr lang="en-US" sz="2000" dirty="0">
              <a:solidFill>
                <a:schemeClr val="bg1"/>
              </a:solidFill>
              <a:latin typeface="Times New Roman" pitchFamily="18" charset="0"/>
              <a:cs typeface="Times New Roman" pitchFamily="18" charset="0"/>
            </a:endParaRPr>
          </a:p>
          <a:p>
            <a:r>
              <a:rPr lang="en-US" sz="2000" dirty="0">
                <a:solidFill>
                  <a:schemeClr val="bg1"/>
                </a:solidFill>
                <a:latin typeface="Times New Roman" pitchFamily="18" charset="0"/>
                <a:cs typeface="Times New Roman" pitchFamily="18" charset="0"/>
              </a:rPr>
              <a:t>About 1 in 8 women are diagnosed with breast cancer during their lifetime. There's a good chance of recovery if it's detected at an early stage.</a:t>
            </a:r>
          </a:p>
          <a:p>
            <a:r>
              <a:rPr lang="en-US" sz="2000" dirty="0">
                <a:solidFill>
                  <a:schemeClr val="bg1"/>
                </a:solidFill>
                <a:latin typeface="Times New Roman" pitchFamily="18" charset="0"/>
                <a:cs typeface="Times New Roman" pitchFamily="18" charset="0"/>
              </a:rPr>
              <a:t>For this reason, it's vital that women check their breasts regularly for any changes and always have any changes examined by a GP.</a:t>
            </a:r>
          </a:p>
          <a:p>
            <a:endParaRPr lang="ar-SA" sz="2000" dirty="0">
              <a:solidFill>
                <a:schemeClr val="bg1"/>
              </a:solidFill>
              <a:latin typeface="Times New Roman" pitchFamily="18" charset="0"/>
              <a:cs typeface="Times New Roman" pitchFamily="18" charset="0"/>
            </a:endParaRPr>
          </a:p>
        </p:txBody>
      </p:sp>
      <p:pic>
        <p:nvPicPr>
          <p:cNvPr id="5"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ctrTitle"/>
          </p:nvPr>
        </p:nvSpPr>
        <p:spPr>
          <a:xfrm>
            <a:off x="826350" y="1519225"/>
            <a:ext cx="4638300" cy="1159800"/>
          </a:xfrm>
          <a:prstGeom prst="rect">
            <a:avLst/>
          </a:prstGeom>
        </p:spPr>
        <p:txBody>
          <a:bodyPr spcFirstLastPara="1" wrap="square" lIns="91425" tIns="91425" rIns="91425" bIns="91425" anchor="t" anchorCtr="0">
            <a:noAutofit/>
          </a:bodyPr>
          <a:lstStyle/>
          <a:p>
            <a:r>
              <a:rPr lang="en-US" dirty="0">
                <a:solidFill>
                  <a:schemeClr val="bg1"/>
                </a:solidFill>
                <a:latin typeface="Times New Roman" pitchFamily="18" charset="0"/>
                <a:cs typeface="Times New Roman" pitchFamily="18" charset="0"/>
              </a:rPr>
              <a:t>Mention The Types Of </a:t>
            </a:r>
            <a:r>
              <a:rPr lang="en-US" dirty="0" smtClean="0">
                <a:solidFill>
                  <a:schemeClr val="bg1"/>
                </a:solidFill>
                <a:latin typeface="Times New Roman" pitchFamily="18" charset="0"/>
                <a:cs typeface="Times New Roman" pitchFamily="18" charset="0"/>
              </a:rPr>
              <a:t>Breast </a:t>
            </a:r>
            <a:r>
              <a:rPr lang="en-US" dirty="0">
                <a:solidFill>
                  <a:schemeClr val="bg1"/>
                </a:solidFill>
                <a:latin typeface="Times New Roman" pitchFamily="18" charset="0"/>
                <a:cs typeface="Times New Roman" pitchFamily="18" charset="0"/>
              </a:rPr>
              <a:t>Cancer.</a:t>
            </a:r>
            <a:br>
              <a:rPr lang="en-US" dirty="0">
                <a:solidFill>
                  <a:schemeClr val="bg1"/>
                </a:solidFill>
                <a:latin typeface="Times New Roman" pitchFamily="18" charset="0"/>
                <a:cs typeface="Times New Roman" pitchFamily="18" charset="0"/>
              </a:rPr>
            </a:br>
            <a:endParaRPr dirty="0">
              <a:solidFill>
                <a:schemeClr val="bg1"/>
              </a:solidFill>
            </a:endParaRPr>
          </a:p>
        </p:txBody>
      </p:sp>
      <p:sp>
        <p:nvSpPr>
          <p:cNvPr id="103" name="Google Shape;103;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pic>
        <p:nvPicPr>
          <p:cNvPr id="6"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683568" y="252579"/>
            <a:ext cx="7416824" cy="4871444"/>
          </a:xfrm>
          <a:prstGeom prst="rect">
            <a:avLst/>
          </a:prstGeom>
        </p:spPr>
        <p:txBody>
          <a:bodyPr spcFirstLastPara="1" wrap="square" lIns="91425" tIns="91425" rIns="91425" bIns="91425" anchor="t" anchorCtr="0">
            <a:noAutofit/>
          </a:bodyPr>
          <a:lstStyle/>
          <a:p>
            <a:r>
              <a:rPr lang="en-US" sz="2000" dirty="0" smtClean="0">
                <a:latin typeface="Times New Roman" pitchFamily="18" charset="0"/>
                <a:cs typeface="Times New Roman" pitchFamily="18" charset="0"/>
              </a:rPr>
              <a:t>Breast </a:t>
            </a:r>
            <a:r>
              <a:rPr lang="en-US" sz="2000" dirty="0">
                <a:latin typeface="Times New Roman" pitchFamily="18" charset="0"/>
                <a:cs typeface="Times New Roman" pitchFamily="18" charset="0"/>
              </a:rPr>
              <a:t>cancer is often divided into either</a:t>
            </a:r>
            <a:r>
              <a:rPr lang="en-US" sz="2000" dirty="0" smtClean="0">
                <a:latin typeface="Times New Roman" pitchFamily="18" charset="0"/>
                <a:cs typeface="Times New Roman" pitchFamily="18" charset="0"/>
              </a:rPr>
              <a:t>:</a:t>
            </a:r>
          </a:p>
          <a:p>
            <a:pPr marL="114300" indent="0">
              <a:buNone/>
            </a:pPr>
            <a:r>
              <a:rPr lang="en-US" sz="2000" b="1" dirty="0" smtClean="0">
                <a:latin typeface="Times New Roman" pitchFamily="18" charset="0"/>
                <a:cs typeface="Times New Roman" pitchFamily="18" charset="0"/>
              </a:rPr>
              <a:t>1- Non-invasive </a:t>
            </a:r>
            <a:r>
              <a:rPr lang="en-US" sz="2000" b="1" dirty="0">
                <a:latin typeface="Times New Roman" pitchFamily="18" charset="0"/>
                <a:cs typeface="Times New Roman" pitchFamily="18" charset="0"/>
              </a:rPr>
              <a:t>breast cancer </a:t>
            </a:r>
            <a:r>
              <a:rPr lang="en-US" sz="2000" dirty="0">
                <a:latin typeface="Times New Roman" pitchFamily="18" charset="0"/>
                <a:cs typeface="Times New Roman" pitchFamily="18" charset="0"/>
              </a:rPr>
              <a:t>(</a:t>
            </a:r>
            <a:r>
              <a:rPr lang="en-US" sz="2000" b="1" dirty="0">
                <a:latin typeface="Times New Roman" pitchFamily="18" charset="0"/>
                <a:cs typeface="Times New Roman" pitchFamily="18" charset="0"/>
              </a:rPr>
              <a:t>carcinoma in situ</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pPr marL="114300" indent="0">
              <a:buNone/>
            </a:pPr>
            <a:r>
              <a:rPr lang="en-US" sz="2000" dirty="0" smtClean="0">
                <a:latin typeface="Times New Roman" pitchFamily="18" charset="0"/>
                <a:cs typeface="Times New Roman" pitchFamily="18" charset="0"/>
              </a:rPr>
              <a:t>found </a:t>
            </a:r>
            <a:r>
              <a:rPr lang="en-US" sz="2000" dirty="0">
                <a:latin typeface="Times New Roman" pitchFamily="18" charset="0"/>
                <a:cs typeface="Times New Roman" pitchFamily="18" charset="0"/>
              </a:rPr>
              <a:t>in the ducts of the breast (ductal carcinoma in situ, or DCIS) which has not spread into the breast tissue surrounding the ducts</a:t>
            </a:r>
            <a:r>
              <a:rPr lang="en-US" sz="2000" dirty="0" smtClean="0">
                <a:latin typeface="Times New Roman" pitchFamily="18" charset="0"/>
                <a:cs typeface="Times New Roman" pitchFamily="18" charset="0"/>
              </a:rPr>
              <a:t>.</a:t>
            </a:r>
          </a:p>
          <a:p>
            <a:pPr marL="114300" indent="0">
              <a:buNone/>
            </a:pPr>
            <a:endParaRPr lang="en-US" sz="2000" b="1" dirty="0" smtClean="0">
              <a:latin typeface="Times New Roman" pitchFamily="18" charset="0"/>
              <a:cs typeface="Times New Roman" pitchFamily="18" charset="0"/>
            </a:endParaRPr>
          </a:p>
          <a:p>
            <a:pPr marL="114300" indent="0">
              <a:buNone/>
            </a:pPr>
            <a:endParaRPr lang="en-US" sz="2000" b="1" dirty="0">
              <a:latin typeface="Times New Roman" pitchFamily="18" charset="0"/>
              <a:cs typeface="Times New Roman" pitchFamily="18" charset="0"/>
            </a:endParaRPr>
          </a:p>
          <a:p>
            <a:pPr marL="114300" indent="0">
              <a:buNone/>
            </a:pPr>
            <a:endParaRPr lang="en-US" sz="2000" b="1" dirty="0" smtClean="0">
              <a:latin typeface="Times New Roman" pitchFamily="18" charset="0"/>
              <a:cs typeface="Times New Roman" pitchFamily="18" charset="0"/>
            </a:endParaRPr>
          </a:p>
          <a:p>
            <a:pPr marL="114300" indent="0">
              <a:buNone/>
            </a:pPr>
            <a:endParaRPr lang="en-US" sz="2000" b="1" dirty="0" smtClean="0">
              <a:latin typeface="Times New Roman" pitchFamily="18" charset="0"/>
              <a:cs typeface="Times New Roman" pitchFamily="18" charset="0"/>
            </a:endParaRPr>
          </a:p>
          <a:p>
            <a:pPr marL="114300" indent="0">
              <a:buNone/>
            </a:pPr>
            <a:r>
              <a:rPr lang="en-US" sz="2000" b="1" dirty="0" smtClean="0">
                <a:latin typeface="Times New Roman" pitchFamily="18" charset="0"/>
                <a:cs typeface="Times New Roman" pitchFamily="18" charset="0"/>
              </a:rPr>
              <a:t>2- Invasive </a:t>
            </a:r>
            <a:r>
              <a:rPr lang="en-US" sz="2000" b="1" dirty="0">
                <a:latin typeface="Times New Roman" pitchFamily="18" charset="0"/>
                <a:cs typeface="Times New Roman" pitchFamily="18" charset="0"/>
              </a:rPr>
              <a:t>breast </a:t>
            </a:r>
            <a:r>
              <a:rPr lang="en-US" sz="2000" b="1" dirty="0" smtClean="0">
                <a:latin typeface="Times New Roman" pitchFamily="18" charset="0"/>
                <a:cs typeface="Times New Roman" pitchFamily="18" charset="0"/>
              </a:rPr>
              <a:t>cancer :</a:t>
            </a:r>
          </a:p>
          <a:p>
            <a:pPr marL="114300" indent="0">
              <a:buNone/>
            </a:pPr>
            <a:r>
              <a:rPr lang="en-US" sz="2000" dirty="0">
                <a:latin typeface="Times New Roman" pitchFamily="18" charset="0"/>
                <a:cs typeface="Times New Roman" pitchFamily="18" charset="0"/>
              </a:rPr>
              <a:t>where the cancer cells have spread through the lining of the ducts into the surrounding breast tissue. This is the most common type of breast cancer.</a:t>
            </a:r>
            <a:endParaRPr lang="en-US" sz="2000" b="1" dirty="0">
              <a:latin typeface="Times New Roman" pitchFamily="18" charset="0"/>
              <a:cs typeface="Times New Roman" pitchFamily="18" charset="0"/>
            </a:endParaRPr>
          </a:p>
          <a:p>
            <a:pPr marL="114300" lvl="0" indent="0" algn="l" rtl="0">
              <a:spcBef>
                <a:spcPts val="600"/>
              </a:spcBef>
              <a:spcAft>
                <a:spcPts val="0"/>
              </a:spcAft>
              <a:buSzPts val="180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pic>
        <p:nvPicPr>
          <p:cNvPr id="5"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51670"/>
            <a:ext cx="3528392" cy="18002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827584" y="555526"/>
            <a:ext cx="7200800" cy="4392488"/>
          </a:xfrm>
          <a:prstGeom prst="rect">
            <a:avLst/>
          </a:prstGeom>
        </p:spPr>
        <p:txBody>
          <a:bodyPr spcFirstLastPara="1" wrap="square" lIns="91425" tIns="91425" rIns="91425" bIns="91425" anchor="t" anchorCtr="0">
            <a:noAutofit/>
          </a:bodyPr>
          <a:lstStyle/>
          <a:p>
            <a:r>
              <a:rPr lang="en-US" sz="2000" dirty="0">
                <a:latin typeface="Times New Roman" pitchFamily="18" charset="0"/>
                <a:cs typeface="Times New Roman" pitchFamily="18" charset="0"/>
              </a:rPr>
              <a:t>Other, less common types of breast cancer include</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invasive </a:t>
            </a:r>
            <a:r>
              <a:rPr lang="en-US" sz="2000" dirty="0">
                <a:latin typeface="Times New Roman" pitchFamily="18" charset="0"/>
                <a:cs typeface="Times New Roman" pitchFamily="18" charset="0"/>
              </a:rPr>
              <a:t>(and pre-invasive) lobular breast cancer</a:t>
            </a:r>
          </a:p>
          <a:p>
            <a:r>
              <a:rPr lang="en-US" sz="2000" dirty="0">
                <a:latin typeface="Times New Roman" pitchFamily="18" charset="0"/>
                <a:cs typeface="Times New Roman" pitchFamily="18" charset="0"/>
              </a:rPr>
              <a:t>inflammatory breast cancer</a:t>
            </a:r>
          </a:p>
          <a:p>
            <a:r>
              <a:rPr lang="en-US" sz="2000" dirty="0">
                <a:latin typeface="Times New Roman" pitchFamily="18" charset="0"/>
                <a:cs typeface="Times New Roman" pitchFamily="18" charset="0"/>
              </a:rPr>
              <a:t>Paget's disease of the </a:t>
            </a:r>
            <a:r>
              <a:rPr lang="en-US" sz="2000" dirty="0" smtClean="0">
                <a:latin typeface="Times New Roman" pitchFamily="18" charset="0"/>
                <a:cs typeface="Times New Roman" pitchFamily="18" charset="0"/>
              </a:rPr>
              <a:t>breast.</a:t>
            </a:r>
            <a:endParaRPr lang="en-US" sz="2000" dirty="0">
              <a:latin typeface="Times New Roman" pitchFamily="18" charset="0"/>
              <a:cs typeface="Times New Roman" pitchFamily="18" charset="0"/>
            </a:endParaRPr>
          </a:p>
          <a:p>
            <a:pPr marL="114300" indent="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1055" y="1491630"/>
            <a:ext cx="4128301" cy="2068748"/>
          </a:xfrm>
          <a:prstGeom prst="rect">
            <a:avLst/>
          </a:prstGeom>
        </p:spPr>
      </p:pic>
    </p:spTree>
    <p:extLst>
      <p:ext uri="{BB962C8B-B14F-4D97-AF65-F5344CB8AC3E}">
        <p14:creationId xmlns:p14="http://schemas.microsoft.com/office/powerpoint/2010/main" val="1126745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ctrTitle"/>
          </p:nvPr>
        </p:nvSpPr>
        <p:spPr>
          <a:xfrm>
            <a:off x="826350" y="1519225"/>
            <a:ext cx="4638300" cy="1159800"/>
          </a:xfrm>
          <a:prstGeom prst="rect">
            <a:avLst/>
          </a:prstGeom>
        </p:spPr>
        <p:txBody>
          <a:bodyPr spcFirstLastPara="1" wrap="square" lIns="91425" tIns="91425" rIns="91425" bIns="91425" anchor="t" anchorCtr="0">
            <a:noAutofit/>
          </a:bodyPr>
          <a:lstStyle/>
          <a:p>
            <a:pPr lvl="0"/>
            <a:r>
              <a:rPr lang="en-US" dirty="0">
                <a:solidFill>
                  <a:schemeClr val="bg1"/>
                </a:solidFill>
                <a:latin typeface="Times New Roman" pitchFamily="18" charset="0"/>
                <a:cs typeface="Times New Roman" pitchFamily="18" charset="0"/>
              </a:rPr>
              <a:t>List The Stages Of </a:t>
            </a:r>
            <a:r>
              <a:rPr lang="en-US" dirty="0" smtClean="0">
                <a:solidFill>
                  <a:schemeClr val="bg1"/>
                </a:solidFill>
                <a:latin typeface="Times New Roman" pitchFamily="18" charset="0"/>
                <a:cs typeface="Times New Roman" pitchFamily="18" charset="0"/>
              </a:rPr>
              <a:t>Breast </a:t>
            </a:r>
            <a:r>
              <a:rPr lang="en-US" dirty="0">
                <a:solidFill>
                  <a:schemeClr val="bg1"/>
                </a:solidFill>
                <a:latin typeface="Times New Roman" pitchFamily="18" charset="0"/>
                <a:cs typeface="Times New Roman" pitchFamily="18" charset="0"/>
              </a:rPr>
              <a:t>Cancer.</a:t>
            </a:r>
            <a:br>
              <a:rPr lang="en-US" dirty="0">
                <a:solidFill>
                  <a:schemeClr val="bg1"/>
                </a:solidFill>
                <a:latin typeface="Times New Roman" pitchFamily="18" charset="0"/>
                <a:cs typeface="Times New Roman" pitchFamily="18" charset="0"/>
              </a:rPr>
            </a:br>
            <a:endParaRPr dirty="0">
              <a:solidFill>
                <a:schemeClr val="bg1"/>
              </a:solidFill>
            </a:endParaRPr>
          </a:p>
        </p:txBody>
      </p:sp>
      <p:sp>
        <p:nvSpPr>
          <p:cNvPr id="103" name="Google Shape;103;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95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827584" y="555526"/>
            <a:ext cx="7200800" cy="3148500"/>
          </a:xfrm>
          <a:prstGeom prst="rect">
            <a:avLst/>
          </a:prstGeom>
        </p:spPr>
        <p:txBody>
          <a:bodyPr spcFirstLastPara="1" wrap="square" lIns="91425" tIns="91425" rIns="91425" bIns="91425" anchor="t" anchorCtr="0">
            <a:noAutofit/>
          </a:bodyPr>
          <a:lstStyle/>
          <a:p>
            <a:pPr marL="114300" lvl="0" indent="0">
              <a:buNone/>
            </a:pPr>
            <a:r>
              <a:rPr lang="en-US" sz="2000" dirty="0">
                <a:latin typeface="Times New Roman" pitchFamily="18" charset="0"/>
                <a:cs typeface="Times New Roman" pitchFamily="18" charset="0"/>
              </a:rPr>
              <a:t>There are 5 stages of breast cancer</a:t>
            </a:r>
            <a:r>
              <a:rPr lang="en-US" sz="2000" dirty="0" smtClean="0">
                <a:latin typeface="Times New Roman" pitchFamily="18" charset="0"/>
                <a:cs typeface="Times New Roman" pitchFamily="18" charset="0"/>
              </a:rPr>
              <a:t>:</a:t>
            </a:r>
          </a:p>
          <a:p>
            <a:pPr marL="114300" lvl="0" indent="0">
              <a:buNone/>
            </a:pPr>
            <a:r>
              <a:rPr lang="en-US" sz="2000" b="1" dirty="0">
                <a:latin typeface="Times New Roman" pitchFamily="18" charset="0"/>
                <a:cs typeface="Times New Roman" pitchFamily="18" charset="0"/>
              </a:rPr>
              <a:t>Stage 0:</a:t>
            </a:r>
            <a:r>
              <a:rPr lang="en-US" sz="2000" dirty="0">
                <a:latin typeface="Times New Roman" pitchFamily="18" charset="0"/>
                <a:cs typeface="Times New Roman" pitchFamily="18" charset="0"/>
              </a:rPr>
              <a:t> Stage zero (0) describes disease that is only in the ducts of the breast tissue and has not spread to the surrounding tissue of the breast. It is also called non-invasive or in situ </a:t>
            </a:r>
            <a:r>
              <a:rPr lang="en-US" sz="2000" dirty="0" smtClean="0">
                <a:latin typeface="Times New Roman" pitchFamily="18" charset="0"/>
                <a:cs typeface="Times New Roman" pitchFamily="18" charset="0"/>
              </a:rPr>
              <a:t>cancer.</a:t>
            </a:r>
          </a:p>
          <a:p>
            <a:pPr marL="114300" lvl="0" indent="0">
              <a:buNone/>
            </a:pPr>
            <a:endParaRPr lang="en-US" sz="2000" dirty="0" smtClean="0">
              <a:latin typeface="Times New Roman" pitchFamily="18" charset="0"/>
              <a:cs typeface="Times New Roman" pitchFamily="18" charset="0"/>
            </a:endParaRPr>
          </a:p>
          <a:p>
            <a:pPr marL="114300" lvl="0" indent="0">
              <a:buNone/>
            </a:pPr>
            <a:r>
              <a:rPr lang="en-US" sz="2000" b="1" dirty="0">
                <a:latin typeface="Times New Roman" pitchFamily="18" charset="0"/>
                <a:cs typeface="Times New Roman" pitchFamily="18" charset="0"/>
              </a:rPr>
              <a:t>Stage IA:</a:t>
            </a:r>
            <a:r>
              <a:rPr lang="en-US" sz="2000" dirty="0">
                <a:latin typeface="Times New Roman" pitchFamily="18" charset="0"/>
                <a:cs typeface="Times New Roman" pitchFamily="18" charset="0"/>
              </a:rPr>
              <a:t> The tumor is small, invasive, and has not spread to the lymph </a:t>
            </a:r>
            <a:r>
              <a:rPr lang="en-US" sz="2000" dirty="0" smtClean="0">
                <a:latin typeface="Times New Roman" pitchFamily="18" charset="0"/>
                <a:cs typeface="Times New Roman" pitchFamily="18" charset="0"/>
              </a:rPr>
              <a:t>nodes.</a:t>
            </a:r>
          </a:p>
          <a:p>
            <a:pPr marL="114300" lvl="0" indent="0">
              <a:buNone/>
            </a:pPr>
            <a:endParaRPr lang="en-US" sz="2000" dirty="0" smtClean="0">
              <a:latin typeface="Times New Roman" pitchFamily="18" charset="0"/>
              <a:cs typeface="Times New Roman" pitchFamily="18" charset="0"/>
            </a:endParaRPr>
          </a:p>
          <a:p>
            <a:pPr marL="114300" lvl="0" indent="0">
              <a:buNone/>
            </a:pPr>
            <a:r>
              <a:rPr lang="en-US" sz="2000" b="1" dirty="0">
                <a:latin typeface="Times New Roman" pitchFamily="18" charset="0"/>
                <a:cs typeface="Times New Roman" pitchFamily="18" charset="0"/>
              </a:rPr>
              <a:t>Stage IB:</a:t>
            </a:r>
            <a:r>
              <a:rPr lang="en-US" sz="2000" dirty="0">
                <a:latin typeface="Times New Roman" pitchFamily="18" charset="0"/>
                <a:cs typeface="Times New Roman" pitchFamily="18" charset="0"/>
              </a:rPr>
              <a:t> Cancer has spread to the lymph nodes and the cancer in the lymph node is larger than 0.2 mm but less than 2 mm in size</a:t>
            </a:r>
            <a:r>
              <a:rPr lang="en-US" sz="2000" dirty="0" smtClean="0">
                <a:latin typeface="Times New Roman" pitchFamily="18" charset="0"/>
                <a:cs typeface="Times New Roman" pitchFamily="18" charset="0"/>
              </a:rPr>
              <a:t>.</a:t>
            </a:r>
          </a:p>
          <a:p>
            <a:pPr marL="114300" lvl="0" indent="0">
              <a:buNone/>
            </a:pP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6745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Google Shape;115;p20"/>
          <p:cNvSpPr txBox="1">
            <a:spLocks noGrp="1"/>
          </p:cNvSpPr>
          <p:nvPr>
            <p:ph type="body" idx="1"/>
          </p:nvPr>
        </p:nvSpPr>
        <p:spPr>
          <a:xfrm>
            <a:off x="755576" y="378154"/>
            <a:ext cx="7200800" cy="4713876"/>
          </a:xfrm>
          <a:prstGeom prst="rect">
            <a:avLst/>
          </a:prstGeom>
        </p:spPr>
        <p:txBody>
          <a:bodyPr spcFirstLastPara="1" wrap="square" lIns="91425" tIns="91425" rIns="91425" bIns="91425" anchor="t" anchorCtr="0">
            <a:noAutofit/>
          </a:bodyPr>
          <a:lstStyle/>
          <a:p>
            <a:pPr marL="114300" lvl="0" indent="0">
              <a:buNone/>
            </a:pPr>
            <a:r>
              <a:rPr lang="en-US" sz="2000" b="1" dirty="0">
                <a:latin typeface="Times New Roman" pitchFamily="18" charset="0"/>
                <a:cs typeface="Times New Roman" pitchFamily="18" charset="0"/>
              </a:rPr>
              <a:t>Stage IIA</a:t>
            </a:r>
            <a:r>
              <a:rPr lang="en-US" sz="2000" b="1"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There is no evidence of a tumor in the breast, but the cancer has spread to 1 to 3 axillary lymph nodes. It has not spread to distant parts of the body</a:t>
            </a:r>
            <a:r>
              <a:rPr lang="en-US" sz="2000" dirty="0" smtClean="0">
                <a:latin typeface="Times New Roman" pitchFamily="18" charset="0"/>
                <a:cs typeface="Times New Roman" pitchFamily="18" charset="0"/>
              </a:rPr>
              <a:t>.</a:t>
            </a:r>
          </a:p>
          <a:p>
            <a:pPr marL="114300" lvl="0" indent="0">
              <a:buNone/>
            </a:pPr>
            <a:endParaRPr lang="en-US" sz="2000" dirty="0" smtClean="0">
              <a:latin typeface="Times New Roman" pitchFamily="18" charset="0"/>
              <a:cs typeface="Times New Roman" pitchFamily="18" charset="0"/>
            </a:endParaRPr>
          </a:p>
          <a:p>
            <a:pPr marL="114300" lvl="0" indent="0">
              <a:buNone/>
            </a:pPr>
            <a:r>
              <a:rPr lang="en-US" sz="2000" b="1" dirty="0">
                <a:latin typeface="Times New Roman" pitchFamily="18" charset="0"/>
                <a:cs typeface="Times New Roman" pitchFamily="18" charset="0"/>
              </a:rPr>
              <a:t>Stage IIB:</a:t>
            </a:r>
            <a:r>
              <a:rPr lang="en-US" sz="2000" dirty="0">
                <a:latin typeface="Times New Roman" pitchFamily="18" charset="0"/>
                <a:cs typeface="Times New Roman" pitchFamily="18" charset="0"/>
              </a:rPr>
              <a:t> Either of these conditions</a:t>
            </a:r>
            <a:r>
              <a:rPr lang="en-US" sz="2000" dirty="0" smtClean="0">
                <a:latin typeface="Times New Roman" pitchFamily="18" charset="0"/>
                <a:cs typeface="Times New Roman" pitchFamily="18" charset="0"/>
              </a:rPr>
              <a:t>:</a:t>
            </a:r>
          </a:p>
          <a:p>
            <a:pPr marL="114300" lvl="0" indent="0">
              <a:buNone/>
            </a:pPr>
            <a:r>
              <a:rPr lang="en-US" sz="2000" dirty="0">
                <a:latin typeface="Times New Roman" pitchFamily="18" charset="0"/>
                <a:cs typeface="Times New Roman" pitchFamily="18" charset="0"/>
              </a:rPr>
              <a:t>The tumor is larger than 20 mm but not larger than 50 mm and has spread to 1 to 3 axillary lymph </a:t>
            </a:r>
            <a:r>
              <a:rPr lang="en-US" sz="2000" dirty="0" smtClean="0">
                <a:latin typeface="Times New Roman" pitchFamily="18" charset="0"/>
                <a:cs typeface="Times New Roman" pitchFamily="18" charset="0"/>
              </a:rPr>
              <a:t>nodes.</a:t>
            </a:r>
            <a:endParaRPr sz="2000" dirty="0">
              <a:latin typeface="Times New Roman" pitchFamily="18" charset="0"/>
              <a:cs typeface="Times New Roman" pitchFamily="18" charset="0"/>
            </a:endParaRPr>
          </a:p>
        </p:txBody>
      </p:sp>
      <p:sp>
        <p:nvSpPr>
          <p:cNvPr id="116" name="Google Shape;116;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pic>
        <p:nvPicPr>
          <p:cNvPr id="4" name="Picture 2" descr="C:\Users\ilpo\Desktop\تنزي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4" y="4154721"/>
            <a:ext cx="969302" cy="969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4671" y="2643758"/>
            <a:ext cx="4136593" cy="2473683"/>
          </a:xfrm>
          <a:prstGeom prst="rect">
            <a:avLst/>
          </a:prstGeom>
        </p:spPr>
      </p:pic>
    </p:spTree>
    <p:extLst>
      <p:ext uri="{BB962C8B-B14F-4D97-AF65-F5344CB8AC3E}">
        <p14:creationId xmlns:p14="http://schemas.microsoft.com/office/powerpoint/2010/main" val="1126745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Fidele template">
  <a:themeElements>
    <a:clrScheme name="Custom 347">
      <a:dk1>
        <a:srgbClr val="000000"/>
      </a:dk1>
      <a:lt1>
        <a:srgbClr val="FFFFFF"/>
      </a:lt1>
      <a:dk2>
        <a:srgbClr val="3F3F3F"/>
      </a:dk2>
      <a:lt2>
        <a:srgbClr val="F3F3F3"/>
      </a:lt2>
      <a:accent1>
        <a:srgbClr val="FF004E"/>
      </a:accent1>
      <a:accent2>
        <a:srgbClr val="901829"/>
      </a:accent2>
      <a:accent3>
        <a:srgbClr val="B958C2"/>
      </a:accent3>
      <a:accent4>
        <a:srgbClr val="5B8FDD"/>
      </a:accent4>
      <a:accent5>
        <a:srgbClr val="7CB652"/>
      </a:accent5>
      <a:accent6>
        <a:srgbClr val="FFB200"/>
      </a:accent6>
      <a:hlink>
        <a:srgbClr val="FF004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1740</TotalTime>
  <Words>549</Words>
  <Application>Microsoft Office PowerPoint</Application>
  <PresentationFormat>عرض على الشاشة (9:16)‏</PresentationFormat>
  <Paragraphs>107</Paragraphs>
  <Slides>21</Slides>
  <Notes>20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21</vt:i4>
      </vt:variant>
    </vt:vector>
  </HeadingPairs>
  <TitlesOfParts>
    <vt:vector size="26" baseType="lpstr">
      <vt:lpstr>Titillium Web</vt:lpstr>
      <vt:lpstr>Arial</vt:lpstr>
      <vt:lpstr>Wingdings</vt:lpstr>
      <vt:lpstr>Times New Roman</vt:lpstr>
      <vt:lpstr>Fidele template</vt:lpstr>
      <vt:lpstr>Breast Cancer </vt:lpstr>
      <vt:lpstr>Objectives</vt:lpstr>
      <vt:lpstr>عرض تقديمي في PowerPoint</vt:lpstr>
      <vt:lpstr>Mention The Types Of Breast Cancer. </vt:lpstr>
      <vt:lpstr>عرض تقديمي في PowerPoint</vt:lpstr>
      <vt:lpstr>عرض تقديمي في PowerPoint</vt:lpstr>
      <vt:lpstr>List The Stages Of Breast Cancer. </vt:lpstr>
      <vt:lpstr>عرض تقديمي في PowerPoint</vt:lpstr>
      <vt:lpstr>عرض تقديمي في PowerPoint</vt:lpstr>
      <vt:lpstr>Outline The Symptoms Of Breast Cancer </vt:lpstr>
      <vt:lpstr>عرض تقديمي في PowerPoint</vt:lpstr>
      <vt:lpstr>عرض تقديمي في PowerPoint</vt:lpstr>
      <vt:lpstr>Discuss The Prognosis And Prevention Of Breast Cancer. </vt:lpstr>
      <vt:lpstr>عرض تقديمي في PowerPoint</vt:lpstr>
      <vt:lpstr>عرض تقديمي في PowerPoint</vt:lpstr>
      <vt:lpstr>عرض تقديمي في PowerPoint</vt:lpstr>
      <vt:lpstr>عرض تقديمي في PowerPoint</vt:lpstr>
      <vt:lpstr>Treatment:</vt:lpstr>
      <vt:lpstr>Conclusion</vt:lpstr>
      <vt:lpstr>References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Brest Cancer</dc:title>
  <dc:creator>ihab salah</dc:creator>
  <cp:lastModifiedBy>شركة الخليج</cp:lastModifiedBy>
  <cp:revision>26</cp:revision>
  <dcterms:modified xsi:type="dcterms:W3CDTF">2022-06-14T09:25:25Z</dcterms:modified>
</cp:coreProperties>
</file>