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64" r:id="rId16"/>
    <p:sldId id="269" r:id="rId17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B14439-B3F8-4478-A3F6-F31E1D251717}" type="datetimeFigureOut">
              <a:rPr lang="ar-LY" smtClean="0"/>
              <a:t>03/11/1443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EEA02C-78C5-4F48-B6A3-6108C6B07B3A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7457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EA02C-78C5-4F48-B6A3-6108C6B07B3A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99006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D04E-8B8C-4ED9-A07F-55670CC8ED10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DCB8-CA94-4893-9B94-0BE1825C6A28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5B93-FFC4-43F7-915B-E5869880505F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4169-1734-43AA-A3F1-273D2505D5C8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4B27A-669E-4274-90CE-25B49A0800F0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8AAB-4290-4A6E-824C-7EEBBE4A0125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F5F0-E859-45DE-A258-047839D8290C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822F-8046-4083-9FB5-B2BA49115404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EBF9-68EA-495C-8BE8-4DABA80C1DCD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DC0D-6A17-4221-8EFB-DB569172E330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AFDC-DA91-4627-94C2-8B3F2C07442A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48A0DDE-DA55-4F60-B1DE-8D2155E67A56}" type="datetime8">
              <a:rPr lang="ar-LY" smtClean="0"/>
              <a:t>02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FA67442-0E0C-462F-94C9-947A4649C004}" type="slidenum">
              <a:rPr lang="ar-LY" smtClean="0"/>
              <a:t>‹#›</a:t>
            </a:fld>
            <a:endParaRPr lang="ar-LY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cbi.nlm.nih.gov/pmc/articles/PMC7476081/#r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75656" y="1868542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EFFECT OF COVED19 IN CANCER PATIENT</a:t>
            </a:r>
            <a:endParaRPr lang="ar-LY" sz="4400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83768" y="543699"/>
            <a:ext cx="4536504" cy="1470025"/>
          </a:xfrm>
        </p:spPr>
        <p:txBody>
          <a:bodyPr/>
          <a:lstStyle/>
          <a:p>
            <a:r>
              <a:rPr lang="en-US" sz="3600" b="1" dirty="0" smtClean="0"/>
              <a:t>Cancer</a:t>
            </a:r>
            <a:endParaRPr lang="ar-LY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67544" y="3645024"/>
            <a:ext cx="6984776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Presented by</a:t>
            </a:r>
            <a:r>
              <a:rPr lang="en-US" sz="2400" b="1" i="1" dirty="0" smtClean="0">
                <a:latin typeface="Constantia" pitchFamily="18" charset="0"/>
              </a:rPr>
              <a:t>: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Mohammed Mustafa Buras</a:t>
            </a:r>
          </a:p>
          <a:p>
            <a:pPr algn="l">
              <a:lnSpc>
                <a:spcPct val="200000"/>
              </a:lnSpc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Student number : 2821</a:t>
            </a:r>
          </a:p>
          <a:p>
            <a:pPr algn="l">
              <a:lnSpc>
                <a:spcPct val="200000"/>
              </a:lnSpc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Date</a:t>
            </a:r>
            <a:r>
              <a:rPr lang="en-US" sz="2400" b="1" i="1" dirty="0" smtClean="0">
                <a:latin typeface="Constantia" pitchFamily="18" charset="0"/>
              </a:rPr>
              <a:t>: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6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/2022</a:t>
            </a:r>
          </a:p>
          <a:p>
            <a:pPr algn="l">
              <a:lnSpc>
                <a:spcPct val="200000"/>
              </a:lnSpc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BLOOK : PTS</a:t>
            </a:r>
            <a:endParaRPr lang="ar-LY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l">
              <a:lnSpc>
                <a:spcPct val="200000"/>
              </a:lnSpc>
            </a:pPr>
            <a:endParaRPr lang="ar-LY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l">
              <a:lnSpc>
                <a:spcPct val="200000"/>
              </a:lnSpc>
            </a:pPr>
            <a:endParaRPr lang="ar-LY" sz="2400" b="1" i="1" dirty="0">
              <a:latin typeface="Constantia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632"/>
            <a:ext cx="6840760" cy="1278712"/>
          </a:xfrm>
          <a:prstGeom prst="rect">
            <a:avLst/>
          </a:prstGeom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930329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10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07504" y="297522"/>
            <a:ext cx="8856984" cy="54784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>
                <a:solidFill>
                  <a:srgbClr val="92D050"/>
                </a:solidFill>
              </a:rPr>
              <a:t>3-Immune enhancement therapy for COVID-19 patients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3200" dirty="0" smtClean="0"/>
              <a:t>Given </a:t>
            </a:r>
            <a:r>
              <a:rPr lang="en-US" sz="3200" dirty="0"/>
              <a:t>that COVID-19 cancer patients may have systemic immunosuppression, </a:t>
            </a:r>
            <a:r>
              <a:rPr lang="en-US" sz="3200" b="1" dirty="0">
                <a:solidFill>
                  <a:srgbClr val="FFC000"/>
                </a:solidFill>
              </a:rPr>
              <a:t>intravenous immunoglobulin </a:t>
            </a:r>
            <a:r>
              <a:rPr lang="en-US" sz="3200" dirty="0"/>
              <a:t>may be a promising treatment of COVID-19 that show </a:t>
            </a:r>
            <a:r>
              <a:rPr lang="en-US" sz="3200" dirty="0" smtClean="0"/>
              <a:t>height </a:t>
            </a:r>
            <a:r>
              <a:rPr lang="en-US" sz="3200" dirty="0"/>
              <a:t>effect but the study was for small sample of people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sz="3600" dirty="0"/>
              <a:t>*In the end we can say </a:t>
            </a:r>
            <a:r>
              <a:rPr lang="en-US" sz="3600" dirty="0" smtClean="0"/>
              <a:t>that, </a:t>
            </a:r>
            <a:r>
              <a:rPr lang="en-US" sz="3600" dirty="0"/>
              <a:t>there is not a lot of treatment for COVED-19 by drug just we have </a:t>
            </a:r>
            <a:r>
              <a:rPr lang="en-US" sz="3600" dirty="0">
                <a:solidFill>
                  <a:srgbClr val="FFC000"/>
                </a:solidFill>
              </a:rPr>
              <a:t>VACCIEN</a:t>
            </a:r>
            <a:r>
              <a:rPr lang="en-US" sz="3600" dirty="0" smtClean="0"/>
              <a:t> </a:t>
            </a:r>
            <a:r>
              <a:rPr lang="en-US" sz="3600" dirty="0">
                <a:solidFill>
                  <a:srgbClr val="FFC000"/>
                </a:solidFill>
              </a:rPr>
              <a:t>!!</a:t>
            </a:r>
            <a:r>
              <a:rPr lang="en-US" sz="3600" dirty="0" smtClean="0"/>
              <a:t> </a:t>
            </a:r>
            <a:endParaRPr lang="en-US" sz="3600" dirty="0"/>
          </a:p>
          <a:p>
            <a:pPr algn="l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71621550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11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-27874" y="260648"/>
            <a:ext cx="91440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92D050"/>
                </a:solidFill>
              </a:rPr>
              <a:t>CONCLUSION :</a:t>
            </a:r>
          </a:p>
          <a:p>
            <a:pPr algn="l"/>
            <a:endParaRPr lang="en-US" sz="2800" b="1" i="1" dirty="0" smtClean="0">
              <a:solidFill>
                <a:srgbClr val="92D050"/>
              </a:solidFill>
            </a:endParaRPr>
          </a:p>
          <a:p>
            <a:pPr algn="l"/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1- the most people who have lung cancer they will effected by coved because of the weakened of immune system and chemotherapy .</a:t>
            </a:r>
          </a:p>
          <a:p>
            <a:pPr algn="l"/>
            <a:endParaRPr lang="en-US" sz="2800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2- the clinical characteristic with non cancer and cancer patients will be very similar </a:t>
            </a:r>
          </a:p>
          <a:p>
            <a:pPr algn="l"/>
            <a:endParaRPr lang="en-US" sz="2800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3- laboratory findings show low level of CD4+ AND CD8 T CELLS</a:t>
            </a:r>
            <a:r>
              <a:rPr lang="en-US" sz="2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most of patients have Anemia</a:t>
            </a:r>
          </a:p>
          <a:p>
            <a:pPr algn="l"/>
            <a:endParaRPr lang="en-US" sz="2800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4- the treatment that we showed were just for reduction the risk of coved19 in cancer patients </a:t>
            </a:r>
          </a:p>
        </p:txBody>
      </p:sp>
    </p:spTree>
    <p:extLst>
      <p:ext uri="{BB962C8B-B14F-4D97-AF65-F5344CB8AC3E}">
        <p14:creationId xmlns:p14="http://schemas.microsoft.com/office/powerpoint/2010/main" val="414537025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12</a:t>
            </a:fld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8475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13</a:t>
            </a:fld>
            <a:endParaRPr lang="ar-LY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0"/>
            <a:ext cx="7992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900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14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35207"/>
            <a:ext cx="9144000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/>
              <a:t>1-Who will be the most common to effected by coved19 in cancer patient ?</a:t>
            </a:r>
          </a:p>
          <a:p>
            <a:pPr algn="l"/>
            <a:r>
              <a:rPr lang="en-US" sz="3600" dirty="0" smtClean="0"/>
              <a:t>A- breast cancer                     B- lung caner            </a:t>
            </a:r>
          </a:p>
          <a:p>
            <a:pPr algn="l"/>
            <a:r>
              <a:rPr lang="en-US" sz="3600" dirty="0" smtClean="0"/>
              <a:t>C- GIT cancer                         D- Other than</a:t>
            </a:r>
          </a:p>
          <a:p>
            <a:pPr algn="l"/>
            <a:r>
              <a:rPr lang="ar-SA" sz="3600" dirty="0" smtClean="0">
                <a:solidFill>
                  <a:srgbClr val="92D050"/>
                </a:solidFill>
              </a:rPr>
              <a:t>(</a:t>
            </a:r>
            <a:r>
              <a:rPr lang="en-US" sz="3600" dirty="0" smtClean="0">
                <a:solidFill>
                  <a:srgbClr val="92D050"/>
                </a:solidFill>
              </a:rPr>
              <a:t>                         ANSWER ( B 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b="1" dirty="0" smtClean="0"/>
              <a:t>2- the clinical characteristics are very similar  between( non cancer ) and cancer patient with coved19 </a:t>
            </a:r>
            <a:r>
              <a:rPr lang="en-US" sz="3600" b="1" dirty="0" smtClean="0">
                <a:solidFill>
                  <a:srgbClr val="FF0000"/>
                </a:solidFill>
              </a:rPr>
              <a:t>(     )</a:t>
            </a:r>
            <a:endParaRPr lang="en-US" sz="3600" b="1" dirty="0" smtClean="0"/>
          </a:p>
          <a:p>
            <a:pPr algn="l"/>
            <a:r>
              <a:rPr lang="en-US" sz="3600" dirty="0">
                <a:solidFill>
                  <a:srgbClr val="FFC000"/>
                </a:solidFill>
              </a:rPr>
              <a:t> </a:t>
            </a:r>
            <a:r>
              <a:rPr lang="en-US" sz="3600" dirty="0" smtClean="0">
                <a:solidFill>
                  <a:srgbClr val="FFC000"/>
                </a:solidFill>
              </a:rPr>
              <a:t>                       </a:t>
            </a:r>
            <a:r>
              <a:rPr lang="en-US" sz="3600" dirty="0" smtClean="0">
                <a:solidFill>
                  <a:srgbClr val="92D050"/>
                </a:solidFill>
              </a:rPr>
              <a:t>ANSWER</a:t>
            </a:r>
            <a:r>
              <a:rPr lang="en-US" sz="3600" dirty="0" smtClean="0">
                <a:solidFill>
                  <a:srgbClr val="FFC000"/>
                </a:solidFill>
              </a:rPr>
              <a:t> </a:t>
            </a:r>
            <a:r>
              <a:rPr lang="en-US" sz="3600" dirty="0" smtClean="0">
                <a:solidFill>
                  <a:srgbClr val="92D050"/>
                </a:solidFill>
              </a:rPr>
              <a:t>( T ) </a:t>
            </a:r>
            <a:endParaRPr lang="ar-LY" sz="3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383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992" y="0"/>
            <a:ext cx="9073008" cy="84176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REFRENCE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Liu C, Zhao Y,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Okwan-Duodu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D, Basho R, Cui X. COVID-19 in cancer patients: risk, clinical features, and management. Cancer Biology &amp; Medicine. 2020 Aug 15;17(3):519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endParaRPr lang="en-US" sz="3200" b="1" dirty="0" smtClean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2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further Reading</a:t>
            </a:r>
          </a:p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Liang W, Guan W, Chen R, Wang W, Li J,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Xu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K, et al. Cancer patients in SARS-CoV-2 infection: a nationwide analysis in China. 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Lancet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Oncol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2020;21:335–7. </a:t>
            </a:r>
          </a:p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Wu Z,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McGoogan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JM. Characteristics of and important lessons from the coronavirus disease 2019 (COVID-19) outbreak in china: summary of a report of 72314 cases from the Chinese center for disease control and prevention. 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JAMA. 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2020;323:1239–42. 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 Guan W-J, Ni Z-Y, Hu Y, Liang W-H,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C-Q, He J-X, et al. Clinical characteristics of 2019 novel coronavirus infection in China. 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 Med. 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2020;382:1708–20. ]</a:t>
            </a:r>
          </a:p>
          <a:p>
            <a:pPr algn="l">
              <a:lnSpc>
                <a:spcPct val="150000"/>
              </a:lnSpc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</a:pP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</a:pP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</a:pPr>
            <a:endParaRPr lang="ar-LY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15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06095721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16</a:t>
            </a:r>
            <a:endParaRPr lang="ar-LY" sz="24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1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7442-0E0C-462F-94C9-947A4649C004}" type="slidenum">
              <a:rPr lang="ar-LY" smtClean="0"/>
              <a:t>2</a:t>
            </a:fld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925"/>
            <a:ext cx="9144000" cy="62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2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301298"/>
            <a:ext cx="27363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ar-L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764704"/>
            <a:ext cx="9036496" cy="63966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-List Risk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COVID-19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infection in cancer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patients</a:t>
            </a:r>
          </a:p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2-Identify Clinical characteristics of cancer patients with COVID-19</a:t>
            </a:r>
          </a:p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3-list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laboratory findings of cancer patients with COVID-19</a:t>
            </a:r>
          </a:p>
          <a:p>
            <a:pPr algn="l">
              <a:lnSpc>
                <a:spcPct val="200000"/>
              </a:lnSpc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-DiscussesTreatment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COVID-19 in cancer patients</a:t>
            </a:r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en-US" dirty="0"/>
          </a:p>
          <a:p>
            <a:pPr algn="l">
              <a:lnSpc>
                <a:spcPct val="150000"/>
              </a:lnSpc>
            </a:pPr>
            <a:endParaRPr lang="ar-LY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3</a:t>
            </a:r>
            <a:endParaRPr lang="ar-LY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9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16632"/>
            <a:ext cx="9144000" cy="57964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1-Introduction:</a:t>
            </a:r>
          </a:p>
          <a:p>
            <a:pPr algn="l"/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coronavirus known as SARS-CoV-2 has spread throughout the world and caused the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COV-19 Pandemic</a:t>
            </a:r>
            <a:r>
              <a:rPr lang="en-US" sz="2800" b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1</a:t>
            </a:r>
            <a:endParaRPr lang="en-US" sz="2800" b="1" u="sng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800" b="1" u="sng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symptomatic severity of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COV-19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infection seems to vary with age and the presence of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disease </a:t>
            </a:r>
          </a:p>
          <a:p>
            <a:pPr algn="l"/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This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focuses on the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features of COVID-19 infection in cancer patients, to stimulate research into strategies for improving the management of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cancer patients with </a:t>
            </a:r>
            <a:r>
              <a:rPr lang="en-US" sz="2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COVID-19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use of </a:t>
            </a:r>
            <a:r>
              <a:rPr lang="en-US" sz="28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VACCIEN</a:t>
            </a:r>
            <a:endParaRPr lang="en-US" sz="28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4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56410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88640"/>
            <a:ext cx="8964488" cy="48628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B0F0"/>
                </a:solidFill>
              </a:rPr>
              <a:t>2-Risk </a:t>
            </a:r>
            <a:r>
              <a:rPr lang="en-US" sz="3200" b="1" dirty="0">
                <a:solidFill>
                  <a:srgbClr val="00B0F0"/>
                </a:solidFill>
              </a:rPr>
              <a:t>of </a:t>
            </a:r>
            <a:r>
              <a:rPr lang="en-US" sz="3200" b="1" dirty="0" smtClean="0">
                <a:solidFill>
                  <a:srgbClr val="00B0F0"/>
                </a:solidFill>
              </a:rPr>
              <a:t>COVED19 </a:t>
            </a:r>
            <a:r>
              <a:rPr lang="en-US" sz="3200" b="1" dirty="0">
                <a:solidFill>
                  <a:srgbClr val="00B0F0"/>
                </a:solidFill>
              </a:rPr>
              <a:t>infection in cancer </a:t>
            </a:r>
            <a:r>
              <a:rPr lang="en-US" sz="3200" b="1" dirty="0" smtClean="0">
                <a:solidFill>
                  <a:srgbClr val="00B0F0"/>
                </a:solidFill>
              </a:rPr>
              <a:t>patients </a:t>
            </a:r>
            <a:r>
              <a:rPr lang="en-US" sz="3200" b="1" dirty="0" smtClean="0"/>
              <a:t>:</a:t>
            </a:r>
          </a:p>
          <a:p>
            <a:pPr algn="l"/>
            <a:endParaRPr lang="en-US" dirty="0" smtClean="0"/>
          </a:p>
          <a:p>
            <a:pPr algn="l"/>
            <a:r>
              <a:rPr lang="en-US" sz="2800" b="1" i="1" dirty="0" smtClean="0"/>
              <a:t>WHY THE CANCER PAITIENTS ARE THE MOST COMMAN TO EFFECTED BY COVED-19 ?!</a:t>
            </a:r>
          </a:p>
          <a:p>
            <a:pPr algn="l"/>
            <a:endParaRPr lang="en-US" sz="2400" dirty="0"/>
          </a:p>
          <a:p>
            <a:pPr algn="l"/>
            <a:r>
              <a:rPr lang="en-US" sz="3200" b="1" i="1" u="sng" dirty="0">
                <a:solidFill>
                  <a:srgbClr val="FFFF00"/>
                </a:solidFill>
              </a:rPr>
              <a:t>weakened immune systems </a:t>
            </a:r>
            <a:r>
              <a:rPr lang="en-US" sz="2800" dirty="0"/>
              <a:t>caused by both </a:t>
            </a:r>
            <a:r>
              <a:rPr lang="en-US" sz="2800" b="1" i="1" dirty="0">
                <a:solidFill>
                  <a:srgbClr val="00B050"/>
                </a:solidFill>
              </a:rPr>
              <a:t>tumor growth </a:t>
            </a:r>
            <a:r>
              <a:rPr lang="en-US" sz="2800" dirty="0"/>
              <a:t>and </a:t>
            </a:r>
            <a:r>
              <a:rPr lang="en-US" sz="2800" b="1" i="1" dirty="0">
                <a:solidFill>
                  <a:srgbClr val="00B050"/>
                </a:solidFill>
              </a:rPr>
              <a:t>anti-cancer </a:t>
            </a:r>
            <a:r>
              <a:rPr lang="en-US" sz="2800" b="1" i="1" dirty="0" smtClean="0">
                <a:solidFill>
                  <a:srgbClr val="00B050"/>
                </a:solidFill>
              </a:rPr>
              <a:t>treatment </a:t>
            </a:r>
            <a:r>
              <a:rPr lang="en-US" sz="2800" dirty="0" smtClean="0"/>
              <a:t>and because they go to hospital to take chemotherapy so they have a chance to contact with coved patient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In a cohort study </a:t>
            </a:r>
            <a:r>
              <a:rPr lang="en-US" sz="2800" dirty="0" smtClean="0"/>
              <a:t>of </a:t>
            </a:r>
            <a:r>
              <a:rPr lang="en-US" sz="2800" dirty="0"/>
              <a:t>cancer patients with </a:t>
            </a:r>
            <a:r>
              <a:rPr lang="en-US" sz="2800" dirty="0" smtClean="0"/>
              <a:t>COVID-19 they found: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 algn="l"/>
            <a:endParaRPr lang="ar-LY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88851"/>
              </p:ext>
            </p:extLst>
          </p:nvPr>
        </p:nvGraphicFramePr>
        <p:xfrm>
          <a:off x="1691681" y="4509121"/>
          <a:ext cx="6112767" cy="2286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64767"/>
                <a:gridCol w="3048000"/>
              </a:tblGrid>
              <a:tr h="38884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Percentage</a:t>
                      </a:r>
                      <a:r>
                        <a:rPr lang="en-US" sz="2400" baseline="0" dirty="0" smtClean="0"/>
                        <a:t>           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Type</a:t>
                      </a:r>
                      <a:r>
                        <a:rPr lang="en-US" sz="2400" baseline="0" dirty="0" smtClean="0"/>
                        <a:t> of cancer </a:t>
                      </a:r>
                      <a:endParaRPr lang="ar-LY" sz="2400" dirty="0"/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20.95%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LUNG</a:t>
                      </a:r>
                      <a:r>
                        <a:rPr lang="en-US" sz="2400" baseline="0" dirty="0" smtClean="0"/>
                        <a:t> CANCER</a:t>
                      </a:r>
                      <a:endParaRPr lang="ar-LY" sz="2400" dirty="0"/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12.38%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GIT CANCER</a:t>
                      </a:r>
                      <a:endParaRPr lang="ar-LY" sz="2400" dirty="0"/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10.48%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BREAST CANCER</a:t>
                      </a:r>
                      <a:endParaRPr lang="ar-LY" sz="2400" dirty="0"/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56.19%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ANOTHER CANCER</a:t>
                      </a:r>
                      <a:endParaRPr lang="ar-LY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5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05493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7504" y="116632"/>
            <a:ext cx="8928992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B0F0"/>
                </a:solidFill>
              </a:rPr>
              <a:t>3-Clinical </a:t>
            </a:r>
            <a:r>
              <a:rPr lang="en-US" sz="3200" b="1" dirty="0">
                <a:solidFill>
                  <a:srgbClr val="00B0F0"/>
                </a:solidFill>
              </a:rPr>
              <a:t>characteristics of cancer patients with </a:t>
            </a:r>
            <a:r>
              <a:rPr lang="en-US" sz="3200" b="1" dirty="0" smtClean="0">
                <a:solidFill>
                  <a:srgbClr val="00B0F0"/>
                </a:solidFill>
              </a:rPr>
              <a:t>COVID-19</a:t>
            </a:r>
          </a:p>
          <a:p>
            <a:pPr algn="l"/>
            <a:endParaRPr lang="en-US" sz="3200" dirty="0"/>
          </a:p>
          <a:p>
            <a:pPr algn="l" rtl="0"/>
            <a:r>
              <a:rPr lang="en-US" sz="3200" dirty="0"/>
              <a:t>For cancer patients with COVID-19, a retrospective study showed that the most common symptoms at presentation were </a:t>
            </a:r>
            <a:r>
              <a:rPr lang="en-US" sz="3200" dirty="0">
                <a:solidFill>
                  <a:srgbClr val="FFFF00"/>
                </a:solidFill>
              </a:rPr>
              <a:t>fever, dry cough, and </a:t>
            </a:r>
            <a:r>
              <a:rPr lang="en-US" sz="3200" dirty="0" smtClean="0">
                <a:solidFill>
                  <a:srgbClr val="FFFF00"/>
                </a:solidFill>
              </a:rPr>
              <a:t>fatigue</a:t>
            </a:r>
            <a:r>
              <a:rPr lang="en-US" sz="3200" dirty="0" smtClean="0"/>
              <a:t>. </a:t>
            </a:r>
            <a:r>
              <a:rPr lang="en-US" sz="3200" u="sng" dirty="0">
                <a:solidFill>
                  <a:srgbClr val="92D050"/>
                </a:solidFill>
              </a:rPr>
              <a:t>Although the non-cancer and cancer patients with COVID-19 have similar clinical presentation</a:t>
            </a:r>
            <a:r>
              <a:rPr lang="en-US" sz="3200" dirty="0"/>
              <a:t>, fatigue and dyspnea symptoms appear to be more frequent among the </a:t>
            </a:r>
            <a:r>
              <a:rPr lang="en-US" sz="3200" dirty="0" smtClean="0"/>
              <a:t>latter.</a:t>
            </a:r>
            <a:endParaRPr lang="en-US" sz="3200" dirty="0"/>
          </a:p>
          <a:p>
            <a:pPr algn="l"/>
            <a:endParaRPr lang="ar-LY" sz="32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6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70707845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16632"/>
            <a:ext cx="9144000" cy="64325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00B0F0"/>
                </a:solidFill>
              </a:rPr>
              <a:t>4-laboratory </a:t>
            </a:r>
            <a:r>
              <a:rPr lang="en-US" sz="3200" b="1" dirty="0">
                <a:solidFill>
                  <a:srgbClr val="00B0F0"/>
                </a:solidFill>
              </a:rPr>
              <a:t>findings of cancer patients with </a:t>
            </a:r>
            <a:r>
              <a:rPr lang="en-US" sz="3200" b="1" dirty="0" smtClean="0">
                <a:solidFill>
                  <a:srgbClr val="00B0F0"/>
                </a:solidFill>
              </a:rPr>
              <a:t>COVID-19</a:t>
            </a:r>
            <a:endParaRPr lang="en-US" sz="2400" dirty="0"/>
          </a:p>
          <a:p>
            <a:pPr algn="l">
              <a:lnSpc>
                <a:spcPct val="150000"/>
              </a:lnSpc>
            </a:pPr>
            <a:r>
              <a:rPr lang="en-US" sz="2800" b="1" dirty="0" smtClean="0"/>
              <a:t>1-</a:t>
            </a:r>
            <a:r>
              <a:rPr lang="en-US" sz="2800" b="1" dirty="0"/>
              <a:t> the cytokine release syndrome may be a sign of </a:t>
            </a:r>
            <a:r>
              <a:rPr lang="en-US" sz="2800" b="1" dirty="0" smtClean="0"/>
              <a:t>disease</a:t>
            </a:r>
          </a:p>
          <a:p>
            <a:pPr algn="l">
              <a:lnSpc>
                <a:spcPct val="150000"/>
              </a:lnSpc>
            </a:pPr>
            <a:r>
              <a:rPr lang="en-US" sz="2800" b="1" dirty="0" smtClean="0"/>
              <a:t>2-Higher </a:t>
            </a:r>
            <a:r>
              <a:rPr lang="en-US" sz="2800" b="1" dirty="0"/>
              <a:t>levels of IL-6 and </a:t>
            </a:r>
            <a:r>
              <a:rPr lang="en-US" sz="2800" b="1" dirty="0" smtClean="0"/>
              <a:t>IL-10</a:t>
            </a:r>
          </a:p>
          <a:p>
            <a:pPr algn="l"/>
            <a:endParaRPr lang="en-US" sz="2800" b="1" dirty="0" smtClean="0"/>
          </a:p>
          <a:p>
            <a:pPr algn="l"/>
            <a:r>
              <a:rPr lang="en-US" sz="2800" b="1" dirty="0" smtClean="0"/>
              <a:t>3-lower </a:t>
            </a:r>
            <a:r>
              <a:rPr lang="en-US" sz="2800" b="1" dirty="0"/>
              <a:t>levels of CD4+ and CD8+ T cells found in COVID-19 patients correlated with the severity of the </a:t>
            </a:r>
            <a:r>
              <a:rPr lang="en-US" sz="2800" b="1" dirty="0" smtClean="0"/>
              <a:t>disease</a:t>
            </a:r>
          </a:p>
          <a:p>
            <a:pPr algn="l"/>
            <a:endParaRPr lang="en-US" sz="2800" b="1" dirty="0" smtClean="0"/>
          </a:p>
          <a:p>
            <a:pPr algn="l"/>
            <a:r>
              <a:rPr lang="en-US" sz="2800" b="1" dirty="0" smtClean="0"/>
              <a:t>4-The cancer and non cancer patient with coved-19 are have the same blood counting and always they will have </a:t>
            </a:r>
            <a:r>
              <a:rPr lang="en-US" sz="2800" b="1" dirty="0" smtClean="0">
                <a:solidFill>
                  <a:srgbClr val="FFFF00"/>
                </a:solidFill>
              </a:rPr>
              <a:t>anemia</a:t>
            </a:r>
            <a:r>
              <a:rPr lang="en-US" sz="2800" b="1" dirty="0" smtClean="0"/>
              <a:t> that caused by :</a:t>
            </a:r>
          </a:p>
          <a:p>
            <a:pPr algn="l"/>
            <a:r>
              <a:rPr lang="en-US" sz="2800" b="1" i="1" u="sng" dirty="0" smtClean="0">
                <a:solidFill>
                  <a:srgbClr val="92D050"/>
                </a:solidFill>
              </a:rPr>
              <a:t>*nutritional </a:t>
            </a:r>
            <a:r>
              <a:rPr lang="en-US" sz="2800" b="1" i="1" u="sng" dirty="0">
                <a:solidFill>
                  <a:srgbClr val="92D050"/>
                </a:solidFill>
              </a:rPr>
              <a:t>deficiency</a:t>
            </a:r>
            <a:r>
              <a:rPr lang="en-US" sz="2800" b="1" i="1" u="sng" dirty="0" smtClean="0">
                <a:solidFill>
                  <a:srgbClr val="92D050"/>
                </a:solidFill>
              </a:rPr>
              <a:t>   or    *immune compressed </a:t>
            </a:r>
            <a:r>
              <a:rPr lang="en-US" sz="2400" i="1" u="sng" dirty="0" smtClean="0">
                <a:solidFill>
                  <a:srgbClr val="92D050"/>
                </a:solidFill>
              </a:rPr>
              <a:t/>
            </a:r>
            <a:br>
              <a:rPr lang="en-US" sz="2400" i="1" u="sng" dirty="0" smtClean="0">
                <a:solidFill>
                  <a:srgbClr val="92D050"/>
                </a:solidFill>
              </a:rPr>
            </a:br>
            <a:endParaRPr lang="en-US" sz="2400" i="1" u="sng" dirty="0" smtClean="0">
              <a:solidFill>
                <a:srgbClr val="92D050"/>
              </a:solidFill>
            </a:endParaRPr>
          </a:p>
          <a:p>
            <a:pPr algn="l"/>
            <a:r>
              <a:rPr lang="en-US" sz="2400" dirty="0" smtClean="0"/>
              <a:t>  </a:t>
            </a:r>
            <a:endParaRPr lang="en-US" sz="2400" dirty="0"/>
          </a:p>
          <a:p>
            <a:pPr algn="l"/>
            <a:endParaRPr lang="ar-LY" sz="24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7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40264997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-14935" y="188640"/>
            <a:ext cx="8712968" cy="64325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i="1" dirty="0" smtClean="0">
                <a:solidFill>
                  <a:srgbClr val="00B0F0"/>
                </a:solidFill>
              </a:rPr>
              <a:t>5-Treatment </a:t>
            </a:r>
            <a:r>
              <a:rPr lang="en-US" sz="3200" b="1" i="1" dirty="0">
                <a:solidFill>
                  <a:srgbClr val="00B0F0"/>
                </a:solidFill>
              </a:rPr>
              <a:t>of COVID-19 in cancer </a:t>
            </a:r>
            <a:r>
              <a:rPr lang="en-US" sz="3200" b="1" i="1" dirty="0" smtClean="0">
                <a:solidFill>
                  <a:srgbClr val="00B0F0"/>
                </a:solidFill>
              </a:rPr>
              <a:t>patients</a:t>
            </a:r>
          </a:p>
          <a:p>
            <a:pPr algn="l"/>
            <a:endParaRPr lang="en-US" dirty="0"/>
          </a:p>
          <a:p>
            <a:pPr algn="l"/>
            <a:endParaRPr lang="en-US" sz="2800" b="1" dirty="0" smtClean="0">
              <a:solidFill>
                <a:srgbClr val="92D050"/>
              </a:solidFill>
            </a:endParaRPr>
          </a:p>
          <a:p>
            <a:pPr algn="l"/>
            <a:r>
              <a:rPr lang="en-US" sz="2800" b="1" dirty="0">
                <a:solidFill>
                  <a:srgbClr val="92D050"/>
                </a:solidFill>
              </a:rPr>
              <a:t>1</a:t>
            </a:r>
            <a:r>
              <a:rPr lang="en-US" sz="2800" b="1" dirty="0" smtClean="0">
                <a:solidFill>
                  <a:srgbClr val="92D050"/>
                </a:solidFill>
              </a:rPr>
              <a:t>- Oxygen </a:t>
            </a:r>
            <a:r>
              <a:rPr lang="en-US" sz="2800" b="1" dirty="0">
                <a:solidFill>
                  <a:srgbClr val="92D050"/>
                </a:solidFill>
              </a:rPr>
              <a:t>therapy for COVID-19 </a:t>
            </a:r>
            <a:r>
              <a:rPr lang="en-US" sz="2800" b="1" dirty="0" smtClean="0">
                <a:solidFill>
                  <a:srgbClr val="92D050"/>
                </a:solidFill>
              </a:rPr>
              <a:t>patients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-The </a:t>
            </a:r>
            <a:r>
              <a:rPr lang="en-US" sz="2800" dirty="0"/>
              <a:t>most important symptomatic treatment for COVID-19 patients is oxygen </a:t>
            </a:r>
            <a:r>
              <a:rPr lang="ar-SA" sz="2800" dirty="0" smtClean="0"/>
              <a:t> </a:t>
            </a:r>
            <a:r>
              <a:rPr lang="en-US" sz="2800" dirty="0" smtClean="0"/>
              <a:t>therapy</a:t>
            </a:r>
            <a:r>
              <a:rPr lang="en-US" sz="2800" u="sng" baseline="30000" dirty="0" smtClean="0"/>
              <a:t> </a:t>
            </a:r>
            <a:endParaRPr lang="en-US" sz="2800" dirty="0"/>
          </a:p>
          <a:p>
            <a:pPr algn="l"/>
            <a:r>
              <a:rPr lang="en-US" sz="2800" dirty="0" smtClean="0"/>
              <a:t> </a:t>
            </a:r>
          </a:p>
          <a:p>
            <a:pPr algn="l"/>
            <a:r>
              <a:rPr lang="en-US" sz="2800" dirty="0" smtClean="0"/>
              <a:t>-For </a:t>
            </a:r>
            <a:r>
              <a:rPr lang="en-US" sz="2800" dirty="0"/>
              <a:t>cancer patients with COVID-19, there was a higher percentage of patients who received oxygen </a:t>
            </a:r>
            <a:r>
              <a:rPr lang="en-US" sz="2800" dirty="0" smtClean="0"/>
              <a:t>therapy 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-That is give for breathing specially for patients who has lung cancer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It is another way , just for breathing )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ar-LY" dirty="0"/>
          </a:p>
        </p:txBody>
      </p:sp>
      <p:sp>
        <p:nvSpPr>
          <p:cNvPr id="2" name="مربع نص 1"/>
          <p:cNvSpPr txBox="1"/>
          <p:nvPr/>
        </p:nvSpPr>
        <p:spPr>
          <a:xfrm>
            <a:off x="8193977" y="6265212"/>
            <a:ext cx="5040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23810828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/>
              <a:t>9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6941" y="260648"/>
            <a:ext cx="8352928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92D050"/>
                </a:solidFill>
              </a:rPr>
              <a:t>2-Antiviral </a:t>
            </a:r>
            <a:r>
              <a:rPr lang="en-US" sz="3200" b="1" dirty="0">
                <a:solidFill>
                  <a:srgbClr val="92D050"/>
                </a:solidFill>
              </a:rPr>
              <a:t>treatment for COVID-19 </a:t>
            </a:r>
            <a:r>
              <a:rPr lang="en-US" sz="3200" b="1" dirty="0" smtClean="0">
                <a:solidFill>
                  <a:srgbClr val="92D050"/>
                </a:solidFill>
              </a:rPr>
              <a:t>patients</a:t>
            </a:r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- Actually , </a:t>
            </a:r>
            <a:r>
              <a:rPr lang="en-US" sz="3200" dirty="0"/>
              <a:t>there is no antiviral drug that is specifically effective </a:t>
            </a:r>
            <a:r>
              <a:rPr lang="en-US" sz="3200" dirty="0" smtClean="0"/>
              <a:t>against  </a:t>
            </a:r>
            <a:r>
              <a:rPr lang="en-US" sz="3200" dirty="0">
                <a:solidFill>
                  <a:srgbClr val="FFC000"/>
                </a:solidFill>
              </a:rPr>
              <a:t>CoV-19.</a:t>
            </a:r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-</a:t>
            </a:r>
            <a:r>
              <a:rPr lang="en-US" sz="3200" dirty="0"/>
              <a:t> Several clinical studies have indicated that </a:t>
            </a:r>
            <a:r>
              <a:rPr lang="en-US" sz="3200" dirty="0" err="1" smtClean="0">
                <a:solidFill>
                  <a:schemeClr val="tx2"/>
                </a:solidFill>
              </a:rPr>
              <a:t>arbidol</a:t>
            </a:r>
            <a:r>
              <a:rPr lang="en-US" sz="3200" dirty="0">
                <a:solidFill>
                  <a:schemeClr val="tx2"/>
                </a:solidFill>
              </a:rPr>
              <a:t>, </a:t>
            </a:r>
            <a:r>
              <a:rPr lang="en-US" sz="3200" dirty="0"/>
              <a:t>and </a:t>
            </a:r>
            <a:r>
              <a:rPr lang="en-US" sz="3200" dirty="0" err="1">
                <a:solidFill>
                  <a:schemeClr val="tx2"/>
                </a:solidFill>
              </a:rPr>
              <a:t>chloroquine</a:t>
            </a:r>
            <a:r>
              <a:rPr lang="en-US" sz="3200" dirty="0"/>
              <a:t> may have moderate benefits for treating COVID-19</a:t>
            </a:r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- And </a:t>
            </a:r>
            <a:r>
              <a:rPr lang="en-US" sz="3200" dirty="0">
                <a:solidFill>
                  <a:srgbClr val="00B0F0"/>
                </a:solidFill>
              </a:rPr>
              <a:t>there is no any different in effect </a:t>
            </a:r>
            <a:r>
              <a:rPr lang="en-US" sz="3200" dirty="0" smtClean="0"/>
              <a:t>between </a:t>
            </a:r>
            <a:r>
              <a:rPr lang="en-US" sz="3200" dirty="0"/>
              <a:t>cancer </a:t>
            </a:r>
            <a:r>
              <a:rPr lang="en-US" sz="3200" dirty="0" smtClean="0"/>
              <a:t>patient </a:t>
            </a:r>
            <a:r>
              <a:rPr lang="en-US" sz="3200" dirty="0"/>
              <a:t>and non cancer </a:t>
            </a:r>
            <a:r>
              <a:rPr lang="en-US" sz="3200" dirty="0" smtClean="0"/>
              <a:t>patient </a:t>
            </a:r>
            <a:r>
              <a:rPr lang="en-US" sz="3200" dirty="0"/>
              <a:t>with </a:t>
            </a:r>
            <a:r>
              <a:rPr lang="en-US" sz="3200" dirty="0" smtClean="0"/>
              <a:t>coved-19</a:t>
            </a:r>
            <a:endParaRPr lang="en-US" sz="3200" dirty="0"/>
          </a:p>
          <a:p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25352538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18712</TotalTime>
  <Words>621</Words>
  <Application>Microsoft Office PowerPoint</Application>
  <PresentationFormat>عرض على الشاشة (3:4)‏</PresentationFormat>
  <Paragraphs>121</Paragraphs>
  <Slides>16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أفق</vt:lpstr>
      <vt:lpstr>Cancer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Naim Al Hussaini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</dc:title>
  <dc:creator>mohammed</dc:creator>
  <cp:lastModifiedBy>mohammed</cp:lastModifiedBy>
  <cp:revision>64</cp:revision>
  <dcterms:created xsi:type="dcterms:W3CDTF">2022-05-11T16:19:43Z</dcterms:created>
  <dcterms:modified xsi:type="dcterms:W3CDTF">2022-06-05T15:32:01Z</dcterms:modified>
</cp:coreProperties>
</file>