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17.jpg" ContentType="image/png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91"/>
  </p:notes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62" r:id="rId9"/>
    <p:sldId id="263" r:id="rId10"/>
    <p:sldId id="264" r:id="rId11"/>
    <p:sldId id="265" r:id="rId12"/>
    <p:sldId id="274" r:id="rId13"/>
    <p:sldId id="275" r:id="rId14"/>
    <p:sldId id="278" r:id="rId15"/>
    <p:sldId id="266" r:id="rId16"/>
    <p:sldId id="272" r:id="rId17"/>
    <p:sldId id="267" r:id="rId18"/>
    <p:sldId id="269" r:id="rId19"/>
    <p:sldId id="270" r:id="rId20"/>
    <p:sldId id="276" r:id="rId21"/>
    <p:sldId id="271" r:id="rId22"/>
    <p:sldId id="277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7" r:id="rId31"/>
    <p:sldId id="288" r:id="rId32"/>
    <p:sldId id="290" r:id="rId33"/>
    <p:sldId id="289" r:id="rId34"/>
    <p:sldId id="292" r:id="rId35"/>
    <p:sldId id="291" r:id="rId36"/>
    <p:sldId id="293" r:id="rId37"/>
    <p:sldId id="286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5" r:id="rId49"/>
    <p:sldId id="304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45" r:id="rId58"/>
    <p:sldId id="346" r:id="rId59"/>
    <p:sldId id="347" r:id="rId60"/>
    <p:sldId id="348" r:id="rId61"/>
    <p:sldId id="349" r:id="rId62"/>
    <p:sldId id="313" r:id="rId63"/>
    <p:sldId id="314" r:id="rId64"/>
    <p:sldId id="315" r:id="rId65"/>
    <p:sldId id="316" r:id="rId66"/>
    <p:sldId id="330" r:id="rId67"/>
    <p:sldId id="319" r:id="rId68"/>
    <p:sldId id="331" r:id="rId69"/>
    <p:sldId id="322" r:id="rId70"/>
    <p:sldId id="337" r:id="rId71"/>
    <p:sldId id="326" r:id="rId72"/>
    <p:sldId id="332" r:id="rId73"/>
    <p:sldId id="333" r:id="rId74"/>
    <p:sldId id="334" r:id="rId75"/>
    <p:sldId id="336" r:id="rId76"/>
    <p:sldId id="325" r:id="rId77"/>
    <p:sldId id="324" r:id="rId78"/>
    <p:sldId id="328" r:id="rId79"/>
    <p:sldId id="329" r:id="rId80"/>
    <p:sldId id="327" r:id="rId81"/>
    <p:sldId id="323" r:id="rId82"/>
    <p:sldId id="338" r:id="rId83"/>
    <p:sldId id="339" r:id="rId84"/>
    <p:sldId id="342" r:id="rId85"/>
    <p:sldId id="341" r:id="rId86"/>
    <p:sldId id="340" r:id="rId87"/>
    <p:sldId id="343" r:id="rId88"/>
    <p:sldId id="344" r:id="rId89"/>
    <p:sldId id="350" r:id="rId9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نمط فاتح 3 - تميي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109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tableStyles" Target="tableStyle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F7085-C042-4FEE-8389-740FA36D2CF8}" type="doc">
      <dgm:prSet loTypeId="urn:microsoft.com/office/officeart/2005/8/layout/hierarchy2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B15476-C32E-479F-8437-17173F01B7AB}">
      <dgm:prSet phldrT="[نص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b="1" dirty="0" smtClean="0"/>
            <a:t>Diseases of the breast</a:t>
          </a:r>
          <a:endParaRPr lang="en-US" b="1" dirty="0"/>
        </a:p>
      </dgm:t>
    </dgm:pt>
    <dgm:pt modelId="{1D919E45-1F16-4885-9DE4-C1C8493E3AF9}" type="parTrans" cxnId="{63550A56-C267-421D-B73D-C8745A9839F1}">
      <dgm:prSet/>
      <dgm:spPr/>
      <dgm:t>
        <a:bodyPr/>
        <a:lstStyle/>
        <a:p>
          <a:endParaRPr lang="en-US" b="1"/>
        </a:p>
      </dgm:t>
    </dgm:pt>
    <dgm:pt modelId="{47AF4DB3-4FE7-4B18-B2B9-0CEC7E0826D0}" type="sibTrans" cxnId="{63550A56-C267-421D-B73D-C8745A9839F1}">
      <dgm:prSet/>
      <dgm:spPr/>
      <dgm:t>
        <a:bodyPr/>
        <a:lstStyle/>
        <a:p>
          <a:endParaRPr lang="en-US" b="1"/>
        </a:p>
      </dgm:t>
    </dgm:pt>
    <dgm:pt modelId="{A52FC37E-FE12-41C7-B3F3-6C8B1BB40431}">
      <dgm:prSet phldrT="[نص]"/>
      <dgm:spPr/>
      <dgm:t>
        <a:bodyPr/>
        <a:lstStyle/>
        <a:p>
          <a:r>
            <a:rPr lang="en-US" b="1" dirty="0" smtClean="0"/>
            <a:t>Congenital  </a:t>
          </a:r>
          <a:endParaRPr lang="en-US" b="1" dirty="0"/>
        </a:p>
      </dgm:t>
    </dgm:pt>
    <dgm:pt modelId="{FAFC82AD-94E6-462B-8906-F6E45EDFDCE7}" type="parTrans" cxnId="{DEF3B8B1-ADE5-4982-99C0-FD3063A3203E}">
      <dgm:prSet/>
      <dgm:spPr/>
      <dgm:t>
        <a:bodyPr/>
        <a:lstStyle/>
        <a:p>
          <a:endParaRPr lang="en-US" b="1"/>
        </a:p>
      </dgm:t>
    </dgm:pt>
    <dgm:pt modelId="{08528F68-8DEF-40B2-A34B-58BBD1BBC22D}" type="sibTrans" cxnId="{DEF3B8B1-ADE5-4982-99C0-FD3063A3203E}">
      <dgm:prSet/>
      <dgm:spPr/>
      <dgm:t>
        <a:bodyPr/>
        <a:lstStyle/>
        <a:p>
          <a:endParaRPr lang="en-US" b="1"/>
        </a:p>
      </dgm:t>
    </dgm:pt>
    <dgm:pt modelId="{CBDC1502-3713-47F8-91C3-0C0537B1B7CF}">
      <dgm:prSet phldrT="[نص]"/>
      <dgm:spPr/>
      <dgm:t>
        <a:bodyPr/>
        <a:lstStyle/>
        <a:p>
          <a:r>
            <a:rPr lang="en-US" b="1" dirty="0" smtClean="0"/>
            <a:t>Traumatic </a:t>
          </a:r>
          <a:endParaRPr lang="en-US" b="1" dirty="0"/>
        </a:p>
      </dgm:t>
    </dgm:pt>
    <dgm:pt modelId="{0DAAA515-48F6-4DDC-9AD1-7DDFCD185E89}" type="parTrans" cxnId="{D3F0CCE7-614A-4F93-8EDF-01FD00232E00}">
      <dgm:prSet/>
      <dgm:spPr/>
      <dgm:t>
        <a:bodyPr/>
        <a:lstStyle/>
        <a:p>
          <a:endParaRPr lang="en-US" b="1"/>
        </a:p>
      </dgm:t>
    </dgm:pt>
    <dgm:pt modelId="{263A1EEA-B98B-4A1D-A613-56813DAB6D98}" type="sibTrans" cxnId="{D3F0CCE7-614A-4F93-8EDF-01FD00232E00}">
      <dgm:prSet/>
      <dgm:spPr/>
      <dgm:t>
        <a:bodyPr/>
        <a:lstStyle/>
        <a:p>
          <a:endParaRPr lang="en-US" b="1"/>
        </a:p>
      </dgm:t>
    </dgm:pt>
    <dgm:pt modelId="{586F8B74-CA72-4B25-AAE7-1665EAC244D5}">
      <dgm:prSet phldrT="[نص]"/>
      <dgm:spPr/>
      <dgm:t>
        <a:bodyPr/>
        <a:lstStyle/>
        <a:p>
          <a:r>
            <a:rPr lang="en-US" b="1" dirty="0" smtClean="0"/>
            <a:t>Cystic</a:t>
          </a:r>
          <a:endParaRPr lang="en-US" b="1" dirty="0"/>
        </a:p>
      </dgm:t>
    </dgm:pt>
    <dgm:pt modelId="{515749B1-136D-43EF-BD17-AF4D70017737}" type="parTrans" cxnId="{4CDDA3D8-F78F-4198-BBF6-9027E973F65B}">
      <dgm:prSet/>
      <dgm:spPr/>
      <dgm:t>
        <a:bodyPr/>
        <a:lstStyle/>
        <a:p>
          <a:endParaRPr lang="en-US" b="1"/>
        </a:p>
      </dgm:t>
    </dgm:pt>
    <dgm:pt modelId="{7F5762AE-E908-4B56-A02F-F817F6FA80E8}" type="sibTrans" cxnId="{4CDDA3D8-F78F-4198-BBF6-9027E973F65B}">
      <dgm:prSet/>
      <dgm:spPr/>
      <dgm:t>
        <a:bodyPr/>
        <a:lstStyle/>
        <a:p>
          <a:endParaRPr lang="en-US" b="1"/>
        </a:p>
      </dgm:t>
    </dgm:pt>
    <dgm:pt modelId="{D1DF7F33-B951-497D-A349-9A8E35CEE22B}">
      <dgm:prSet phldrT="[نص]"/>
      <dgm:spPr/>
      <dgm:t>
        <a:bodyPr/>
        <a:lstStyle/>
        <a:p>
          <a:r>
            <a:rPr lang="en-US" b="1" dirty="0" smtClean="0"/>
            <a:t>Inflammatory</a:t>
          </a:r>
          <a:endParaRPr lang="en-US" b="1" dirty="0"/>
        </a:p>
      </dgm:t>
    </dgm:pt>
    <dgm:pt modelId="{34ABCD2F-2A5E-445B-8E9F-D509E5361E9B}" type="parTrans" cxnId="{146D737A-1E9E-48D7-9F1E-9EEC5DE283C1}">
      <dgm:prSet/>
      <dgm:spPr/>
      <dgm:t>
        <a:bodyPr/>
        <a:lstStyle/>
        <a:p>
          <a:endParaRPr lang="en-US" b="1"/>
        </a:p>
      </dgm:t>
    </dgm:pt>
    <dgm:pt modelId="{AD2BC713-E1EB-42A3-8E65-252D9896B4E8}" type="sibTrans" cxnId="{146D737A-1E9E-48D7-9F1E-9EEC5DE283C1}">
      <dgm:prSet/>
      <dgm:spPr/>
      <dgm:t>
        <a:bodyPr/>
        <a:lstStyle/>
        <a:p>
          <a:endParaRPr lang="en-US" b="1"/>
        </a:p>
      </dgm:t>
    </dgm:pt>
    <dgm:pt modelId="{179CFB78-D190-4C9A-AA2D-396D618C175F}">
      <dgm:prSet phldrT="[نص]"/>
      <dgm:spPr/>
      <dgm:t>
        <a:bodyPr/>
        <a:lstStyle/>
        <a:p>
          <a:r>
            <a:rPr lang="en-US" b="1" dirty="0" smtClean="0"/>
            <a:t>  fibrocystic </a:t>
          </a:r>
          <a:endParaRPr lang="en-US" b="1" dirty="0"/>
        </a:p>
      </dgm:t>
    </dgm:pt>
    <dgm:pt modelId="{53A39FAF-D72E-4CBD-B6AC-22B7D3CE34A1}" type="parTrans" cxnId="{EEB35377-C9B6-4AE4-85F6-5DB59ADAA27B}">
      <dgm:prSet/>
      <dgm:spPr/>
      <dgm:t>
        <a:bodyPr/>
        <a:lstStyle/>
        <a:p>
          <a:endParaRPr lang="en-US" b="1"/>
        </a:p>
      </dgm:t>
    </dgm:pt>
    <dgm:pt modelId="{889C1242-8C66-49EE-8F3E-1B9C72029A12}" type="sibTrans" cxnId="{EEB35377-C9B6-4AE4-85F6-5DB59ADAA27B}">
      <dgm:prSet/>
      <dgm:spPr/>
      <dgm:t>
        <a:bodyPr/>
        <a:lstStyle/>
        <a:p>
          <a:endParaRPr lang="en-US" b="1"/>
        </a:p>
      </dgm:t>
    </dgm:pt>
    <dgm:pt modelId="{445C1667-D412-4096-AB58-F8892D264C1E}">
      <dgm:prSet phldrT="[نص]"/>
      <dgm:spPr/>
      <dgm:t>
        <a:bodyPr/>
        <a:lstStyle/>
        <a:p>
          <a:r>
            <a:rPr lang="en-US" b="1" dirty="0" smtClean="0"/>
            <a:t>Neoplasm </a:t>
          </a:r>
          <a:endParaRPr lang="en-US" b="1" dirty="0"/>
        </a:p>
      </dgm:t>
    </dgm:pt>
    <dgm:pt modelId="{35F05471-2073-465B-BF58-42870449F1B7}" type="parTrans" cxnId="{5BAEC77A-E9FA-4E02-8263-C106F3B0B76F}">
      <dgm:prSet/>
      <dgm:spPr/>
      <dgm:t>
        <a:bodyPr/>
        <a:lstStyle/>
        <a:p>
          <a:endParaRPr lang="en-US" b="1"/>
        </a:p>
      </dgm:t>
    </dgm:pt>
    <dgm:pt modelId="{907799B9-A5F7-4267-B459-830E6060C5AB}" type="sibTrans" cxnId="{5BAEC77A-E9FA-4E02-8263-C106F3B0B76F}">
      <dgm:prSet/>
      <dgm:spPr/>
      <dgm:t>
        <a:bodyPr/>
        <a:lstStyle/>
        <a:p>
          <a:endParaRPr lang="en-US" b="1"/>
        </a:p>
      </dgm:t>
    </dgm:pt>
    <dgm:pt modelId="{0F4E8F03-9494-4BEC-8B10-5F77EEDEE89C}">
      <dgm:prSet phldrT="[نص]"/>
      <dgm:spPr/>
      <dgm:t>
        <a:bodyPr/>
        <a:lstStyle/>
        <a:p>
          <a:r>
            <a:rPr lang="en-US" b="1" dirty="0" smtClean="0"/>
            <a:t>Nipple discharge </a:t>
          </a:r>
          <a:endParaRPr lang="en-US" b="1" dirty="0"/>
        </a:p>
      </dgm:t>
    </dgm:pt>
    <dgm:pt modelId="{AC2DD345-EF6C-4AD3-B2E5-2A858D8437E7}" type="parTrans" cxnId="{69D761BA-38F2-4C5D-8776-CCFDDC6E1E66}">
      <dgm:prSet/>
      <dgm:spPr/>
      <dgm:t>
        <a:bodyPr/>
        <a:lstStyle/>
        <a:p>
          <a:endParaRPr lang="en-US" b="1"/>
        </a:p>
      </dgm:t>
    </dgm:pt>
    <dgm:pt modelId="{BE005701-0A5B-4071-A30A-39E56D4E1469}" type="sibTrans" cxnId="{69D761BA-38F2-4C5D-8776-CCFDDC6E1E66}">
      <dgm:prSet/>
      <dgm:spPr/>
      <dgm:t>
        <a:bodyPr/>
        <a:lstStyle/>
        <a:p>
          <a:endParaRPr lang="en-US" b="1"/>
        </a:p>
      </dgm:t>
    </dgm:pt>
    <dgm:pt modelId="{3DC76930-9FF5-4932-92B1-EDB486A7A2E9}" type="pres">
      <dgm:prSet presAssocID="{DE4F7085-C042-4FEE-8389-740FA36D2CF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B3905EA-464A-4395-9795-1E8F26D0D227}" type="pres">
      <dgm:prSet presAssocID="{21B15476-C32E-479F-8437-17173F01B7AB}" presName="root1" presStyleCnt="0"/>
      <dgm:spPr/>
    </dgm:pt>
    <dgm:pt modelId="{D4D8D209-CF2A-476B-9AB9-4784BD2A442B}" type="pres">
      <dgm:prSet presAssocID="{21B15476-C32E-479F-8437-17173F01B7A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68CC28-025E-4BAB-B90B-1D45662C728C}" type="pres">
      <dgm:prSet presAssocID="{21B15476-C32E-479F-8437-17173F01B7AB}" presName="level2hierChild" presStyleCnt="0"/>
      <dgm:spPr/>
    </dgm:pt>
    <dgm:pt modelId="{BA7890A3-6833-4298-A5DF-1903DCEE94DF}" type="pres">
      <dgm:prSet presAssocID="{FAFC82AD-94E6-462B-8906-F6E45EDFDCE7}" presName="conn2-1" presStyleLbl="parChTrans1D2" presStyleIdx="0" presStyleCnt="7"/>
      <dgm:spPr/>
      <dgm:t>
        <a:bodyPr/>
        <a:lstStyle/>
        <a:p>
          <a:endParaRPr lang="en-US"/>
        </a:p>
      </dgm:t>
    </dgm:pt>
    <dgm:pt modelId="{8EC4540F-D01B-43AF-BB93-A09AC7E04607}" type="pres">
      <dgm:prSet presAssocID="{FAFC82AD-94E6-462B-8906-F6E45EDFDCE7}" presName="connTx" presStyleLbl="parChTrans1D2" presStyleIdx="0" presStyleCnt="7"/>
      <dgm:spPr/>
      <dgm:t>
        <a:bodyPr/>
        <a:lstStyle/>
        <a:p>
          <a:endParaRPr lang="en-US"/>
        </a:p>
      </dgm:t>
    </dgm:pt>
    <dgm:pt modelId="{CA74943C-74E5-4800-9B36-2DBB7676C7D1}" type="pres">
      <dgm:prSet presAssocID="{A52FC37E-FE12-41C7-B3F3-6C8B1BB40431}" presName="root2" presStyleCnt="0"/>
      <dgm:spPr/>
    </dgm:pt>
    <dgm:pt modelId="{D2E60C6E-5139-4F05-AD75-C5D282ADF73F}" type="pres">
      <dgm:prSet presAssocID="{A52FC37E-FE12-41C7-B3F3-6C8B1BB40431}" presName="LevelTwoTextNode" presStyleLbl="node2" presStyleIdx="0" presStyleCnt="7" custLinFactNeighborX="45" custLinFactNeighborY="-912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18B033-0705-4EDD-98A9-FFCF80999E5C}" type="pres">
      <dgm:prSet presAssocID="{A52FC37E-FE12-41C7-B3F3-6C8B1BB40431}" presName="level3hierChild" presStyleCnt="0"/>
      <dgm:spPr/>
    </dgm:pt>
    <dgm:pt modelId="{70E0A862-E949-44C6-A4E0-EFD755E45651}" type="pres">
      <dgm:prSet presAssocID="{0DAAA515-48F6-4DDC-9AD1-7DDFCD185E89}" presName="conn2-1" presStyleLbl="parChTrans1D2" presStyleIdx="1" presStyleCnt="7"/>
      <dgm:spPr/>
      <dgm:t>
        <a:bodyPr/>
        <a:lstStyle/>
        <a:p>
          <a:endParaRPr lang="en-US"/>
        </a:p>
      </dgm:t>
    </dgm:pt>
    <dgm:pt modelId="{08716275-23E2-4EDF-B3B9-6BB88EAFD8EF}" type="pres">
      <dgm:prSet presAssocID="{0DAAA515-48F6-4DDC-9AD1-7DDFCD185E89}" presName="connTx" presStyleLbl="parChTrans1D2" presStyleIdx="1" presStyleCnt="7"/>
      <dgm:spPr/>
      <dgm:t>
        <a:bodyPr/>
        <a:lstStyle/>
        <a:p>
          <a:endParaRPr lang="en-US"/>
        </a:p>
      </dgm:t>
    </dgm:pt>
    <dgm:pt modelId="{0AB8E248-B068-4DDB-BB16-BDCBFDD28B25}" type="pres">
      <dgm:prSet presAssocID="{CBDC1502-3713-47F8-91C3-0C0537B1B7CF}" presName="root2" presStyleCnt="0"/>
      <dgm:spPr/>
    </dgm:pt>
    <dgm:pt modelId="{319E5B22-4474-40E2-BE17-43C4901B4083}" type="pres">
      <dgm:prSet presAssocID="{CBDC1502-3713-47F8-91C3-0C0537B1B7CF}" presName="LevelTwoTextNode" presStyleLbl="node2" presStyleIdx="1" presStyleCnt="7" custLinFactNeighborY="-845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1519191-E09E-4AA0-B3FE-9999C937A627}" type="pres">
      <dgm:prSet presAssocID="{CBDC1502-3713-47F8-91C3-0C0537B1B7CF}" presName="level3hierChild" presStyleCnt="0"/>
      <dgm:spPr/>
    </dgm:pt>
    <dgm:pt modelId="{60A22D4E-8409-4A9B-BCB0-1E443C68DB19}" type="pres">
      <dgm:prSet presAssocID="{515749B1-136D-43EF-BD17-AF4D70017737}" presName="conn2-1" presStyleLbl="parChTrans1D2" presStyleIdx="2" presStyleCnt="7"/>
      <dgm:spPr/>
      <dgm:t>
        <a:bodyPr/>
        <a:lstStyle/>
        <a:p>
          <a:endParaRPr lang="en-US"/>
        </a:p>
      </dgm:t>
    </dgm:pt>
    <dgm:pt modelId="{55CA9789-7C9C-4F45-8DD0-6A4BC5AF77E2}" type="pres">
      <dgm:prSet presAssocID="{515749B1-136D-43EF-BD17-AF4D70017737}" presName="connTx" presStyleLbl="parChTrans1D2" presStyleIdx="2" presStyleCnt="7"/>
      <dgm:spPr/>
      <dgm:t>
        <a:bodyPr/>
        <a:lstStyle/>
        <a:p>
          <a:endParaRPr lang="en-US"/>
        </a:p>
      </dgm:t>
    </dgm:pt>
    <dgm:pt modelId="{1D8DEF20-DA8E-49D3-814F-4C1C2CC94BEF}" type="pres">
      <dgm:prSet presAssocID="{586F8B74-CA72-4B25-AAE7-1665EAC244D5}" presName="root2" presStyleCnt="0"/>
      <dgm:spPr/>
    </dgm:pt>
    <dgm:pt modelId="{DD49E788-A46E-447F-ACD1-7C68BF85AFD6}" type="pres">
      <dgm:prSet presAssocID="{586F8B74-CA72-4B25-AAE7-1665EAC244D5}" presName="LevelTwoTextNode" presStyleLbl="node2" presStyleIdx="2" presStyleCnt="7" custLinFactNeighborY="-5146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119CD56-9E1D-4014-BC1F-A84A2F4947A6}" type="pres">
      <dgm:prSet presAssocID="{586F8B74-CA72-4B25-AAE7-1665EAC244D5}" presName="level3hierChild" presStyleCnt="0"/>
      <dgm:spPr/>
    </dgm:pt>
    <dgm:pt modelId="{49FD1F33-7615-47A3-9E48-FD8C35828190}" type="pres">
      <dgm:prSet presAssocID="{34ABCD2F-2A5E-445B-8E9F-D509E5361E9B}" presName="conn2-1" presStyleLbl="parChTrans1D2" presStyleIdx="3" presStyleCnt="7"/>
      <dgm:spPr/>
      <dgm:t>
        <a:bodyPr/>
        <a:lstStyle/>
        <a:p>
          <a:endParaRPr lang="en-US"/>
        </a:p>
      </dgm:t>
    </dgm:pt>
    <dgm:pt modelId="{9A30B14C-73C0-41EA-86F4-B6A9DE26A146}" type="pres">
      <dgm:prSet presAssocID="{34ABCD2F-2A5E-445B-8E9F-D509E5361E9B}" presName="connTx" presStyleLbl="parChTrans1D2" presStyleIdx="3" presStyleCnt="7"/>
      <dgm:spPr/>
      <dgm:t>
        <a:bodyPr/>
        <a:lstStyle/>
        <a:p>
          <a:endParaRPr lang="en-US"/>
        </a:p>
      </dgm:t>
    </dgm:pt>
    <dgm:pt modelId="{A842C5B8-2B98-44C6-8ADC-31F24DF58566}" type="pres">
      <dgm:prSet presAssocID="{D1DF7F33-B951-497D-A349-9A8E35CEE22B}" presName="root2" presStyleCnt="0"/>
      <dgm:spPr/>
    </dgm:pt>
    <dgm:pt modelId="{7ACCCDD4-B6B7-419C-92A8-73A8D969CCA6}" type="pres">
      <dgm:prSet presAssocID="{D1DF7F33-B951-497D-A349-9A8E35CEE22B}" presName="LevelTwoTextNode" presStyleLbl="node2" presStyleIdx="3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061C58D-3864-407F-A83C-C4ACCD572E26}" type="pres">
      <dgm:prSet presAssocID="{D1DF7F33-B951-497D-A349-9A8E35CEE22B}" presName="level3hierChild" presStyleCnt="0"/>
      <dgm:spPr/>
    </dgm:pt>
    <dgm:pt modelId="{08235729-7854-4A1C-9074-885B0153696A}" type="pres">
      <dgm:prSet presAssocID="{53A39FAF-D72E-4CBD-B6AC-22B7D3CE34A1}" presName="conn2-1" presStyleLbl="parChTrans1D2" presStyleIdx="4" presStyleCnt="7"/>
      <dgm:spPr/>
      <dgm:t>
        <a:bodyPr/>
        <a:lstStyle/>
        <a:p>
          <a:endParaRPr lang="en-US"/>
        </a:p>
      </dgm:t>
    </dgm:pt>
    <dgm:pt modelId="{DF8ADA23-5437-4B84-8415-7161009F1EB4}" type="pres">
      <dgm:prSet presAssocID="{53A39FAF-D72E-4CBD-B6AC-22B7D3CE34A1}" presName="connTx" presStyleLbl="parChTrans1D2" presStyleIdx="4" presStyleCnt="7"/>
      <dgm:spPr/>
      <dgm:t>
        <a:bodyPr/>
        <a:lstStyle/>
        <a:p>
          <a:endParaRPr lang="en-US"/>
        </a:p>
      </dgm:t>
    </dgm:pt>
    <dgm:pt modelId="{12573057-6416-4096-AD88-61C0B4328DB0}" type="pres">
      <dgm:prSet presAssocID="{179CFB78-D190-4C9A-AA2D-396D618C175F}" presName="root2" presStyleCnt="0"/>
      <dgm:spPr/>
    </dgm:pt>
    <dgm:pt modelId="{5E388DCE-2D8D-4790-81DC-E60A5EDA59E6}" type="pres">
      <dgm:prSet presAssocID="{179CFB78-D190-4C9A-AA2D-396D618C175F}" presName="LevelTwoTextNode" presStyleLbl="node2" presStyleIdx="4" presStyleCnt="7" custLinFactNeighborY="514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477A86-A232-431B-843E-96690099CCF6}" type="pres">
      <dgm:prSet presAssocID="{179CFB78-D190-4C9A-AA2D-396D618C175F}" presName="level3hierChild" presStyleCnt="0"/>
      <dgm:spPr/>
    </dgm:pt>
    <dgm:pt modelId="{C1902710-25BC-4E23-B4BF-CB12724E3018}" type="pres">
      <dgm:prSet presAssocID="{35F05471-2073-465B-BF58-42870449F1B7}" presName="conn2-1" presStyleLbl="parChTrans1D2" presStyleIdx="5" presStyleCnt="7"/>
      <dgm:spPr/>
      <dgm:t>
        <a:bodyPr/>
        <a:lstStyle/>
        <a:p>
          <a:endParaRPr lang="en-US"/>
        </a:p>
      </dgm:t>
    </dgm:pt>
    <dgm:pt modelId="{FB647320-676F-45DE-9EC6-F23806EA25A9}" type="pres">
      <dgm:prSet presAssocID="{35F05471-2073-465B-BF58-42870449F1B7}" presName="connTx" presStyleLbl="parChTrans1D2" presStyleIdx="5" presStyleCnt="7"/>
      <dgm:spPr/>
      <dgm:t>
        <a:bodyPr/>
        <a:lstStyle/>
        <a:p>
          <a:endParaRPr lang="en-US"/>
        </a:p>
      </dgm:t>
    </dgm:pt>
    <dgm:pt modelId="{47D0C1DA-ADC3-4F99-9C94-E7E7028E0A3C}" type="pres">
      <dgm:prSet presAssocID="{445C1667-D412-4096-AB58-F8892D264C1E}" presName="root2" presStyleCnt="0"/>
      <dgm:spPr/>
    </dgm:pt>
    <dgm:pt modelId="{7ACF1A51-A2B0-4400-8A7E-8FE99C199E96}" type="pres">
      <dgm:prSet presAssocID="{445C1667-D412-4096-AB58-F8892D264C1E}" presName="LevelTwoTextNode" presStyleLbl="node2" presStyleIdx="5" presStyleCnt="7" custLinFactNeighborY="845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6D0F209-FBEA-461D-B0C7-3C07F86FF586}" type="pres">
      <dgm:prSet presAssocID="{445C1667-D412-4096-AB58-F8892D264C1E}" presName="level3hierChild" presStyleCnt="0"/>
      <dgm:spPr/>
    </dgm:pt>
    <dgm:pt modelId="{44CB354F-E1AC-432D-97E9-8CEE172DDC72}" type="pres">
      <dgm:prSet presAssocID="{AC2DD345-EF6C-4AD3-B2E5-2A858D8437E7}" presName="conn2-1" presStyleLbl="parChTrans1D2" presStyleIdx="6" presStyleCnt="7"/>
      <dgm:spPr/>
      <dgm:t>
        <a:bodyPr/>
        <a:lstStyle/>
        <a:p>
          <a:endParaRPr lang="en-US"/>
        </a:p>
      </dgm:t>
    </dgm:pt>
    <dgm:pt modelId="{A7E3F4CF-34E0-4735-9EB3-8DBACC77CB5D}" type="pres">
      <dgm:prSet presAssocID="{AC2DD345-EF6C-4AD3-B2E5-2A858D8437E7}" presName="connTx" presStyleLbl="parChTrans1D2" presStyleIdx="6" presStyleCnt="7"/>
      <dgm:spPr/>
      <dgm:t>
        <a:bodyPr/>
        <a:lstStyle/>
        <a:p>
          <a:endParaRPr lang="en-US"/>
        </a:p>
      </dgm:t>
    </dgm:pt>
    <dgm:pt modelId="{9BFD93E7-0297-4EA9-B03E-F898B23E333C}" type="pres">
      <dgm:prSet presAssocID="{0F4E8F03-9494-4BEC-8B10-5F77EEDEE89C}" presName="root2" presStyleCnt="0"/>
      <dgm:spPr/>
    </dgm:pt>
    <dgm:pt modelId="{968CB548-5F11-44BC-8BDF-54358880EB8F}" type="pres">
      <dgm:prSet presAssocID="{0F4E8F03-9494-4BEC-8B10-5F77EEDEE89C}" presName="LevelTwoTextNode" presStyleLbl="node2" presStyleIdx="6" presStyleCnt="7" custLinFactNeighborY="9123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9BD69F0-A461-4D10-9178-10FCA151A66D}" type="pres">
      <dgm:prSet presAssocID="{0F4E8F03-9494-4BEC-8B10-5F77EEDEE89C}" presName="level3hierChild" presStyleCnt="0"/>
      <dgm:spPr/>
    </dgm:pt>
  </dgm:ptLst>
  <dgm:cxnLst>
    <dgm:cxn modelId="{A88C636F-BDBA-4D56-8846-8C2E17BEE72D}" type="presOf" srcId="{53A39FAF-D72E-4CBD-B6AC-22B7D3CE34A1}" destId="{DF8ADA23-5437-4B84-8415-7161009F1EB4}" srcOrd="1" destOrd="0" presId="urn:microsoft.com/office/officeart/2005/8/layout/hierarchy2"/>
    <dgm:cxn modelId="{355D84F4-90F2-49AA-9BB3-5C5EF9BE2C0E}" type="presOf" srcId="{FAFC82AD-94E6-462B-8906-F6E45EDFDCE7}" destId="{8EC4540F-D01B-43AF-BB93-A09AC7E04607}" srcOrd="1" destOrd="0" presId="urn:microsoft.com/office/officeart/2005/8/layout/hierarchy2"/>
    <dgm:cxn modelId="{1FD4AD2B-688C-4C1A-8C10-BA491FD3214F}" type="presOf" srcId="{A52FC37E-FE12-41C7-B3F3-6C8B1BB40431}" destId="{D2E60C6E-5139-4F05-AD75-C5D282ADF73F}" srcOrd="0" destOrd="0" presId="urn:microsoft.com/office/officeart/2005/8/layout/hierarchy2"/>
    <dgm:cxn modelId="{B2DEC120-5406-4B97-8599-DC386E61D62E}" type="presOf" srcId="{34ABCD2F-2A5E-445B-8E9F-D509E5361E9B}" destId="{9A30B14C-73C0-41EA-86F4-B6A9DE26A146}" srcOrd="1" destOrd="0" presId="urn:microsoft.com/office/officeart/2005/8/layout/hierarchy2"/>
    <dgm:cxn modelId="{13933287-BFE0-463B-AF4A-802C08721776}" type="presOf" srcId="{53A39FAF-D72E-4CBD-B6AC-22B7D3CE34A1}" destId="{08235729-7854-4A1C-9074-885B0153696A}" srcOrd="0" destOrd="0" presId="urn:microsoft.com/office/officeart/2005/8/layout/hierarchy2"/>
    <dgm:cxn modelId="{AA6296BB-3B5A-41FF-931C-560BC076C2FE}" type="presOf" srcId="{445C1667-D412-4096-AB58-F8892D264C1E}" destId="{7ACF1A51-A2B0-4400-8A7E-8FE99C199E96}" srcOrd="0" destOrd="0" presId="urn:microsoft.com/office/officeart/2005/8/layout/hierarchy2"/>
    <dgm:cxn modelId="{97703347-B8DE-40D8-A303-6A73DDBD173F}" type="presOf" srcId="{179CFB78-D190-4C9A-AA2D-396D618C175F}" destId="{5E388DCE-2D8D-4790-81DC-E60A5EDA59E6}" srcOrd="0" destOrd="0" presId="urn:microsoft.com/office/officeart/2005/8/layout/hierarchy2"/>
    <dgm:cxn modelId="{E777BDEC-3D7B-4FAD-A00C-E9E32F00F071}" type="presOf" srcId="{34ABCD2F-2A5E-445B-8E9F-D509E5361E9B}" destId="{49FD1F33-7615-47A3-9E48-FD8C35828190}" srcOrd="0" destOrd="0" presId="urn:microsoft.com/office/officeart/2005/8/layout/hierarchy2"/>
    <dgm:cxn modelId="{5BAEC77A-E9FA-4E02-8263-C106F3B0B76F}" srcId="{21B15476-C32E-479F-8437-17173F01B7AB}" destId="{445C1667-D412-4096-AB58-F8892D264C1E}" srcOrd="5" destOrd="0" parTransId="{35F05471-2073-465B-BF58-42870449F1B7}" sibTransId="{907799B9-A5F7-4267-B459-830E6060C5AB}"/>
    <dgm:cxn modelId="{DEF3B8B1-ADE5-4982-99C0-FD3063A3203E}" srcId="{21B15476-C32E-479F-8437-17173F01B7AB}" destId="{A52FC37E-FE12-41C7-B3F3-6C8B1BB40431}" srcOrd="0" destOrd="0" parTransId="{FAFC82AD-94E6-462B-8906-F6E45EDFDCE7}" sibTransId="{08528F68-8DEF-40B2-A34B-58BBD1BBC22D}"/>
    <dgm:cxn modelId="{1FAB0A37-DAD2-4F4A-BA95-98F42C12ED62}" type="presOf" srcId="{35F05471-2073-465B-BF58-42870449F1B7}" destId="{C1902710-25BC-4E23-B4BF-CB12724E3018}" srcOrd="0" destOrd="0" presId="urn:microsoft.com/office/officeart/2005/8/layout/hierarchy2"/>
    <dgm:cxn modelId="{054DCCC0-2E37-405E-B88F-76A649B426A6}" type="presOf" srcId="{586F8B74-CA72-4B25-AAE7-1665EAC244D5}" destId="{DD49E788-A46E-447F-ACD1-7C68BF85AFD6}" srcOrd="0" destOrd="0" presId="urn:microsoft.com/office/officeart/2005/8/layout/hierarchy2"/>
    <dgm:cxn modelId="{C41BCD7D-4281-469A-9C8E-7E131E71A16B}" type="presOf" srcId="{CBDC1502-3713-47F8-91C3-0C0537B1B7CF}" destId="{319E5B22-4474-40E2-BE17-43C4901B4083}" srcOrd="0" destOrd="0" presId="urn:microsoft.com/office/officeart/2005/8/layout/hierarchy2"/>
    <dgm:cxn modelId="{E3344B21-F764-4A17-901C-14231D114CAB}" type="presOf" srcId="{515749B1-136D-43EF-BD17-AF4D70017737}" destId="{60A22D4E-8409-4A9B-BCB0-1E443C68DB19}" srcOrd="0" destOrd="0" presId="urn:microsoft.com/office/officeart/2005/8/layout/hierarchy2"/>
    <dgm:cxn modelId="{7D6DB4FF-FDC9-4A2F-814C-770388575BC7}" type="presOf" srcId="{0F4E8F03-9494-4BEC-8B10-5F77EEDEE89C}" destId="{968CB548-5F11-44BC-8BDF-54358880EB8F}" srcOrd="0" destOrd="0" presId="urn:microsoft.com/office/officeart/2005/8/layout/hierarchy2"/>
    <dgm:cxn modelId="{02C6BA98-EAEE-443F-A2CE-56F7D93570F6}" type="presOf" srcId="{515749B1-136D-43EF-BD17-AF4D70017737}" destId="{55CA9789-7C9C-4F45-8DD0-6A4BC5AF77E2}" srcOrd="1" destOrd="0" presId="urn:microsoft.com/office/officeart/2005/8/layout/hierarchy2"/>
    <dgm:cxn modelId="{146D737A-1E9E-48D7-9F1E-9EEC5DE283C1}" srcId="{21B15476-C32E-479F-8437-17173F01B7AB}" destId="{D1DF7F33-B951-497D-A349-9A8E35CEE22B}" srcOrd="3" destOrd="0" parTransId="{34ABCD2F-2A5E-445B-8E9F-D509E5361E9B}" sibTransId="{AD2BC713-E1EB-42A3-8E65-252D9896B4E8}"/>
    <dgm:cxn modelId="{69D761BA-38F2-4C5D-8776-CCFDDC6E1E66}" srcId="{21B15476-C32E-479F-8437-17173F01B7AB}" destId="{0F4E8F03-9494-4BEC-8B10-5F77EEDEE89C}" srcOrd="6" destOrd="0" parTransId="{AC2DD345-EF6C-4AD3-B2E5-2A858D8437E7}" sibTransId="{BE005701-0A5B-4071-A30A-39E56D4E1469}"/>
    <dgm:cxn modelId="{FBC3A2D0-3C90-4AD2-9677-2BD93CA80E7B}" type="presOf" srcId="{AC2DD345-EF6C-4AD3-B2E5-2A858D8437E7}" destId="{A7E3F4CF-34E0-4735-9EB3-8DBACC77CB5D}" srcOrd="1" destOrd="0" presId="urn:microsoft.com/office/officeart/2005/8/layout/hierarchy2"/>
    <dgm:cxn modelId="{221454C7-4B25-4519-A7C2-668B69B22E3A}" type="presOf" srcId="{D1DF7F33-B951-497D-A349-9A8E35CEE22B}" destId="{7ACCCDD4-B6B7-419C-92A8-73A8D969CCA6}" srcOrd="0" destOrd="0" presId="urn:microsoft.com/office/officeart/2005/8/layout/hierarchy2"/>
    <dgm:cxn modelId="{EEB35377-C9B6-4AE4-85F6-5DB59ADAA27B}" srcId="{21B15476-C32E-479F-8437-17173F01B7AB}" destId="{179CFB78-D190-4C9A-AA2D-396D618C175F}" srcOrd="4" destOrd="0" parTransId="{53A39FAF-D72E-4CBD-B6AC-22B7D3CE34A1}" sibTransId="{889C1242-8C66-49EE-8F3E-1B9C72029A12}"/>
    <dgm:cxn modelId="{0296BC07-8A39-4920-980B-116B4A98253C}" type="presOf" srcId="{0DAAA515-48F6-4DDC-9AD1-7DDFCD185E89}" destId="{08716275-23E2-4EDF-B3B9-6BB88EAFD8EF}" srcOrd="1" destOrd="0" presId="urn:microsoft.com/office/officeart/2005/8/layout/hierarchy2"/>
    <dgm:cxn modelId="{EF87F035-1BDB-470D-9378-1603BAD8589F}" type="presOf" srcId="{21B15476-C32E-479F-8437-17173F01B7AB}" destId="{D4D8D209-CF2A-476B-9AB9-4784BD2A442B}" srcOrd="0" destOrd="0" presId="urn:microsoft.com/office/officeart/2005/8/layout/hierarchy2"/>
    <dgm:cxn modelId="{ADA201FA-7997-4948-A9FE-915D883E87E1}" type="presOf" srcId="{AC2DD345-EF6C-4AD3-B2E5-2A858D8437E7}" destId="{44CB354F-E1AC-432D-97E9-8CEE172DDC72}" srcOrd="0" destOrd="0" presId="urn:microsoft.com/office/officeart/2005/8/layout/hierarchy2"/>
    <dgm:cxn modelId="{D3F0CCE7-614A-4F93-8EDF-01FD00232E00}" srcId="{21B15476-C32E-479F-8437-17173F01B7AB}" destId="{CBDC1502-3713-47F8-91C3-0C0537B1B7CF}" srcOrd="1" destOrd="0" parTransId="{0DAAA515-48F6-4DDC-9AD1-7DDFCD185E89}" sibTransId="{263A1EEA-B98B-4A1D-A613-56813DAB6D98}"/>
    <dgm:cxn modelId="{4CDDA3D8-F78F-4198-BBF6-9027E973F65B}" srcId="{21B15476-C32E-479F-8437-17173F01B7AB}" destId="{586F8B74-CA72-4B25-AAE7-1665EAC244D5}" srcOrd="2" destOrd="0" parTransId="{515749B1-136D-43EF-BD17-AF4D70017737}" sibTransId="{7F5762AE-E908-4B56-A02F-F817F6FA80E8}"/>
    <dgm:cxn modelId="{1CE8984F-4E26-40D1-8DEE-B1ED3E928B55}" type="presOf" srcId="{FAFC82AD-94E6-462B-8906-F6E45EDFDCE7}" destId="{BA7890A3-6833-4298-A5DF-1903DCEE94DF}" srcOrd="0" destOrd="0" presId="urn:microsoft.com/office/officeart/2005/8/layout/hierarchy2"/>
    <dgm:cxn modelId="{63550A56-C267-421D-B73D-C8745A9839F1}" srcId="{DE4F7085-C042-4FEE-8389-740FA36D2CF8}" destId="{21B15476-C32E-479F-8437-17173F01B7AB}" srcOrd="0" destOrd="0" parTransId="{1D919E45-1F16-4885-9DE4-C1C8493E3AF9}" sibTransId="{47AF4DB3-4FE7-4B18-B2B9-0CEC7E0826D0}"/>
    <dgm:cxn modelId="{369454B5-A2C2-421A-A6CC-476CCC9B87EC}" type="presOf" srcId="{35F05471-2073-465B-BF58-42870449F1B7}" destId="{FB647320-676F-45DE-9EC6-F23806EA25A9}" srcOrd="1" destOrd="0" presId="urn:microsoft.com/office/officeart/2005/8/layout/hierarchy2"/>
    <dgm:cxn modelId="{9312B179-0A39-477F-B49D-DBB0C37ED6AA}" type="presOf" srcId="{0DAAA515-48F6-4DDC-9AD1-7DDFCD185E89}" destId="{70E0A862-E949-44C6-A4E0-EFD755E45651}" srcOrd="0" destOrd="0" presId="urn:microsoft.com/office/officeart/2005/8/layout/hierarchy2"/>
    <dgm:cxn modelId="{14CCF665-AE35-4F29-8551-080EBD2AF672}" type="presOf" srcId="{DE4F7085-C042-4FEE-8389-740FA36D2CF8}" destId="{3DC76930-9FF5-4932-92B1-EDB486A7A2E9}" srcOrd="0" destOrd="0" presId="urn:microsoft.com/office/officeart/2005/8/layout/hierarchy2"/>
    <dgm:cxn modelId="{C4DD042C-1749-4C08-8C42-63EFEDDCC16F}" type="presParOf" srcId="{3DC76930-9FF5-4932-92B1-EDB486A7A2E9}" destId="{4B3905EA-464A-4395-9795-1E8F26D0D227}" srcOrd="0" destOrd="0" presId="urn:microsoft.com/office/officeart/2005/8/layout/hierarchy2"/>
    <dgm:cxn modelId="{72AB1E24-23A8-48BB-921D-70E133C500B6}" type="presParOf" srcId="{4B3905EA-464A-4395-9795-1E8F26D0D227}" destId="{D4D8D209-CF2A-476B-9AB9-4784BD2A442B}" srcOrd="0" destOrd="0" presId="urn:microsoft.com/office/officeart/2005/8/layout/hierarchy2"/>
    <dgm:cxn modelId="{F67EAAED-0DCB-46D4-83AB-4681B22D3389}" type="presParOf" srcId="{4B3905EA-464A-4395-9795-1E8F26D0D227}" destId="{FF68CC28-025E-4BAB-B90B-1D45662C728C}" srcOrd="1" destOrd="0" presId="urn:microsoft.com/office/officeart/2005/8/layout/hierarchy2"/>
    <dgm:cxn modelId="{82C10C19-B1EB-4F65-BB43-9B8B651BCCB4}" type="presParOf" srcId="{FF68CC28-025E-4BAB-B90B-1D45662C728C}" destId="{BA7890A3-6833-4298-A5DF-1903DCEE94DF}" srcOrd="0" destOrd="0" presId="urn:microsoft.com/office/officeart/2005/8/layout/hierarchy2"/>
    <dgm:cxn modelId="{DD6B918C-0611-4C1F-9424-CB99ED6A5EB6}" type="presParOf" srcId="{BA7890A3-6833-4298-A5DF-1903DCEE94DF}" destId="{8EC4540F-D01B-43AF-BB93-A09AC7E04607}" srcOrd="0" destOrd="0" presId="urn:microsoft.com/office/officeart/2005/8/layout/hierarchy2"/>
    <dgm:cxn modelId="{6BD0AB67-1022-49E6-9552-E9B3BF4B2424}" type="presParOf" srcId="{FF68CC28-025E-4BAB-B90B-1D45662C728C}" destId="{CA74943C-74E5-4800-9B36-2DBB7676C7D1}" srcOrd="1" destOrd="0" presId="urn:microsoft.com/office/officeart/2005/8/layout/hierarchy2"/>
    <dgm:cxn modelId="{22FF6C8E-B049-4AD1-841D-6DF2DC1ADA48}" type="presParOf" srcId="{CA74943C-74E5-4800-9B36-2DBB7676C7D1}" destId="{D2E60C6E-5139-4F05-AD75-C5D282ADF73F}" srcOrd="0" destOrd="0" presId="urn:microsoft.com/office/officeart/2005/8/layout/hierarchy2"/>
    <dgm:cxn modelId="{3CCE5064-B72D-4F16-B929-03632A423F91}" type="presParOf" srcId="{CA74943C-74E5-4800-9B36-2DBB7676C7D1}" destId="{6618B033-0705-4EDD-98A9-FFCF80999E5C}" srcOrd="1" destOrd="0" presId="urn:microsoft.com/office/officeart/2005/8/layout/hierarchy2"/>
    <dgm:cxn modelId="{76543529-19EB-4C11-9FB2-79A1A5FE1515}" type="presParOf" srcId="{FF68CC28-025E-4BAB-B90B-1D45662C728C}" destId="{70E0A862-E949-44C6-A4E0-EFD755E45651}" srcOrd="2" destOrd="0" presId="urn:microsoft.com/office/officeart/2005/8/layout/hierarchy2"/>
    <dgm:cxn modelId="{22BF6A3E-5CBE-43B9-8D7C-B7DBD85EA9F8}" type="presParOf" srcId="{70E0A862-E949-44C6-A4E0-EFD755E45651}" destId="{08716275-23E2-4EDF-B3B9-6BB88EAFD8EF}" srcOrd="0" destOrd="0" presId="urn:microsoft.com/office/officeart/2005/8/layout/hierarchy2"/>
    <dgm:cxn modelId="{4473FD6D-96BB-4090-A462-8C804A908D49}" type="presParOf" srcId="{FF68CC28-025E-4BAB-B90B-1D45662C728C}" destId="{0AB8E248-B068-4DDB-BB16-BDCBFDD28B25}" srcOrd="3" destOrd="0" presId="urn:microsoft.com/office/officeart/2005/8/layout/hierarchy2"/>
    <dgm:cxn modelId="{EBF4AFEB-C8BF-4F58-A224-8AB06605B08F}" type="presParOf" srcId="{0AB8E248-B068-4DDB-BB16-BDCBFDD28B25}" destId="{319E5B22-4474-40E2-BE17-43C4901B4083}" srcOrd="0" destOrd="0" presId="urn:microsoft.com/office/officeart/2005/8/layout/hierarchy2"/>
    <dgm:cxn modelId="{1DFD38A5-01DF-4E9E-A02F-A362FEA33463}" type="presParOf" srcId="{0AB8E248-B068-4DDB-BB16-BDCBFDD28B25}" destId="{91519191-E09E-4AA0-B3FE-9999C937A627}" srcOrd="1" destOrd="0" presId="urn:microsoft.com/office/officeart/2005/8/layout/hierarchy2"/>
    <dgm:cxn modelId="{FA57CD2A-E6C9-4B88-A409-E5E9E87C6801}" type="presParOf" srcId="{FF68CC28-025E-4BAB-B90B-1D45662C728C}" destId="{60A22D4E-8409-4A9B-BCB0-1E443C68DB19}" srcOrd="4" destOrd="0" presId="urn:microsoft.com/office/officeart/2005/8/layout/hierarchy2"/>
    <dgm:cxn modelId="{4E717754-A6F9-4D71-86ED-ECB8F7E531A8}" type="presParOf" srcId="{60A22D4E-8409-4A9B-BCB0-1E443C68DB19}" destId="{55CA9789-7C9C-4F45-8DD0-6A4BC5AF77E2}" srcOrd="0" destOrd="0" presId="urn:microsoft.com/office/officeart/2005/8/layout/hierarchy2"/>
    <dgm:cxn modelId="{97E5B73E-BD85-4E0E-8E34-B7CC6ECDB161}" type="presParOf" srcId="{FF68CC28-025E-4BAB-B90B-1D45662C728C}" destId="{1D8DEF20-DA8E-49D3-814F-4C1C2CC94BEF}" srcOrd="5" destOrd="0" presId="urn:microsoft.com/office/officeart/2005/8/layout/hierarchy2"/>
    <dgm:cxn modelId="{B535ED79-943F-4F8D-A7AF-6969C4E72A11}" type="presParOf" srcId="{1D8DEF20-DA8E-49D3-814F-4C1C2CC94BEF}" destId="{DD49E788-A46E-447F-ACD1-7C68BF85AFD6}" srcOrd="0" destOrd="0" presId="urn:microsoft.com/office/officeart/2005/8/layout/hierarchy2"/>
    <dgm:cxn modelId="{A9B919F3-7AD2-4A94-9292-C50E3BFE14C7}" type="presParOf" srcId="{1D8DEF20-DA8E-49D3-814F-4C1C2CC94BEF}" destId="{7119CD56-9E1D-4014-BC1F-A84A2F4947A6}" srcOrd="1" destOrd="0" presId="urn:microsoft.com/office/officeart/2005/8/layout/hierarchy2"/>
    <dgm:cxn modelId="{615CFEB0-0D46-4588-BF9C-137929379FE6}" type="presParOf" srcId="{FF68CC28-025E-4BAB-B90B-1D45662C728C}" destId="{49FD1F33-7615-47A3-9E48-FD8C35828190}" srcOrd="6" destOrd="0" presId="urn:microsoft.com/office/officeart/2005/8/layout/hierarchy2"/>
    <dgm:cxn modelId="{C97150E0-0168-47B1-81B7-245068B8DA52}" type="presParOf" srcId="{49FD1F33-7615-47A3-9E48-FD8C35828190}" destId="{9A30B14C-73C0-41EA-86F4-B6A9DE26A146}" srcOrd="0" destOrd="0" presId="urn:microsoft.com/office/officeart/2005/8/layout/hierarchy2"/>
    <dgm:cxn modelId="{57768D86-2BFF-480F-BDA2-B5E07EB8619C}" type="presParOf" srcId="{FF68CC28-025E-4BAB-B90B-1D45662C728C}" destId="{A842C5B8-2B98-44C6-8ADC-31F24DF58566}" srcOrd="7" destOrd="0" presId="urn:microsoft.com/office/officeart/2005/8/layout/hierarchy2"/>
    <dgm:cxn modelId="{54BB7583-8D3B-46CE-8FDE-779A9D0072DD}" type="presParOf" srcId="{A842C5B8-2B98-44C6-8ADC-31F24DF58566}" destId="{7ACCCDD4-B6B7-419C-92A8-73A8D969CCA6}" srcOrd="0" destOrd="0" presId="urn:microsoft.com/office/officeart/2005/8/layout/hierarchy2"/>
    <dgm:cxn modelId="{496B0A39-081A-46DD-9228-0E0F0ACA62A2}" type="presParOf" srcId="{A842C5B8-2B98-44C6-8ADC-31F24DF58566}" destId="{E061C58D-3864-407F-A83C-C4ACCD572E26}" srcOrd="1" destOrd="0" presId="urn:microsoft.com/office/officeart/2005/8/layout/hierarchy2"/>
    <dgm:cxn modelId="{11057A0F-A2DA-4C6B-8A20-334286D8D160}" type="presParOf" srcId="{FF68CC28-025E-4BAB-B90B-1D45662C728C}" destId="{08235729-7854-4A1C-9074-885B0153696A}" srcOrd="8" destOrd="0" presId="urn:microsoft.com/office/officeart/2005/8/layout/hierarchy2"/>
    <dgm:cxn modelId="{025F792F-9398-4D99-88B9-38610A9F455D}" type="presParOf" srcId="{08235729-7854-4A1C-9074-885B0153696A}" destId="{DF8ADA23-5437-4B84-8415-7161009F1EB4}" srcOrd="0" destOrd="0" presId="urn:microsoft.com/office/officeart/2005/8/layout/hierarchy2"/>
    <dgm:cxn modelId="{46EC2A6F-CD36-4173-B152-A6AB94DC347E}" type="presParOf" srcId="{FF68CC28-025E-4BAB-B90B-1D45662C728C}" destId="{12573057-6416-4096-AD88-61C0B4328DB0}" srcOrd="9" destOrd="0" presId="urn:microsoft.com/office/officeart/2005/8/layout/hierarchy2"/>
    <dgm:cxn modelId="{8F766ADE-5D77-4DC5-AF16-18B505CC64DF}" type="presParOf" srcId="{12573057-6416-4096-AD88-61C0B4328DB0}" destId="{5E388DCE-2D8D-4790-81DC-E60A5EDA59E6}" srcOrd="0" destOrd="0" presId="urn:microsoft.com/office/officeart/2005/8/layout/hierarchy2"/>
    <dgm:cxn modelId="{D0FB6880-67CB-4C89-9499-09FCF9808118}" type="presParOf" srcId="{12573057-6416-4096-AD88-61C0B4328DB0}" destId="{E4477A86-A232-431B-843E-96690099CCF6}" srcOrd="1" destOrd="0" presId="urn:microsoft.com/office/officeart/2005/8/layout/hierarchy2"/>
    <dgm:cxn modelId="{708F1BF6-C1E3-428A-BCFA-C72F0D722B21}" type="presParOf" srcId="{FF68CC28-025E-4BAB-B90B-1D45662C728C}" destId="{C1902710-25BC-4E23-B4BF-CB12724E3018}" srcOrd="10" destOrd="0" presId="urn:microsoft.com/office/officeart/2005/8/layout/hierarchy2"/>
    <dgm:cxn modelId="{DFF9675D-FF1B-4073-BBD1-A72CCDA87C6D}" type="presParOf" srcId="{C1902710-25BC-4E23-B4BF-CB12724E3018}" destId="{FB647320-676F-45DE-9EC6-F23806EA25A9}" srcOrd="0" destOrd="0" presId="urn:microsoft.com/office/officeart/2005/8/layout/hierarchy2"/>
    <dgm:cxn modelId="{71E8A19C-29D2-4570-B4D2-D566CD7E9723}" type="presParOf" srcId="{FF68CC28-025E-4BAB-B90B-1D45662C728C}" destId="{47D0C1DA-ADC3-4F99-9C94-E7E7028E0A3C}" srcOrd="11" destOrd="0" presId="urn:microsoft.com/office/officeart/2005/8/layout/hierarchy2"/>
    <dgm:cxn modelId="{398DEE33-96F0-49F4-A40B-E6C9328AD623}" type="presParOf" srcId="{47D0C1DA-ADC3-4F99-9C94-E7E7028E0A3C}" destId="{7ACF1A51-A2B0-4400-8A7E-8FE99C199E96}" srcOrd="0" destOrd="0" presId="urn:microsoft.com/office/officeart/2005/8/layout/hierarchy2"/>
    <dgm:cxn modelId="{A793BA36-6CDC-4ADD-AA33-8BE0E5B1251C}" type="presParOf" srcId="{47D0C1DA-ADC3-4F99-9C94-E7E7028E0A3C}" destId="{96D0F209-FBEA-461D-B0C7-3C07F86FF586}" srcOrd="1" destOrd="0" presId="urn:microsoft.com/office/officeart/2005/8/layout/hierarchy2"/>
    <dgm:cxn modelId="{1AB72D01-D93D-4C22-88E7-9AA5399AF3D3}" type="presParOf" srcId="{FF68CC28-025E-4BAB-B90B-1D45662C728C}" destId="{44CB354F-E1AC-432D-97E9-8CEE172DDC72}" srcOrd="12" destOrd="0" presId="urn:microsoft.com/office/officeart/2005/8/layout/hierarchy2"/>
    <dgm:cxn modelId="{448F6855-534F-49F9-8430-528CCE85FC34}" type="presParOf" srcId="{44CB354F-E1AC-432D-97E9-8CEE172DDC72}" destId="{A7E3F4CF-34E0-4735-9EB3-8DBACC77CB5D}" srcOrd="0" destOrd="0" presId="urn:microsoft.com/office/officeart/2005/8/layout/hierarchy2"/>
    <dgm:cxn modelId="{1A93237C-5F07-4158-BAB9-F2B9411A49BE}" type="presParOf" srcId="{FF68CC28-025E-4BAB-B90B-1D45662C728C}" destId="{9BFD93E7-0297-4EA9-B03E-F898B23E333C}" srcOrd="13" destOrd="0" presId="urn:microsoft.com/office/officeart/2005/8/layout/hierarchy2"/>
    <dgm:cxn modelId="{E8803E16-0B63-44D0-A5DA-D3CCC7DDBFA9}" type="presParOf" srcId="{9BFD93E7-0297-4EA9-B03E-F898B23E333C}" destId="{968CB548-5F11-44BC-8BDF-54358880EB8F}" srcOrd="0" destOrd="0" presId="urn:microsoft.com/office/officeart/2005/8/layout/hierarchy2"/>
    <dgm:cxn modelId="{B0DF26D3-44DD-4FFF-BD15-78812747BABC}" type="presParOf" srcId="{9BFD93E7-0297-4EA9-B03E-F898B23E333C}" destId="{99BD69F0-A461-4D10-9178-10FCA151A66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F7085-C042-4FEE-8389-740FA36D2CF8}" type="doc">
      <dgm:prSet loTypeId="urn:microsoft.com/office/officeart/2005/8/layout/hierarchy2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B15476-C32E-479F-8437-17173F01B7AB}">
      <dgm:prSet phldrT="[نص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b="1" dirty="0" smtClean="0"/>
            <a:t>Diseases of the breast</a:t>
          </a:r>
          <a:endParaRPr lang="en-US" b="1" dirty="0"/>
        </a:p>
      </dgm:t>
    </dgm:pt>
    <dgm:pt modelId="{1D919E45-1F16-4885-9DE4-C1C8493E3AF9}" type="parTrans" cxnId="{63550A56-C267-421D-B73D-C8745A9839F1}">
      <dgm:prSet/>
      <dgm:spPr/>
      <dgm:t>
        <a:bodyPr/>
        <a:lstStyle/>
        <a:p>
          <a:endParaRPr lang="en-US" b="1"/>
        </a:p>
      </dgm:t>
    </dgm:pt>
    <dgm:pt modelId="{47AF4DB3-4FE7-4B18-B2B9-0CEC7E0826D0}" type="sibTrans" cxnId="{63550A56-C267-421D-B73D-C8745A9839F1}">
      <dgm:prSet/>
      <dgm:spPr/>
      <dgm:t>
        <a:bodyPr/>
        <a:lstStyle/>
        <a:p>
          <a:endParaRPr lang="en-US" b="1"/>
        </a:p>
      </dgm:t>
    </dgm:pt>
    <dgm:pt modelId="{A52FC37E-FE12-41C7-B3F3-6C8B1BB40431}">
      <dgm:prSet phldrT="[نص]"/>
      <dgm:spPr/>
      <dgm:t>
        <a:bodyPr/>
        <a:lstStyle/>
        <a:p>
          <a:r>
            <a:rPr lang="en-US" b="1" dirty="0" smtClean="0"/>
            <a:t>Congenital  </a:t>
          </a:r>
          <a:endParaRPr lang="en-US" b="1" dirty="0"/>
        </a:p>
      </dgm:t>
    </dgm:pt>
    <dgm:pt modelId="{FAFC82AD-94E6-462B-8906-F6E45EDFDCE7}" type="parTrans" cxnId="{DEF3B8B1-ADE5-4982-99C0-FD3063A3203E}">
      <dgm:prSet/>
      <dgm:spPr/>
      <dgm:t>
        <a:bodyPr/>
        <a:lstStyle/>
        <a:p>
          <a:endParaRPr lang="en-US" b="1"/>
        </a:p>
      </dgm:t>
    </dgm:pt>
    <dgm:pt modelId="{08528F68-8DEF-40B2-A34B-58BBD1BBC22D}" type="sibTrans" cxnId="{DEF3B8B1-ADE5-4982-99C0-FD3063A3203E}">
      <dgm:prSet/>
      <dgm:spPr/>
      <dgm:t>
        <a:bodyPr/>
        <a:lstStyle/>
        <a:p>
          <a:endParaRPr lang="en-US" b="1"/>
        </a:p>
      </dgm:t>
    </dgm:pt>
    <dgm:pt modelId="{CBDC1502-3713-47F8-91C3-0C0537B1B7CF}">
      <dgm:prSet phldrT="[نص]"/>
      <dgm:spPr/>
      <dgm:t>
        <a:bodyPr/>
        <a:lstStyle/>
        <a:p>
          <a:r>
            <a:rPr lang="en-US" b="1" dirty="0" smtClean="0"/>
            <a:t>Traumatic </a:t>
          </a:r>
          <a:endParaRPr lang="en-US" b="1" dirty="0"/>
        </a:p>
      </dgm:t>
    </dgm:pt>
    <dgm:pt modelId="{0DAAA515-48F6-4DDC-9AD1-7DDFCD185E89}" type="parTrans" cxnId="{D3F0CCE7-614A-4F93-8EDF-01FD00232E00}">
      <dgm:prSet/>
      <dgm:spPr/>
      <dgm:t>
        <a:bodyPr/>
        <a:lstStyle/>
        <a:p>
          <a:endParaRPr lang="en-US" b="1"/>
        </a:p>
      </dgm:t>
    </dgm:pt>
    <dgm:pt modelId="{263A1EEA-B98B-4A1D-A613-56813DAB6D98}" type="sibTrans" cxnId="{D3F0CCE7-614A-4F93-8EDF-01FD00232E00}">
      <dgm:prSet/>
      <dgm:spPr/>
      <dgm:t>
        <a:bodyPr/>
        <a:lstStyle/>
        <a:p>
          <a:endParaRPr lang="en-US" b="1"/>
        </a:p>
      </dgm:t>
    </dgm:pt>
    <dgm:pt modelId="{586F8B74-CA72-4B25-AAE7-1665EAC244D5}">
      <dgm:prSet phldrT="[نص]"/>
      <dgm:spPr/>
      <dgm:t>
        <a:bodyPr/>
        <a:lstStyle/>
        <a:p>
          <a:r>
            <a:rPr lang="en-US" b="1" dirty="0" smtClean="0"/>
            <a:t>Cystic</a:t>
          </a:r>
          <a:endParaRPr lang="en-US" b="1" dirty="0"/>
        </a:p>
      </dgm:t>
    </dgm:pt>
    <dgm:pt modelId="{515749B1-136D-43EF-BD17-AF4D70017737}" type="parTrans" cxnId="{4CDDA3D8-F78F-4198-BBF6-9027E973F65B}">
      <dgm:prSet/>
      <dgm:spPr/>
      <dgm:t>
        <a:bodyPr/>
        <a:lstStyle/>
        <a:p>
          <a:endParaRPr lang="en-US" b="1"/>
        </a:p>
      </dgm:t>
    </dgm:pt>
    <dgm:pt modelId="{7F5762AE-E908-4B56-A02F-F817F6FA80E8}" type="sibTrans" cxnId="{4CDDA3D8-F78F-4198-BBF6-9027E973F65B}">
      <dgm:prSet/>
      <dgm:spPr/>
      <dgm:t>
        <a:bodyPr/>
        <a:lstStyle/>
        <a:p>
          <a:endParaRPr lang="en-US" b="1"/>
        </a:p>
      </dgm:t>
    </dgm:pt>
    <dgm:pt modelId="{D1DF7F33-B951-497D-A349-9A8E35CEE22B}">
      <dgm:prSet phldrT="[نص]"/>
      <dgm:spPr/>
      <dgm:t>
        <a:bodyPr/>
        <a:lstStyle/>
        <a:p>
          <a:r>
            <a:rPr lang="en-US" b="1" dirty="0" smtClean="0"/>
            <a:t>Inflammatory</a:t>
          </a:r>
          <a:endParaRPr lang="en-US" b="1" dirty="0"/>
        </a:p>
      </dgm:t>
    </dgm:pt>
    <dgm:pt modelId="{34ABCD2F-2A5E-445B-8E9F-D509E5361E9B}" type="parTrans" cxnId="{146D737A-1E9E-48D7-9F1E-9EEC5DE283C1}">
      <dgm:prSet/>
      <dgm:spPr/>
      <dgm:t>
        <a:bodyPr/>
        <a:lstStyle/>
        <a:p>
          <a:endParaRPr lang="en-US" b="1"/>
        </a:p>
      </dgm:t>
    </dgm:pt>
    <dgm:pt modelId="{AD2BC713-E1EB-42A3-8E65-252D9896B4E8}" type="sibTrans" cxnId="{146D737A-1E9E-48D7-9F1E-9EEC5DE283C1}">
      <dgm:prSet/>
      <dgm:spPr/>
      <dgm:t>
        <a:bodyPr/>
        <a:lstStyle/>
        <a:p>
          <a:endParaRPr lang="en-US" b="1"/>
        </a:p>
      </dgm:t>
    </dgm:pt>
    <dgm:pt modelId="{179CFB78-D190-4C9A-AA2D-396D618C175F}">
      <dgm:prSet phldrT="[نص]"/>
      <dgm:spPr/>
      <dgm:t>
        <a:bodyPr/>
        <a:lstStyle/>
        <a:p>
          <a:r>
            <a:rPr lang="en-US" b="1" dirty="0" smtClean="0"/>
            <a:t>  fibrocystic </a:t>
          </a:r>
          <a:endParaRPr lang="en-US" b="1" dirty="0"/>
        </a:p>
      </dgm:t>
    </dgm:pt>
    <dgm:pt modelId="{53A39FAF-D72E-4CBD-B6AC-22B7D3CE34A1}" type="parTrans" cxnId="{EEB35377-C9B6-4AE4-85F6-5DB59ADAA27B}">
      <dgm:prSet/>
      <dgm:spPr/>
      <dgm:t>
        <a:bodyPr/>
        <a:lstStyle/>
        <a:p>
          <a:endParaRPr lang="en-US" b="1"/>
        </a:p>
      </dgm:t>
    </dgm:pt>
    <dgm:pt modelId="{889C1242-8C66-49EE-8F3E-1B9C72029A12}" type="sibTrans" cxnId="{EEB35377-C9B6-4AE4-85F6-5DB59ADAA27B}">
      <dgm:prSet/>
      <dgm:spPr/>
      <dgm:t>
        <a:bodyPr/>
        <a:lstStyle/>
        <a:p>
          <a:endParaRPr lang="en-US" b="1"/>
        </a:p>
      </dgm:t>
    </dgm:pt>
    <dgm:pt modelId="{445C1667-D412-4096-AB58-F8892D264C1E}">
      <dgm:prSet phldrT="[نص]"/>
      <dgm:spPr/>
      <dgm:t>
        <a:bodyPr/>
        <a:lstStyle/>
        <a:p>
          <a:r>
            <a:rPr lang="en-US" b="1" dirty="0" smtClean="0"/>
            <a:t>Neoplasm </a:t>
          </a:r>
          <a:endParaRPr lang="en-US" b="1" dirty="0"/>
        </a:p>
      </dgm:t>
    </dgm:pt>
    <dgm:pt modelId="{35F05471-2073-465B-BF58-42870449F1B7}" type="parTrans" cxnId="{5BAEC77A-E9FA-4E02-8263-C106F3B0B76F}">
      <dgm:prSet/>
      <dgm:spPr/>
      <dgm:t>
        <a:bodyPr/>
        <a:lstStyle/>
        <a:p>
          <a:endParaRPr lang="en-US" b="1"/>
        </a:p>
      </dgm:t>
    </dgm:pt>
    <dgm:pt modelId="{907799B9-A5F7-4267-B459-830E6060C5AB}" type="sibTrans" cxnId="{5BAEC77A-E9FA-4E02-8263-C106F3B0B76F}">
      <dgm:prSet/>
      <dgm:spPr/>
      <dgm:t>
        <a:bodyPr/>
        <a:lstStyle/>
        <a:p>
          <a:endParaRPr lang="en-US" b="1"/>
        </a:p>
      </dgm:t>
    </dgm:pt>
    <dgm:pt modelId="{0F4E8F03-9494-4BEC-8B10-5F77EEDEE89C}">
      <dgm:prSet phldrT="[نص]"/>
      <dgm:spPr/>
      <dgm:t>
        <a:bodyPr/>
        <a:lstStyle/>
        <a:p>
          <a:r>
            <a:rPr lang="en-US" b="1" dirty="0" smtClean="0"/>
            <a:t>Nipple discharge </a:t>
          </a:r>
          <a:endParaRPr lang="en-US" b="1" dirty="0"/>
        </a:p>
      </dgm:t>
    </dgm:pt>
    <dgm:pt modelId="{AC2DD345-EF6C-4AD3-B2E5-2A858D8437E7}" type="parTrans" cxnId="{69D761BA-38F2-4C5D-8776-CCFDDC6E1E66}">
      <dgm:prSet/>
      <dgm:spPr/>
      <dgm:t>
        <a:bodyPr/>
        <a:lstStyle/>
        <a:p>
          <a:endParaRPr lang="en-US" b="1"/>
        </a:p>
      </dgm:t>
    </dgm:pt>
    <dgm:pt modelId="{BE005701-0A5B-4071-A30A-39E56D4E1469}" type="sibTrans" cxnId="{69D761BA-38F2-4C5D-8776-CCFDDC6E1E66}">
      <dgm:prSet/>
      <dgm:spPr/>
      <dgm:t>
        <a:bodyPr/>
        <a:lstStyle/>
        <a:p>
          <a:endParaRPr lang="en-US" b="1"/>
        </a:p>
      </dgm:t>
    </dgm:pt>
    <dgm:pt modelId="{3DC76930-9FF5-4932-92B1-EDB486A7A2E9}" type="pres">
      <dgm:prSet presAssocID="{DE4F7085-C042-4FEE-8389-740FA36D2CF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B3905EA-464A-4395-9795-1E8F26D0D227}" type="pres">
      <dgm:prSet presAssocID="{21B15476-C32E-479F-8437-17173F01B7AB}" presName="root1" presStyleCnt="0"/>
      <dgm:spPr/>
    </dgm:pt>
    <dgm:pt modelId="{D4D8D209-CF2A-476B-9AB9-4784BD2A442B}" type="pres">
      <dgm:prSet presAssocID="{21B15476-C32E-479F-8437-17173F01B7A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68CC28-025E-4BAB-B90B-1D45662C728C}" type="pres">
      <dgm:prSet presAssocID="{21B15476-C32E-479F-8437-17173F01B7AB}" presName="level2hierChild" presStyleCnt="0"/>
      <dgm:spPr/>
    </dgm:pt>
    <dgm:pt modelId="{BA7890A3-6833-4298-A5DF-1903DCEE94DF}" type="pres">
      <dgm:prSet presAssocID="{FAFC82AD-94E6-462B-8906-F6E45EDFDCE7}" presName="conn2-1" presStyleLbl="parChTrans1D2" presStyleIdx="0" presStyleCnt="7"/>
      <dgm:spPr/>
      <dgm:t>
        <a:bodyPr/>
        <a:lstStyle/>
        <a:p>
          <a:endParaRPr lang="en-US"/>
        </a:p>
      </dgm:t>
    </dgm:pt>
    <dgm:pt modelId="{8EC4540F-D01B-43AF-BB93-A09AC7E04607}" type="pres">
      <dgm:prSet presAssocID="{FAFC82AD-94E6-462B-8906-F6E45EDFDCE7}" presName="connTx" presStyleLbl="parChTrans1D2" presStyleIdx="0" presStyleCnt="7"/>
      <dgm:spPr/>
      <dgm:t>
        <a:bodyPr/>
        <a:lstStyle/>
        <a:p>
          <a:endParaRPr lang="en-US"/>
        </a:p>
      </dgm:t>
    </dgm:pt>
    <dgm:pt modelId="{CA74943C-74E5-4800-9B36-2DBB7676C7D1}" type="pres">
      <dgm:prSet presAssocID="{A52FC37E-FE12-41C7-B3F3-6C8B1BB40431}" presName="root2" presStyleCnt="0"/>
      <dgm:spPr/>
    </dgm:pt>
    <dgm:pt modelId="{D2E60C6E-5139-4F05-AD75-C5D282ADF73F}" type="pres">
      <dgm:prSet presAssocID="{A52FC37E-FE12-41C7-B3F3-6C8B1BB40431}" presName="LevelTwoTextNode" presStyleLbl="node2" presStyleIdx="0" presStyleCnt="7" custLinFactNeighborX="45" custLinFactNeighborY="-912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18B033-0705-4EDD-98A9-FFCF80999E5C}" type="pres">
      <dgm:prSet presAssocID="{A52FC37E-FE12-41C7-B3F3-6C8B1BB40431}" presName="level3hierChild" presStyleCnt="0"/>
      <dgm:spPr/>
    </dgm:pt>
    <dgm:pt modelId="{70E0A862-E949-44C6-A4E0-EFD755E45651}" type="pres">
      <dgm:prSet presAssocID="{0DAAA515-48F6-4DDC-9AD1-7DDFCD185E89}" presName="conn2-1" presStyleLbl="parChTrans1D2" presStyleIdx="1" presStyleCnt="7"/>
      <dgm:spPr/>
      <dgm:t>
        <a:bodyPr/>
        <a:lstStyle/>
        <a:p>
          <a:endParaRPr lang="en-US"/>
        </a:p>
      </dgm:t>
    </dgm:pt>
    <dgm:pt modelId="{08716275-23E2-4EDF-B3B9-6BB88EAFD8EF}" type="pres">
      <dgm:prSet presAssocID="{0DAAA515-48F6-4DDC-9AD1-7DDFCD185E89}" presName="connTx" presStyleLbl="parChTrans1D2" presStyleIdx="1" presStyleCnt="7"/>
      <dgm:spPr/>
      <dgm:t>
        <a:bodyPr/>
        <a:lstStyle/>
        <a:p>
          <a:endParaRPr lang="en-US"/>
        </a:p>
      </dgm:t>
    </dgm:pt>
    <dgm:pt modelId="{0AB8E248-B068-4DDB-BB16-BDCBFDD28B25}" type="pres">
      <dgm:prSet presAssocID="{CBDC1502-3713-47F8-91C3-0C0537B1B7CF}" presName="root2" presStyleCnt="0"/>
      <dgm:spPr/>
    </dgm:pt>
    <dgm:pt modelId="{319E5B22-4474-40E2-BE17-43C4901B4083}" type="pres">
      <dgm:prSet presAssocID="{CBDC1502-3713-47F8-91C3-0C0537B1B7CF}" presName="LevelTwoTextNode" presStyleLbl="node2" presStyleIdx="1" presStyleCnt="7" custLinFactNeighborY="-845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1519191-E09E-4AA0-B3FE-9999C937A627}" type="pres">
      <dgm:prSet presAssocID="{CBDC1502-3713-47F8-91C3-0C0537B1B7CF}" presName="level3hierChild" presStyleCnt="0"/>
      <dgm:spPr/>
    </dgm:pt>
    <dgm:pt modelId="{60A22D4E-8409-4A9B-BCB0-1E443C68DB19}" type="pres">
      <dgm:prSet presAssocID="{515749B1-136D-43EF-BD17-AF4D70017737}" presName="conn2-1" presStyleLbl="parChTrans1D2" presStyleIdx="2" presStyleCnt="7"/>
      <dgm:spPr/>
      <dgm:t>
        <a:bodyPr/>
        <a:lstStyle/>
        <a:p>
          <a:endParaRPr lang="en-US"/>
        </a:p>
      </dgm:t>
    </dgm:pt>
    <dgm:pt modelId="{55CA9789-7C9C-4F45-8DD0-6A4BC5AF77E2}" type="pres">
      <dgm:prSet presAssocID="{515749B1-136D-43EF-BD17-AF4D70017737}" presName="connTx" presStyleLbl="parChTrans1D2" presStyleIdx="2" presStyleCnt="7"/>
      <dgm:spPr/>
      <dgm:t>
        <a:bodyPr/>
        <a:lstStyle/>
        <a:p>
          <a:endParaRPr lang="en-US"/>
        </a:p>
      </dgm:t>
    </dgm:pt>
    <dgm:pt modelId="{1D8DEF20-DA8E-49D3-814F-4C1C2CC94BEF}" type="pres">
      <dgm:prSet presAssocID="{586F8B74-CA72-4B25-AAE7-1665EAC244D5}" presName="root2" presStyleCnt="0"/>
      <dgm:spPr/>
    </dgm:pt>
    <dgm:pt modelId="{DD49E788-A46E-447F-ACD1-7C68BF85AFD6}" type="pres">
      <dgm:prSet presAssocID="{586F8B74-CA72-4B25-AAE7-1665EAC244D5}" presName="LevelTwoTextNode" presStyleLbl="node2" presStyleIdx="2" presStyleCnt="7" custLinFactNeighborY="-5146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119CD56-9E1D-4014-BC1F-A84A2F4947A6}" type="pres">
      <dgm:prSet presAssocID="{586F8B74-CA72-4B25-AAE7-1665EAC244D5}" presName="level3hierChild" presStyleCnt="0"/>
      <dgm:spPr/>
    </dgm:pt>
    <dgm:pt modelId="{49FD1F33-7615-47A3-9E48-FD8C35828190}" type="pres">
      <dgm:prSet presAssocID="{34ABCD2F-2A5E-445B-8E9F-D509E5361E9B}" presName="conn2-1" presStyleLbl="parChTrans1D2" presStyleIdx="3" presStyleCnt="7"/>
      <dgm:spPr/>
      <dgm:t>
        <a:bodyPr/>
        <a:lstStyle/>
        <a:p>
          <a:endParaRPr lang="en-US"/>
        </a:p>
      </dgm:t>
    </dgm:pt>
    <dgm:pt modelId="{9A30B14C-73C0-41EA-86F4-B6A9DE26A146}" type="pres">
      <dgm:prSet presAssocID="{34ABCD2F-2A5E-445B-8E9F-D509E5361E9B}" presName="connTx" presStyleLbl="parChTrans1D2" presStyleIdx="3" presStyleCnt="7"/>
      <dgm:spPr/>
      <dgm:t>
        <a:bodyPr/>
        <a:lstStyle/>
        <a:p>
          <a:endParaRPr lang="en-US"/>
        </a:p>
      </dgm:t>
    </dgm:pt>
    <dgm:pt modelId="{A842C5B8-2B98-44C6-8ADC-31F24DF58566}" type="pres">
      <dgm:prSet presAssocID="{D1DF7F33-B951-497D-A349-9A8E35CEE22B}" presName="root2" presStyleCnt="0"/>
      <dgm:spPr/>
    </dgm:pt>
    <dgm:pt modelId="{7ACCCDD4-B6B7-419C-92A8-73A8D969CCA6}" type="pres">
      <dgm:prSet presAssocID="{D1DF7F33-B951-497D-A349-9A8E35CEE22B}" presName="LevelTwoTextNode" presStyleLbl="node2" presStyleIdx="3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061C58D-3864-407F-A83C-C4ACCD572E26}" type="pres">
      <dgm:prSet presAssocID="{D1DF7F33-B951-497D-A349-9A8E35CEE22B}" presName="level3hierChild" presStyleCnt="0"/>
      <dgm:spPr/>
    </dgm:pt>
    <dgm:pt modelId="{08235729-7854-4A1C-9074-885B0153696A}" type="pres">
      <dgm:prSet presAssocID="{53A39FAF-D72E-4CBD-B6AC-22B7D3CE34A1}" presName="conn2-1" presStyleLbl="parChTrans1D2" presStyleIdx="4" presStyleCnt="7"/>
      <dgm:spPr/>
      <dgm:t>
        <a:bodyPr/>
        <a:lstStyle/>
        <a:p>
          <a:endParaRPr lang="en-US"/>
        </a:p>
      </dgm:t>
    </dgm:pt>
    <dgm:pt modelId="{DF8ADA23-5437-4B84-8415-7161009F1EB4}" type="pres">
      <dgm:prSet presAssocID="{53A39FAF-D72E-4CBD-B6AC-22B7D3CE34A1}" presName="connTx" presStyleLbl="parChTrans1D2" presStyleIdx="4" presStyleCnt="7"/>
      <dgm:spPr/>
      <dgm:t>
        <a:bodyPr/>
        <a:lstStyle/>
        <a:p>
          <a:endParaRPr lang="en-US"/>
        </a:p>
      </dgm:t>
    </dgm:pt>
    <dgm:pt modelId="{12573057-6416-4096-AD88-61C0B4328DB0}" type="pres">
      <dgm:prSet presAssocID="{179CFB78-D190-4C9A-AA2D-396D618C175F}" presName="root2" presStyleCnt="0"/>
      <dgm:spPr/>
    </dgm:pt>
    <dgm:pt modelId="{5E388DCE-2D8D-4790-81DC-E60A5EDA59E6}" type="pres">
      <dgm:prSet presAssocID="{179CFB78-D190-4C9A-AA2D-396D618C175F}" presName="LevelTwoTextNode" presStyleLbl="node2" presStyleIdx="4" presStyleCnt="7" custLinFactNeighborY="514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477A86-A232-431B-843E-96690099CCF6}" type="pres">
      <dgm:prSet presAssocID="{179CFB78-D190-4C9A-AA2D-396D618C175F}" presName="level3hierChild" presStyleCnt="0"/>
      <dgm:spPr/>
    </dgm:pt>
    <dgm:pt modelId="{C1902710-25BC-4E23-B4BF-CB12724E3018}" type="pres">
      <dgm:prSet presAssocID="{35F05471-2073-465B-BF58-42870449F1B7}" presName="conn2-1" presStyleLbl="parChTrans1D2" presStyleIdx="5" presStyleCnt="7"/>
      <dgm:spPr/>
      <dgm:t>
        <a:bodyPr/>
        <a:lstStyle/>
        <a:p>
          <a:endParaRPr lang="en-US"/>
        </a:p>
      </dgm:t>
    </dgm:pt>
    <dgm:pt modelId="{FB647320-676F-45DE-9EC6-F23806EA25A9}" type="pres">
      <dgm:prSet presAssocID="{35F05471-2073-465B-BF58-42870449F1B7}" presName="connTx" presStyleLbl="parChTrans1D2" presStyleIdx="5" presStyleCnt="7"/>
      <dgm:spPr/>
      <dgm:t>
        <a:bodyPr/>
        <a:lstStyle/>
        <a:p>
          <a:endParaRPr lang="en-US"/>
        </a:p>
      </dgm:t>
    </dgm:pt>
    <dgm:pt modelId="{47D0C1DA-ADC3-4F99-9C94-E7E7028E0A3C}" type="pres">
      <dgm:prSet presAssocID="{445C1667-D412-4096-AB58-F8892D264C1E}" presName="root2" presStyleCnt="0"/>
      <dgm:spPr/>
    </dgm:pt>
    <dgm:pt modelId="{7ACF1A51-A2B0-4400-8A7E-8FE99C199E96}" type="pres">
      <dgm:prSet presAssocID="{445C1667-D412-4096-AB58-F8892D264C1E}" presName="LevelTwoTextNode" presStyleLbl="node2" presStyleIdx="5" presStyleCnt="7" custLinFactNeighborY="845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6D0F209-FBEA-461D-B0C7-3C07F86FF586}" type="pres">
      <dgm:prSet presAssocID="{445C1667-D412-4096-AB58-F8892D264C1E}" presName="level3hierChild" presStyleCnt="0"/>
      <dgm:spPr/>
    </dgm:pt>
    <dgm:pt modelId="{44CB354F-E1AC-432D-97E9-8CEE172DDC72}" type="pres">
      <dgm:prSet presAssocID="{AC2DD345-EF6C-4AD3-B2E5-2A858D8437E7}" presName="conn2-1" presStyleLbl="parChTrans1D2" presStyleIdx="6" presStyleCnt="7"/>
      <dgm:spPr/>
      <dgm:t>
        <a:bodyPr/>
        <a:lstStyle/>
        <a:p>
          <a:endParaRPr lang="en-US"/>
        </a:p>
      </dgm:t>
    </dgm:pt>
    <dgm:pt modelId="{A7E3F4CF-34E0-4735-9EB3-8DBACC77CB5D}" type="pres">
      <dgm:prSet presAssocID="{AC2DD345-EF6C-4AD3-B2E5-2A858D8437E7}" presName="connTx" presStyleLbl="parChTrans1D2" presStyleIdx="6" presStyleCnt="7"/>
      <dgm:spPr/>
      <dgm:t>
        <a:bodyPr/>
        <a:lstStyle/>
        <a:p>
          <a:endParaRPr lang="en-US"/>
        </a:p>
      </dgm:t>
    </dgm:pt>
    <dgm:pt modelId="{9BFD93E7-0297-4EA9-B03E-F898B23E333C}" type="pres">
      <dgm:prSet presAssocID="{0F4E8F03-9494-4BEC-8B10-5F77EEDEE89C}" presName="root2" presStyleCnt="0"/>
      <dgm:spPr/>
    </dgm:pt>
    <dgm:pt modelId="{968CB548-5F11-44BC-8BDF-54358880EB8F}" type="pres">
      <dgm:prSet presAssocID="{0F4E8F03-9494-4BEC-8B10-5F77EEDEE89C}" presName="LevelTwoTextNode" presStyleLbl="node2" presStyleIdx="6" presStyleCnt="7" custLinFactNeighborY="9123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9BD69F0-A461-4D10-9178-10FCA151A66D}" type="pres">
      <dgm:prSet presAssocID="{0F4E8F03-9494-4BEC-8B10-5F77EEDEE89C}" presName="level3hierChild" presStyleCnt="0"/>
      <dgm:spPr/>
    </dgm:pt>
  </dgm:ptLst>
  <dgm:cxnLst>
    <dgm:cxn modelId="{FB6CF00C-403B-45D8-A97B-00CEEBE1F52E}" type="presOf" srcId="{A52FC37E-FE12-41C7-B3F3-6C8B1BB40431}" destId="{D2E60C6E-5139-4F05-AD75-C5D282ADF73F}" srcOrd="0" destOrd="0" presId="urn:microsoft.com/office/officeart/2005/8/layout/hierarchy2"/>
    <dgm:cxn modelId="{8C0A5526-15F3-4187-9BDF-93B81CCC7D21}" type="presOf" srcId="{21B15476-C32E-479F-8437-17173F01B7AB}" destId="{D4D8D209-CF2A-476B-9AB9-4784BD2A442B}" srcOrd="0" destOrd="0" presId="urn:microsoft.com/office/officeart/2005/8/layout/hierarchy2"/>
    <dgm:cxn modelId="{A376B4EA-692E-4C89-BF43-04B11687DFC3}" type="presOf" srcId="{515749B1-136D-43EF-BD17-AF4D70017737}" destId="{55CA9789-7C9C-4F45-8DD0-6A4BC5AF77E2}" srcOrd="1" destOrd="0" presId="urn:microsoft.com/office/officeart/2005/8/layout/hierarchy2"/>
    <dgm:cxn modelId="{2BFB48F5-6788-4A42-ACFB-17109994CBDF}" type="presOf" srcId="{0DAAA515-48F6-4DDC-9AD1-7DDFCD185E89}" destId="{70E0A862-E949-44C6-A4E0-EFD755E45651}" srcOrd="0" destOrd="0" presId="urn:microsoft.com/office/officeart/2005/8/layout/hierarchy2"/>
    <dgm:cxn modelId="{2D4240A3-4095-4EFB-94A8-2BFB465E9A60}" type="presOf" srcId="{DE4F7085-C042-4FEE-8389-740FA36D2CF8}" destId="{3DC76930-9FF5-4932-92B1-EDB486A7A2E9}" srcOrd="0" destOrd="0" presId="urn:microsoft.com/office/officeart/2005/8/layout/hierarchy2"/>
    <dgm:cxn modelId="{5BAEC77A-E9FA-4E02-8263-C106F3B0B76F}" srcId="{21B15476-C32E-479F-8437-17173F01B7AB}" destId="{445C1667-D412-4096-AB58-F8892D264C1E}" srcOrd="5" destOrd="0" parTransId="{35F05471-2073-465B-BF58-42870449F1B7}" sibTransId="{907799B9-A5F7-4267-B459-830E6060C5AB}"/>
    <dgm:cxn modelId="{555BC4E4-D208-408B-8736-2A2873F389E0}" type="presOf" srcId="{CBDC1502-3713-47F8-91C3-0C0537B1B7CF}" destId="{319E5B22-4474-40E2-BE17-43C4901B4083}" srcOrd="0" destOrd="0" presId="urn:microsoft.com/office/officeart/2005/8/layout/hierarchy2"/>
    <dgm:cxn modelId="{C666FF11-4FFF-44F7-9C0E-EBCDE9D52A56}" type="presOf" srcId="{FAFC82AD-94E6-462B-8906-F6E45EDFDCE7}" destId="{8EC4540F-D01B-43AF-BB93-A09AC7E04607}" srcOrd="1" destOrd="0" presId="urn:microsoft.com/office/officeart/2005/8/layout/hierarchy2"/>
    <dgm:cxn modelId="{EF096854-A4AB-4DEE-8F5D-23044E68F5AA}" type="presOf" srcId="{179CFB78-D190-4C9A-AA2D-396D618C175F}" destId="{5E388DCE-2D8D-4790-81DC-E60A5EDA59E6}" srcOrd="0" destOrd="0" presId="urn:microsoft.com/office/officeart/2005/8/layout/hierarchy2"/>
    <dgm:cxn modelId="{DEF3B8B1-ADE5-4982-99C0-FD3063A3203E}" srcId="{21B15476-C32E-479F-8437-17173F01B7AB}" destId="{A52FC37E-FE12-41C7-B3F3-6C8B1BB40431}" srcOrd="0" destOrd="0" parTransId="{FAFC82AD-94E6-462B-8906-F6E45EDFDCE7}" sibTransId="{08528F68-8DEF-40B2-A34B-58BBD1BBC22D}"/>
    <dgm:cxn modelId="{3F849FC5-F492-40CB-AC6E-A8CAF5E2CB56}" type="presOf" srcId="{FAFC82AD-94E6-462B-8906-F6E45EDFDCE7}" destId="{BA7890A3-6833-4298-A5DF-1903DCEE94DF}" srcOrd="0" destOrd="0" presId="urn:microsoft.com/office/officeart/2005/8/layout/hierarchy2"/>
    <dgm:cxn modelId="{FCA70D99-3FE8-4DCE-A43F-99B4683059E8}" type="presOf" srcId="{586F8B74-CA72-4B25-AAE7-1665EAC244D5}" destId="{DD49E788-A46E-447F-ACD1-7C68BF85AFD6}" srcOrd="0" destOrd="0" presId="urn:microsoft.com/office/officeart/2005/8/layout/hierarchy2"/>
    <dgm:cxn modelId="{72A39DB0-42F6-446D-A2DA-2ACD8086E3B7}" type="presOf" srcId="{AC2DD345-EF6C-4AD3-B2E5-2A858D8437E7}" destId="{44CB354F-E1AC-432D-97E9-8CEE172DDC72}" srcOrd="0" destOrd="0" presId="urn:microsoft.com/office/officeart/2005/8/layout/hierarchy2"/>
    <dgm:cxn modelId="{C7534C9D-3BC6-49CA-A569-0CC2D1B4DAF5}" type="presOf" srcId="{35F05471-2073-465B-BF58-42870449F1B7}" destId="{C1902710-25BC-4E23-B4BF-CB12724E3018}" srcOrd="0" destOrd="0" presId="urn:microsoft.com/office/officeart/2005/8/layout/hierarchy2"/>
    <dgm:cxn modelId="{69D761BA-38F2-4C5D-8776-CCFDDC6E1E66}" srcId="{21B15476-C32E-479F-8437-17173F01B7AB}" destId="{0F4E8F03-9494-4BEC-8B10-5F77EEDEE89C}" srcOrd="6" destOrd="0" parTransId="{AC2DD345-EF6C-4AD3-B2E5-2A858D8437E7}" sibTransId="{BE005701-0A5B-4071-A30A-39E56D4E1469}"/>
    <dgm:cxn modelId="{146D737A-1E9E-48D7-9F1E-9EEC5DE283C1}" srcId="{21B15476-C32E-479F-8437-17173F01B7AB}" destId="{D1DF7F33-B951-497D-A349-9A8E35CEE22B}" srcOrd="3" destOrd="0" parTransId="{34ABCD2F-2A5E-445B-8E9F-D509E5361E9B}" sibTransId="{AD2BC713-E1EB-42A3-8E65-252D9896B4E8}"/>
    <dgm:cxn modelId="{36322536-6BC7-4466-976A-4A3CE07EFFEE}" type="presOf" srcId="{445C1667-D412-4096-AB58-F8892D264C1E}" destId="{7ACF1A51-A2B0-4400-8A7E-8FE99C199E96}" srcOrd="0" destOrd="0" presId="urn:microsoft.com/office/officeart/2005/8/layout/hierarchy2"/>
    <dgm:cxn modelId="{EEB35377-C9B6-4AE4-85F6-5DB59ADAA27B}" srcId="{21B15476-C32E-479F-8437-17173F01B7AB}" destId="{179CFB78-D190-4C9A-AA2D-396D618C175F}" srcOrd="4" destOrd="0" parTransId="{53A39FAF-D72E-4CBD-B6AC-22B7D3CE34A1}" sibTransId="{889C1242-8C66-49EE-8F3E-1B9C72029A12}"/>
    <dgm:cxn modelId="{D3F0CCE7-614A-4F93-8EDF-01FD00232E00}" srcId="{21B15476-C32E-479F-8437-17173F01B7AB}" destId="{CBDC1502-3713-47F8-91C3-0C0537B1B7CF}" srcOrd="1" destOrd="0" parTransId="{0DAAA515-48F6-4DDC-9AD1-7DDFCD185E89}" sibTransId="{263A1EEA-B98B-4A1D-A613-56813DAB6D98}"/>
    <dgm:cxn modelId="{4CDDA3D8-F78F-4198-BBF6-9027E973F65B}" srcId="{21B15476-C32E-479F-8437-17173F01B7AB}" destId="{586F8B74-CA72-4B25-AAE7-1665EAC244D5}" srcOrd="2" destOrd="0" parTransId="{515749B1-136D-43EF-BD17-AF4D70017737}" sibTransId="{7F5762AE-E908-4B56-A02F-F817F6FA80E8}"/>
    <dgm:cxn modelId="{8EC09387-ACA6-4EC3-AC60-7F30828862D3}" type="presOf" srcId="{34ABCD2F-2A5E-445B-8E9F-D509E5361E9B}" destId="{49FD1F33-7615-47A3-9E48-FD8C35828190}" srcOrd="0" destOrd="0" presId="urn:microsoft.com/office/officeart/2005/8/layout/hierarchy2"/>
    <dgm:cxn modelId="{D721CF6B-2A60-49CA-A795-22B82319046E}" type="presOf" srcId="{515749B1-136D-43EF-BD17-AF4D70017737}" destId="{60A22D4E-8409-4A9B-BCB0-1E443C68DB19}" srcOrd="0" destOrd="0" presId="urn:microsoft.com/office/officeart/2005/8/layout/hierarchy2"/>
    <dgm:cxn modelId="{F9AAECDF-9EB6-42E7-B3A7-5B95F1E87D36}" type="presOf" srcId="{0DAAA515-48F6-4DDC-9AD1-7DDFCD185E89}" destId="{08716275-23E2-4EDF-B3B9-6BB88EAFD8EF}" srcOrd="1" destOrd="0" presId="urn:microsoft.com/office/officeart/2005/8/layout/hierarchy2"/>
    <dgm:cxn modelId="{63550A56-C267-421D-B73D-C8745A9839F1}" srcId="{DE4F7085-C042-4FEE-8389-740FA36D2CF8}" destId="{21B15476-C32E-479F-8437-17173F01B7AB}" srcOrd="0" destOrd="0" parTransId="{1D919E45-1F16-4885-9DE4-C1C8493E3AF9}" sibTransId="{47AF4DB3-4FE7-4B18-B2B9-0CEC7E0826D0}"/>
    <dgm:cxn modelId="{A947F254-649B-4828-8C97-7A18DE46CC8B}" type="presOf" srcId="{34ABCD2F-2A5E-445B-8E9F-D509E5361E9B}" destId="{9A30B14C-73C0-41EA-86F4-B6A9DE26A146}" srcOrd="1" destOrd="0" presId="urn:microsoft.com/office/officeart/2005/8/layout/hierarchy2"/>
    <dgm:cxn modelId="{58AF5013-D478-48B6-9A61-994D96DFF2C9}" type="presOf" srcId="{0F4E8F03-9494-4BEC-8B10-5F77EEDEE89C}" destId="{968CB548-5F11-44BC-8BDF-54358880EB8F}" srcOrd="0" destOrd="0" presId="urn:microsoft.com/office/officeart/2005/8/layout/hierarchy2"/>
    <dgm:cxn modelId="{1579549A-8603-4BC8-87BD-F507E6A89422}" type="presOf" srcId="{35F05471-2073-465B-BF58-42870449F1B7}" destId="{FB647320-676F-45DE-9EC6-F23806EA25A9}" srcOrd="1" destOrd="0" presId="urn:microsoft.com/office/officeart/2005/8/layout/hierarchy2"/>
    <dgm:cxn modelId="{F288D2C5-DF48-4AF9-AD9F-5C4AA3E648A9}" type="presOf" srcId="{53A39FAF-D72E-4CBD-B6AC-22B7D3CE34A1}" destId="{08235729-7854-4A1C-9074-885B0153696A}" srcOrd="0" destOrd="0" presId="urn:microsoft.com/office/officeart/2005/8/layout/hierarchy2"/>
    <dgm:cxn modelId="{24400B49-ADB9-4914-BC5A-F6F1639402DB}" type="presOf" srcId="{53A39FAF-D72E-4CBD-B6AC-22B7D3CE34A1}" destId="{DF8ADA23-5437-4B84-8415-7161009F1EB4}" srcOrd="1" destOrd="0" presId="urn:microsoft.com/office/officeart/2005/8/layout/hierarchy2"/>
    <dgm:cxn modelId="{A1ED5515-A943-4D01-B7CF-0999089A26E0}" type="presOf" srcId="{D1DF7F33-B951-497D-A349-9A8E35CEE22B}" destId="{7ACCCDD4-B6B7-419C-92A8-73A8D969CCA6}" srcOrd="0" destOrd="0" presId="urn:microsoft.com/office/officeart/2005/8/layout/hierarchy2"/>
    <dgm:cxn modelId="{2A0E0DBF-DA46-46C8-9E85-F64649472272}" type="presOf" srcId="{AC2DD345-EF6C-4AD3-B2E5-2A858D8437E7}" destId="{A7E3F4CF-34E0-4735-9EB3-8DBACC77CB5D}" srcOrd="1" destOrd="0" presId="urn:microsoft.com/office/officeart/2005/8/layout/hierarchy2"/>
    <dgm:cxn modelId="{0BC409B3-AE41-4D40-941D-BB14AC791517}" type="presParOf" srcId="{3DC76930-9FF5-4932-92B1-EDB486A7A2E9}" destId="{4B3905EA-464A-4395-9795-1E8F26D0D227}" srcOrd="0" destOrd="0" presId="urn:microsoft.com/office/officeart/2005/8/layout/hierarchy2"/>
    <dgm:cxn modelId="{0B5681C7-59A5-45E4-A42E-19D444AE9C2F}" type="presParOf" srcId="{4B3905EA-464A-4395-9795-1E8F26D0D227}" destId="{D4D8D209-CF2A-476B-9AB9-4784BD2A442B}" srcOrd="0" destOrd="0" presId="urn:microsoft.com/office/officeart/2005/8/layout/hierarchy2"/>
    <dgm:cxn modelId="{84B7B8C4-6A20-441B-85ED-CA36BFE695D1}" type="presParOf" srcId="{4B3905EA-464A-4395-9795-1E8F26D0D227}" destId="{FF68CC28-025E-4BAB-B90B-1D45662C728C}" srcOrd="1" destOrd="0" presId="urn:microsoft.com/office/officeart/2005/8/layout/hierarchy2"/>
    <dgm:cxn modelId="{B971401C-BAA7-4EAB-A72A-069A82623BA5}" type="presParOf" srcId="{FF68CC28-025E-4BAB-B90B-1D45662C728C}" destId="{BA7890A3-6833-4298-A5DF-1903DCEE94DF}" srcOrd="0" destOrd="0" presId="urn:microsoft.com/office/officeart/2005/8/layout/hierarchy2"/>
    <dgm:cxn modelId="{402F14A1-7A45-4CB3-968F-BBC6E0717A05}" type="presParOf" srcId="{BA7890A3-6833-4298-A5DF-1903DCEE94DF}" destId="{8EC4540F-D01B-43AF-BB93-A09AC7E04607}" srcOrd="0" destOrd="0" presId="urn:microsoft.com/office/officeart/2005/8/layout/hierarchy2"/>
    <dgm:cxn modelId="{08719A94-E3B3-4048-901A-1F5ECB8F3139}" type="presParOf" srcId="{FF68CC28-025E-4BAB-B90B-1D45662C728C}" destId="{CA74943C-74E5-4800-9B36-2DBB7676C7D1}" srcOrd="1" destOrd="0" presId="urn:microsoft.com/office/officeart/2005/8/layout/hierarchy2"/>
    <dgm:cxn modelId="{445F96CA-2BC6-41DC-A486-97AA843E0489}" type="presParOf" srcId="{CA74943C-74E5-4800-9B36-2DBB7676C7D1}" destId="{D2E60C6E-5139-4F05-AD75-C5D282ADF73F}" srcOrd="0" destOrd="0" presId="urn:microsoft.com/office/officeart/2005/8/layout/hierarchy2"/>
    <dgm:cxn modelId="{B434BB73-4463-4C9D-837B-8D087CA611D1}" type="presParOf" srcId="{CA74943C-74E5-4800-9B36-2DBB7676C7D1}" destId="{6618B033-0705-4EDD-98A9-FFCF80999E5C}" srcOrd="1" destOrd="0" presId="urn:microsoft.com/office/officeart/2005/8/layout/hierarchy2"/>
    <dgm:cxn modelId="{243A33D2-A551-4490-8C7B-1DC572407517}" type="presParOf" srcId="{FF68CC28-025E-4BAB-B90B-1D45662C728C}" destId="{70E0A862-E949-44C6-A4E0-EFD755E45651}" srcOrd="2" destOrd="0" presId="urn:microsoft.com/office/officeart/2005/8/layout/hierarchy2"/>
    <dgm:cxn modelId="{395A954C-7C5E-4539-812D-B3F7368465E7}" type="presParOf" srcId="{70E0A862-E949-44C6-A4E0-EFD755E45651}" destId="{08716275-23E2-4EDF-B3B9-6BB88EAFD8EF}" srcOrd="0" destOrd="0" presId="urn:microsoft.com/office/officeart/2005/8/layout/hierarchy2"/>
    <dgm:cxn modelId="{BB850F86-4733-4782-806A-051282E72881}" type="presParOf" srcId="{FF68CC28-025E-4BAB-B90B-1D45662C728C}" destId="{0AB8E248-B068-4DDB-BB16-BDCBFDD28B25}" srcOrd="3" destOrd="0" presId="urn:microsoft.com/office/officeart/2005/8/layout/hierarchy2"/>
    <dgm:cxn modelId="{16075FB8-9C48-4F3E-88DE-90F6C3F94B6D}" type="presParOf" srcId="{0AB8E248-B068-4DDB-BB16-BDCBFDD28B25}" destId="{319E5B22-4474-40E2-BE17-43C4901B4083}" srcOrd="0" destOrd="0" presId="urn:microsoft.com/office/officeart/2005/8/layout/hierarchy2"/>
    <dgm:cxn modelId="{D66B6B2F-9F61-4DCB-B9C8-1F9A9F5BF3CC}" type="presParOf" srcId="{0AB8E248-B068-4DDB-BB16-BDCBFDD28B25}" destId="{91519191-E09E-4AA0-B3FE-9999C937A627}" srcOrd="1" destOrd="0" presId="urn:microsoft.com/office/officeart/2005/8/layout/hierarchy2"/>
    <dgm:cxn modelId="{5063DB4D-F251-4926-8CB0-D0D8843A2CCE}" type="presParOf" srcId="{FF68CC28-025E-4BAB-B90B-1D45662C728C}" destId="{60A22D4E-8409-4A9B-BCB0-1E443C68DB19}" srcOrd="4" destOrd="0" presId="urn:microsoft.com/office/officeart/2005/8/layout/hierarchy2"/>
    <dgm:cxn modelId="{B25EEB1B-5208-49A9-8702-5187E1F9CF03}" type="presParOf" srcId="{60A22D4E-8409-4A9B-BCB0-1E443C68DB19}" destId="{55CA9789-7C9C-4F45-8DD0-6A4BC5AF77E2}" srcOrd="0" destOrd="0" presId="urn:microsoft.com/office/officeart/2005/8/layout/hierarchy2"/>
    <dgm:cxn modelId="{ABABE8A9-9305-4E82-AB03-81A9E29D747A}" type="presParOf" srcId="{FF68CC28-025E-4BAB-B90B-1D45662C728C}" destId="{1D8DEF20-DA8E-49D3-814F-4C1C2CC94BEF}" srcOrd="5" destOrd="0" presId="urn:microsoft.com/office/officeart/2005/8/layout/hierarchy2"/>
    <dgm:cxn modelId="{A5D47459-D329-4AA5-B20E-79B11E46F9E5}" type="presParOf" srcId="{1D8DEF20-DA8E-49D3-814F-4C1C2CC94BEF}" destId="{DD49E788-A46E-447F-ACD1-7C68BF85AFD6}" srcOrd="0" destOrd="0" presId="urn:microsoft.com/office/officeart/2005/8/layout/hierarchy2"/>
    <dgm:cxn modelId="{FB503881-E398-49C3-8BA4-E07F2E3E76CB}" type="presParOf" srcId="{1D8DEF20-DA8E-49D3-814F-4C1C2CC94BEF}" destId="{7119CD56-9E1D-4014-BC1F-A84A2F4947A6}" srcOrd="1" destOrd="0" presId="urn:microsoft.com/office/officeart/2005/8/layout/hierarchy2"/>
    <dgm:cxn modelId="{421C5E70-76E4-49E2-BF15-4E0EA27C7C51}" type="presParOf" srcId="{FF68CC28-025E-4BAB-B90B-1D45662C728C}" destId="{49FD1F33-7615-47A3-9E48-FD8C35828190}" srcOrd="6" destOrd="0" presId="urn:microsoft.com/office/officeart/2005/8/layout/hierarchy2"/>
    <dgm:cxn modelId="{FA10F469-B0A2-43B2-807D-9976153BE743}" type="presParOf" srcId="{49FD1F33-7615-47A3-9E48-FD8C35828190}" destId="{9A30B14C-73C0-41EA-86F4-B6A9DE26A146}" srcOrd="0" destOrd="0" presId="urn:microsoft.com/office/officeart/2005/8/layout/hierarchy2"/>
    <dgm:cxn modelId="{CDDB7480-61D8-4759-B139-69A240141AB7}" type="presParOf" srcId="{FF68CC28-025E-4BAB-B90B-1D45662C728C}" destId="{A842C5B8-2B98-44C6-8ADC-31F24DF58566}" srcOrd="7" destOrd="0" presId="urn:microsoft.com/office/officeart/2005/8/layout/hierarchy2"/>
    <dgm:cxn modelId="{452C93DA-BC81-4EC4-9EE8-A714757D2E9B}" type="presParOf" srcId="{A842C5B8-2B98-44C6-8ADC-31F24DF58566}" destId="{7ACCCDD4-B6B7-419C-92A8-73A8D969CCA6}" srcOrd="0" destOrd="0" presId="urn:microsoft.com/office/officeart/2005/8/layout/hierarchy2"/>
    <dgm:cxn modelId="{ED8FBF0A-D5CF-4366-825F-F54D61F7BA99}" type="presParOf" srcId="{A842C5B8-2B98-44C6-8ADC-31F24DF58566}" destId="{E061C58D-3864-407F-A83C-C4ACCD572E26}" srcOrd="1" destOrd="0" presId="urn:microsoft.com/office/officeart/2005/8/layout/hierarchy2"/>
    <dgm:cxn modelId="{E9907F99-4D21-442D-A005-80FC4DA518CA}" type="presParOf" srcId="{FF68CC28-025E-4BAB-B90B-1D45662C728C}" destId="{08235729-7854-4A1C-9074-885B0153696A}" srcOrd="8" destOrd="0" presId="urn:microsoft.com/office/officeart/2005/8/layout/hierarchy2"/>
    <dgm:cxn modelId="{48F4CD73-9C0E-4C31-830A-A338B0AFD00E}" type="presParOf" srcId="{08235729-7854-4A1C-9074-885B0153696A}" destId="{DF8ADA23-5437-4B84-8415-7161009F1EB4}" srcOrd="0" destOrd="0" presId="urn:microsoft.com/office/officeart/2005/8/layout/hierarchy2"/>
    <dgm:cxn modelId="{5635B78C-7049-4FA6-B5FB-D23072BCC2FF}" type="presParOf" srcId="{FF68CC28-025E-4BAB-B90B-1D45662C728C}" destId="{12573057-6416-4096-AD88-61C0B4328DB0}" srcOrd="9" destOrd="0" presId="urn:microsoft.com/office/officeart/2005/8/layout/hierarchy2"/>
    <dgm:cxn modelId="{9CBD70B1-0DA9-4F56-AEBD-B78C32402362}" type="presParOf" srcId="{12573057-6416-4096-AD88-61C0B4328DB0}" destId="{5E388DCE-2D8D-4790-81DC-E60A5EDA59E6}" srcOrd="0" destOrd="0" presId="urn:microsoft.com/office/officeart/2005/8/layout/hierarchy2"/>
    <dgm:cxn modelId="{78266138-4A92-4C29-ADB2-136D18CA5A89}" type="presParOf" srcId="{12573057-6416-4096-AD88-61C0B4328DB0}" destId="{E4477A86-A232-431B-843E-96690099CCF6}" srcOrd="1" destOrd="0" presId="urn:microsoft.com/office/officeart/2005/8/layout/hierarchy2"/>
    <dgm:cxn modelId="{D92C474B-8D36-4053-9D21-7680AA95214C}" type="presParOf" srcId="{FF68CC28-025E-4BAB-B90B-1D45662C728C}" destId="{C1902710-25BC-4E23-B4BF-CB12724E3018}" srcOrd="10" destOrd="0" presId="urn:microsoft.com/office/officeart/2005/8/layout/hierarchy2"/>
    <dgm:cxn modelId="{4A483DAD-BA56-48C4-B1E6-C61EF18C4AC5}" type="presParOf" srcId="{C1902710-25BC-4E23-B4BF-CB12724E3018}" destId="{FB647320-676F-45DE-9EC6-F23806EA25A9}" srcOrd="0" destOrd="0" presId="urn:microsoft.com/office/officeart/2005/8/layout/hierarchy2"/>
    <dgm:cxn modelId="{BD5A747C-E527-47A6-891A-3CBECEF501BB}" type="presParOf" srcId="{FF68CC28-025E-4BAB-B90B-1D45662C728C}" destId="{47D0C1DA-ADC3-4F99-9C94-E7E7028E0A3C}" srcOrd="11" destOrd="0" presId="urn:microsoft.com/office/officeart/2005/8/layout/hierarchy2"/>
    <dgm:cxn modelId="{66559883-5B48-437D-91AE-39021502C942}" type="presParOf" srcId="{47D0C1DA-ADC3-4F99-9C94-E7E7028E0A3C}" destId="{7ACF1A51-A2B0-4400-8A7E-8FE99C199E96}" srcOrd="0" destOrd="0" presId="urn:microsoft.com/office/officeart/2005/8/layout/hierarchy2"/>
    <dgm:cxn modelId="{B0B1CB82-47FC-4B17-A6F5-E7FCCE8521CC}" type="presParOf" srcId="{47D0C1DA-ADC3-4F99-9C94-E7E7028E0A3C}" destId="{96D0F209-FBEA-461D-B0C7-3C07F86FF586}" srcOrd="1" destOrd="0" presId="urn:microsoft.com/office/officeart/2005/8/layout/hierarchy2"/>
    <dgm:cxn modelId="{23781276-F7E4-4825-8AF0-4583309752B4}" type="presParOf" srcId="{FF68CC28-025E-4BAB-B90B-1D45662C728C}" destId="{44CB354F-E1AC-432D-97E9-8CEE172DDC72}" srcOrd="12" destOrd="0" presId="urn:microsoft.com/office/officeart/2005/8/layout/hierarchy2"/>
    <dgm:cxn modelId="{462048DC-4EA4-4890-AAA8-76D2F79FC2E2}" type="presParOf" srcId="{44CB354F-E1AC-432D-97E9-8CEE172DDC72}" destId="{A7E3F4CF-34E0-4735-9EB3-8DBACC77CB5D}" srcOrd="0" destOrd="0" presId="urn:microsoft.com/office/officeart/2005/8/layout/hierarchy2"/>
    <dgm:cxn modelId="{993ACB0F-6F2A-4EB3-9720-A93220DED627}" type="presParOf" srcId="{FF68CC28-025E-4BAB-B90B-1D45662C728C}" destId="{9BFD93E7-0297-4EA9-B03E-F898B23E333C}" srcOrd="13" destOrd="0" presId="urn:microsoft.com/office/officeart/2005/8/layout/hierarchy2"/>
    <dgm:cxn modelId="{4109C07E-7BF4-4FAA-A425-2848BA00E20F}" type="presParOf" srcId="{9BFD93E7-0297-4EA9-B03E-F898B23E333C}" destId="{968CB548-5F11-44BC-8BDF-54358880EB8F}" srcOrd="0" destOrd="0" presId="urn:microsoft.com/office/officeart/2005/8/layout/hierarchy2"/>
    <dgm:cxn modelId="{B00AB8F0-7DFA-441C-9DCC-F7A23C805229}" type="presParOf" srcId="{9BFD93E7-0297-4EA9-B03E-F898B23E333C}" destId="{99BD69F0-A461-4D10-9178-10FCA151A66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F7085-C042-4FEE-8389-740FA36D2CF8}" type="doc">
      <dgm:prSet loTypeId="urn:microsoft.com/office/officeart/2005/8/layout/hierarchy2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B15476-C32E-479F-8437-17173F01B7AB}">
      <dgm:prSet phldrT="[نص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b="1" dirty="0" smtClean="0"/>
            <a:t>Diseases of the breast</a:t>
          </a:r>
          <a:endParaRPr lang="en-US" b="1" dirty="0"/>
        </a:p>
      </dgm:t>
    </dgm:pt>
    <dgm:pt modelId="{1D919E45-1F16-4885-9DE4-C1C8493E3AF9}" type="parTrans" cxnId="{63550A56-C267-421D-B73D-C8745A9839F1}">
      <dgm:prSet/>
      <dgm:spPr/>
      <dgm:t>
        <a:bodyPr/>
        <a:lstStyle/>
        <a:p>
          <a:endParaRPr lang="en-US" b="1"/>
        </a:p>
      </dgm:t>
    </dgm:pt>
    <dgm:pt modelId="{47AF4DB3-4FE7-4B18-B2B9-0CEC7E0826D0}" type="sibTrans" cxnId="{63550A56-C267-421D-B73D-C8745A9839F1}">
      <dgm:prSet/>
      <dgm:spPr/>
      <dgm:t>
        <a:bodyPr/>
        <a:lstStyle/>
        <a:p>
          <a:endParaRPr lang="en-US" b="1"/>
        </a:p>
      </dgm:t>
    </dgm:pt>
    <dgm:pt modelId="{A52FC37E-FE12-41C7-B3F3-6C8B1BB40431}">
      <dgm:prSet phldrT="[نص]"/>
      <dgm:spPr/>
      <dgm:t>
        <a:bodyPr/>
        <a:lstStyle/>
        <a:p>
          <a:r>
            <a:rPr lang="en-US" b="1" dirty="0" smtClean="0"/>
            <a:t>Congenital  </a:t>
          </a:r>
          <a:endParaRPr lang="en-US" b="1" dirty="0"/>
        </a:p>
      </dgm:t>
    </dgm:pt>
    <dgm:pt modelId="{FAFC82AD-94E6-462B-8906-F6E45EDFDCE7}" type="parTrans" cxnId="{DEF3B8B1-ADE5-4982-99C0-FD3063A3203E}">
      <dgm:prSet/>
      <dgm:spPr/>
      <dgm:t>
        <a:bodyPr/>
        <a:lstStyle/>
        <a:p>
          <a:endParaRPr lang="en-US" b="1"/>
        </a:p>
      </dgm:t>
    </dgm:pt>
    <dgm:pt modelId="{08528F68-8DEF-40B2-A34B-58BBD1BBC22D}" type="sibTrans" cxnId="{DEF3B8B1-ADE5-4982-99C0-FD3063A3203E}">
      <dgm:prSet/>
      <dgm:spPr/>
      <dgm:t>
        <a:bodyPr/>
        <a:lstStyle/>
        <a:p>
          <a:endParaRPr lang="en-US" b="1"/>
        </a:p>
      </dgm:t>
    </dgm:pt>
    <dgm:pt modelId="{CBDC1502-3713-47F8-91C3-0C0537B1B7CF}">
      <dgm:prSet phldrT="[نص]"/>
      <dgm:spPr/>
      <dgm:t>
        <a:bodyPr/>
        <a:lstStyle/>
        <a:p>
          <a:r>
            <a:rPr lang="en-US" b="1" dirty="0" smtClean="0"/>
            <a:t>Traumatic </a:t>
          </a:r>
          <a:endParaRPr lang="en-US" b="1" dirty="0"/>
        </a:p>
      </dgm:t>
    </dgm:pt>
    <dgm:pt modelId="{0DAAA515-48F6-4DDC-9AD1-7DDFCD185E89}" type="parTrans" cxnId="{D3F0CCE7-614A-4F93-8EDF-01FD00232E00}">
      <dgm:prSet/>
      <dgm:spPr/>
      <dgm:t>
        <a:bodyPr/>
        <a:lstStyle/>
        <a:p>
          <a:endParaRPr lang="en-US" b="1"/>
        </a:p>
      </dgm:t>
    </dgm:pt>
    <dgm:pt modelId="{263A1EEA-B98B-4A1D-A613-56813DAB6D98}" type="sibTrans" cxnId="{D3F0CCE7-614A-4F93-8EDF-01FD00232E00}">
      <dgm:prSet/>
      <dgm:spPr/>
      <dgm:t>
        <a:bodyPr/>
        <a:lstStyle/>
        <a:p>
          <a:endParaRPr lang="en-US" b="1"/>
        </a:p>
      </dgm:t>
    </dgm:pt>
    <dgm:pt modelId="{586F8B74-CA72-4B25-AAE7-1665EAC244D5}">
      <dgm:prSet phldrT="[نص]"/>
      <dgm:spPr/>
      <dgm:t>
        <a:bodyPr/>
        <a:lstStyle/>
        <a:p>
          <a:r>
            <a:rPr lang="en-US" b="1" dirty="0" smtClean="0"/>
            <a:t>Cystic</a:t>
          </a:r>
          <a:endParaRPr lang="en-US" b="1" dirty="0"/>
        </a:p>
      </dgm:t>
    </dgm:pt>
    <dgm:pt modelId="{515749B1-136D-43EF-BD17-AF4D70017737}" type="parTrans" cxnId="{4CDDA3D8-F78F-4198-BBF6-9027E973F65B}">
      <dgm:prSet/>
      <dgm:spPr/>
      <dgm:t>
        <a:bodyPr/>
        <a:lstStyle/>
        <a:p>
          <a:endParaRPr lang="en-US" b="1"/>
        </a:p>
      </dgm:t>
    </dgm:pt>
    <dgm:pt modelId="{7F5762AE-E908-4B56-A02F-F817F6FA80E8}" type="sibTrans" cxnId="{4CDDA3D8-F78F-4198-BBF6-9027E973F65B}">
      <dgm:prSet/>
      <dgm:spPr/>
      <dgm:t>
        <a:bodyPr/>
        <a:lstStyle/>
        <a:p>
          <a:endParaRPr lang="en-US" b="1"/>
        </a:p>
      </dgm:t>
    </dgm:pt>
    <dgm:pt modelId="{D1DF7F33-B951-497D-A349-9A8E35CEE22B}">
      <dgm:prSet phldrT="[نص]"/>
      <dgm:spPr/>
      <dgm:t>
        <a:bodyPr/>
        <a:lstStyle/>
        <a:p>
          <a:r>
            <a:rPr lang="en-US" b="1" dirty="0" smtClean="0"/>
            <a:t>Inflammatory</a:t>
          </a:r>
          <a:endParaRPr lang="en-US" b="1" dirty="0"/>
        </a:p>
      </dgm:t>
    </dgm:pt>
    <dgm:pt modelId="{34ABCD2F-2A5E-445B-8E9F-D509E5361E9B}" type="parTrans" cxnId="{146D737A-1E9E-48D7-9F1E-9EEC5DE283C1}">
      <dgm:prSet/>
      <dgm:spPr/>
      <dgm:t>
        <a:bodyPr/>
        <a:lstStyle/>
        <a:p>
          <a:endParaRPr lang="en-US" b="1"/>
        </a:p>
      </dgm:t>
    </dgm:pt>
    <dgm:pt modelId="{AD2BC713-E1EB-42A3-8E65-252D9896B4E8}" type="sibTrans" cxnId="{146D737A-1E9E-48D7-9F1E-9EEC5DE283C1}">
      <dgm:prSet/>
      <dgm:spPr/>
      <dgm:t>
        <a:bodyPr/>
        <a:lstStyle/>
        <a:p>
          <a:endParaRPr lang="en-US" b="1"/>
        </a:p>
      </dgm:t>
    </dgm:pt>
    <dgm:pt modelId="{179CFB78-D190-4C9A-AA2D-396D618C175F}">
      <dgm:prSet phldrT="[نص]"/>
      <dgm:spPr/>
      <dgm:t>
        <a:bodyPr/>
        <a:lstStyle/>
        <a:p>
          <a:r>
            <a:rPr lang="en-US" b="1" dirty="0" smtClean="0"/>
            <a:t>  fibrocystic </a:t>
          </a:r>
          <a:endParaRPr lang="en-US" b="1" dirty="0"/>
        </a:p>
      </dgm:t>
    </dgm:pt>
    <dgm:pt modelId="{53A39FAF-D72E-4CBD-B6AC-22B7D3CE34A1}" type="parTrans" cxnId="{EEB35377-C9B6-4AE4-85F6-5DB59ADAA27B}">
      <dgm:prSet/>
      <dgm:spPr/>
      <dgm:t>
        <a:bodyPr/>
        <a:lstStyle/>
        <a:p>
          <a:endParaRPr lang="en-US" b="1"/>
        </a:p>
      </dgm:t>
    </dgm:pt>
    <dgm:pt modelId="{889C1242-8C66-49EE-8F3E-1B9C72029A12}" type="sibTrans" cxnId="{EEB35377-C9B6-4AE4-85F6-5DB59ADAA27B}">
      <dgm:prSet/>
      <dgm:spPr/>
      <dgm:t>
        <a:bodyPr/>
        <a:lstStyle/>
        <a:p>
          <a:endParaRPr lang="en-US" b="1"/>
        </a:p>
      </dgm:t>
    </dgm:pt>
    <dgm:pt modelId="{445C1667-D412-4096-AB58-F8892D264C1E}">
      <dgm:prSet phldrT="[نص]"/>
      <dgm:spPr/>
      <dgm:t>
        <a:bodyPr/>
        <a:lstStyle/>
        <a:p>
          <a:r>
            <a:rPr lang="en-US" b="1" dirty="0" smtClean="0"/>
            <a:t>Neoplasm </a:t>
          </a:r>
          <a:endParaRPr lang="en-US" b="1" dirty="0"/>
        </a:p>
      </dgm:t>
    </dgm:pt>
    <dgm:pt modelId="{35F05471-2073-465B-BF58-42870449F1B7}" type="parTrans" cxnId="{5BAEC77A-E9FA-4E02-8263-C106F3B0B76F}">
      <dgm:prSet/>
      <dgm:spPr/>
      <dgm:t>
        <a:bodyPr/>
        <a:lstStyle/>
        <a:p>
          <a:endParaRPr lang="en-US" b="1"/>
        </a:p>
      </dgm:t>
    </dgm:pt>
    <dgm:pt modelId="{907799B9-A5F7-4267-B459-830E6060C5AB}" type="sibTrans" cxnId="{5BAEC77A-E9FA-4E02-8263-C106F3B0B76F}">
      <dgm:prSet/>
      <dgm:spPr/>
      <dgm:t>
        <a:bodyPr/>
        <a:lstStyle/>
        <a:p>
          <a:endParaRPr lang="en-US" b="1"/>
        </a:p>
      </dgm:t>
    </dgm:pt>
    <dgm:pt modelId="{0F4E8F03-9494-4BEC-8B10-5F77EEDEE89C}">
      <dgm:prSet phldrT="[نص]"/>
      <dgm:spPr/>
      <dgm:t>
        <a:bodyPr/>
        <a:lstStyle/>
        <a:p>
          <a:r>
            <a:rPr lang="en-US" b="1" dirty="0" smtClean="0"/>
            <a:t>Nipple discharge </a:t>
          </a:r>
          <a:endParaRPr lang="en-US" b="1" dirty="0"/>
        </a:p>
      </dgm:t>
    </dgm:pt>
    <dgm:pt modelId="{AC2DD345-EF6C-4AD3-B2E5-2A858D8437E7}" type="parTrans" cxnId="{69D761BA-38F2-4C5D-8776-CCFDDC6E1E66}">
      <dgm:prSet/>
      <dgm:spPr/>
      <dgm:t>
        <a:bodyPr/>
        <a:lstStyle/>
        <a:p>
          <a:endParaRPr lang="en-US" b="1"/>
        </a:p>
      </dgm:t>
    </dgm:pt>
    <dgm:pt modelId="{BE005701-0A5B-4071-A30A-39E56D4E1469}" type="sibTrans" cxnId="{69D761BA-38F2-4C5D-8776-CCFDDC6E1E66}">
      <dgm:prSet/>
      <dgm:spPr/>
      <dgm:t>
        <a:bodyPr/>
        <a:lstStyle/>
        <a:p>
          <a:endParaRPr lang="en-US" b="1"/>
        </a:p>
      </dgm:t>
    </dgm:pt>
    <dgm:pt modelId="{3DC76930-9FF5-4932-92B1-EDB486A7A2E9}" type="pres">
      <dgm:prSet presAssocID="{DE4F7085-C042-4FEE-8389-740FA36D2CF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B3905EA-464A-4395-9795-1E8F26D0D227}" type="pres">
      <dgm:prSet presAssocID="{21B15476-C32E-479F-8437-17173F01B7AB}" presName="root1" presStyleCnt="0"/>
      <dgm:spPr/>
    </dgm:pt>
    <dgm:pt modelId="{D4D8D209-CF2A-476B-9AB9-4784BD2A442B}" type="pres">
      <dgm:prSet presAssocID="{21B15476-C32E-479F-8437-17173F01B7A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68CC28-025E-4BAB-B90B-1D45662C728C}" type="pres">
      <dgm:prSet presAssocID="{21B15476-C32E-479F-8437-17173F01B7AB}" presName="level2hierChild" presStyleCnt="0"/>
      <dgm:spPr/>
    </dgm:pt>
    <dgm:pt modelId="{BA7890A3-6833-4298-A5DF-1903DCEE94DF}" type="pres">
      <dgm:prSet presAssocID="{FAFC82AD-94E6-462B-8906-F6E45EDFDCE7}" presName="conn2-1" presStyleLbl="parChTrans1D2" presStyleIdx="0" presStyleCnt="7"/>
      <dgm:spPr/>
      <dgm:t>
        <a:bodyPr/>
        <a:lstStyle/>
        <a:p>
          <a:endParaRPr lang="en-US"/>
        </a:p>
      </dgm:t>
    </dgm:pt>
    <dgm:pt modelId="{8EC4540F-D01B-43AF-BB93-A09AC7E04607}" type="pres">
      <dgm:prSet presAssocID="{FAFC82AD-94E6-462B-8906-F6E45EDFDCE7}" presName="connTx" presStyleLbl="parChTrans1D2" presStyleIdx="0" presStyleCnt="7"/>
      <dgm:spPr/>
      <dgm:t>
        <a:bodyPr/>
        <a:lstStyle/>
        <a:p>
          <a:endParaRPr lang="en-US"/>
        </a:p>
      </dgm:t>
    </dgm:pt>
    <dgm:pt modelId="{CA74943C-74E5-4800-9B36-2DBB7676C7D1}" type="pres">
      <dgm:prSet presAssocID="{A52FC37E-FE12-41C7-B3F3-6C8B1BB40431}" presName="root2" presStyleCnt="0"/>
      <dgm:spPr/>
    </dgm:pt>
    <dgm:pt modelId="{D2E60C6E-5139-4F05-AD75-C5D282ADF73F}" type="pres">
      <dgm:prSet presAssocID="{A52FC37E-FE12-41C7-B3F3-6C8B1BB40431}" presName="LevelTwoTextNode" presStyleLbl="node2" presStyleIdx="0" presStyleCnt="7" custLinFactNeighborX="45" custLinFactNeighborY="-912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18B033-0705-4EDD-98A9-FFCF80999E5C}" type="pres">
      <dgm:prSet presAssocID="{A52FC37E-FE12-41C7-B3F3-6C8B1BB40431}" presName="level3hierChild" presStyleCnt="0"/>
      <dgm:spPr/>
    </dgm:pt>
    <dgm:pt modelId="{70E0A862-E949-44C6-A4E0-EFD755E45651}" type="pres">
      <dgm:prSet presAssocID="{0DAAA515-48F6-4DDC-9AD1-7DDFCD185E89}" presName="conn2-1" presStyleLbl="parChTrans1D2" presStyleIdx="1" presStyleCnt="7"/>
      <dgm:spPr/>
      <dgm:t>
        <a:bodyPr/>
        <a:lstStyle/>
        <a:p>
          <a:endParaRPr lang="en-US"/>
        </a:p>
      </dgm:t>
    </dgm:pt>
    <dgm:pt modelId="{08716275-23E2-4EDF-B3B9-6BB88EAFD8EF}" type="pres">
      <dgm:prSet presAssocID="{0DAAA515-48F6-4DDC-9AD1-7DDFCD185E89}" presName="connTx" presStyleLbl="parChTrans1D2" presStyleIdx="1" presStyleCnt="7"/>
      <dgm:spPr/>
      <dgm:t>
        <a:bodyPr/>
        <a:lstStyle/>
        <a:p>
          <a:endParaRPr lang="en-US"/>
        </a:p>
      </dgm:t>
    </dgm:pt>
    <dgm:pt modelId="{0AB8E248-B068-4DDB-BB16-BDCBFDD28B25}" type="pres">
      <dgm:prSet presAssocID="{CBDC1502-3713-47F8-91C3-0C0537B1B7CF}" presName="root2" presStyleCnt="0"/>
      <dgm:spPr/>
    </dgm:pt>
    <dgm:pt modelId="{319E5B22-4474-40E2-BE17-43C4901B4083}" type="pres">
      <dgm:prSet presAssocID="{CBDC1502-3713-47F8-91C3-0C0537B1B7CF}" presName="LevelTwoTextNode" presStyleLbl="node2" presStyleIdx="1" presStyleCnt="7" custLinFactNeighborY="-845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1519191-E09E-4AA0-B3FE-9999C937A627}" type="pres">
      <dgm:prSet presAssocID="{CBDC1502-3713-47F8-91C3-0C0537B1B7CF}" presName="level3hierChild" presStyleCnt="0"/>
      <dgm:spPr/>
    </dgm:pt>
    <dgm:pt modelId="{60A22D4E-8409-4A9B-BCB0-1E443C68DB19}" type="pres">
      <dgm:prSet presAssocID="{515749B1-136D-43EF-BD17-AF4D70017737}" presName="conn2-1" presStyleLbl="parChTrans1D2" presStyleIdx="2" presStyleCnt="7"/>
      <dgm:spPr/>
      <dgm:t>
        <a:bodyPr/>
        <a:lstStyle/>
        <a:p>
          <a:endParaRPr lang="en-US"/>
        </a:p>
      </dgm:t>
    </dgm:pt>
    <dgm:pt modelId="{55CA9789-7C9C-4F45-8DD0-6A4BC5AF77E2}" type="pres">
      <dgm:prSet presAssocID="{515749B1-136D-43EF-BD17-AF4D70017737}" presName="connTx" presStyleLbl="parChTrans1D2" presStyleIdx="2" presStyleCnt="7"/>
      <dgm:spPr/>
      <dgm:t>
        <a:bodyPr/>
        <a:lstStyle/>
        <a:p>
          <a:endParaRPr lang="en-US"/>
        </a:p>
      </dgm:t>
    </dgm:pt>
    <dgm:pt modelId="{1D8DEF20-DA8E-49D3-814F-4C1C2CC94BEF}" type="pres">
      <dgm:prSet presAssocID="{586F8B74-CA72-4B25-AAE7-1665EAC244D5}" presName="root2" presStyleCnt="0"/>
      <dgm:spPr/>
    </dgm:pt>
    <dgm:pt modelId="{DD49E788-A46E-447F-ACD1-7C68BF85AFD6}" type="pres">
      <dgm:prSet presAssocID="{586F8B74-CA72-4B25-AAE7-1665EAC244D5}" presName="LevelTwoTextNode" presStyleLbl="node2" presStyleIdx="2" presStyleCnt="7" custLinFactNeighborY="-5146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119CD56-9E1D-4014-BC1F-A84A2F4947A6}" type="pres">
      <dgm:prSet presAssocID="{586F8B74-CA72-4B25-AAE7-1665EAC244D5}" presName="level3hierChild" presStyleCnt="0"/>
      <dgm:spPr/>
    </dgm:pt>
    <dgm:pt modelId="{49FD1F33-7615-47A3-9E48-FD8C35828190}" type="pres">
      <dgm:prSet presAssocID="{34ABCD2F-2A5E-445B-8E9F-D509E5361E9B}" presName="conn2-1" presStyleLbl="parChTrans1D2" presStyleIdx="3" presStyleCnt="7"/>
      <dgm:spPr/>
      <dgm:t>
        <a:bodyPr/>
        <a:lstStyle/>
        <a:p>
          <a:endParaRPr lang="en-US"/>
        </a:p>
      </dgm:t>
    </dgm:pt>
    <dgm:pt modelId="{9A30B14C-73C0-41EA-86F4-B6A9DE26A146}" type="pres">
      <dgm:prSet presAssocID="{34ABCD2F-2A5E-445B-8E9F-D509E5361E9B}" presName="connTx" presStyleLbl="parChTrans1D2" presStyleIdx="3" presStyleCnt="7"/>
      <dgm:spPr/>
      <dgm:t>
        <a:bodyPr/>
        <a:lstStyle/>
        <a:p>
          <a:endParaRPr lang="en-US"/>
        </a:p>
      </dgm:t>
    </dgm:pt>
    <dgm:pt modelId="{A842C5B8-2B98-44C6-8ADC-31F24DF58566}" type="pres">
      <dgm:prSet presAssocID="{D1DF7F33-B951-497D-A349-9A8E35CEE22B}" presName="root2" presStyleCnt="0"/>
      <dgm:spPr/>
    </dgm:pt>
    <dgm:pt modelId="{7ACCCDD4-B6B7-419C-92A8-73A8D969CCA6}" type="pres">
      <dgm:prSet presAssocID="{D1DF7F33-B951-497D-A349-9A8E35CEE22B}" presName="LevelTwoTextNode" presStyleLbl="node2" presStyleIdx="3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061C58D-3864-407F-A83C-C4ACCD572E26}" type="pres">
      <dgm:prSet presAssocID="{D1DF7F33-B951-497D-A349-9A8E35CEE22B}" presName="level3hierChild" presStyleCnt="0"/>
      <dgm:spPr/>
    </dgm:pt>
    <dgm:pt modelId="{08235729-7854-4A1C-9074-885B0153696A}" type="pres">
      <dgm:prSet presAssocID="{53A39FAF-D72E-4CBD-B6AC-22B7D3CE34A1}" presName="conn2-1" presStyleLbl="parChTrans1D2" presStyleIdx="4" presStyleCnt="7"/>
      <dgm:spPr/>
      <dgm:t>
        <a:bodyPr/>
        <a:lstStyle/>
        <a:p>
          <a:endParaRPr lang="en-US"/>
        </a:p>
      </dgm:t>
    </dgm:pt>
    <dgm:pt modelId="{DF8ADA23-5437-4B84-8415-7161009F1EB4}" type="pres">
      <dgm:prSet presAssocID="{53A39FAF-D72E-4CBD-B6AC-22B7D3CE34A1}" presName="connTx" presStyleLbl="parChTrans1D2" presStyleIdx="4" presStyleCnt="7"/>
      <dgm:spPr/>
      <dgm:t>
        <a:bodyPr/>
        <a:lstStyle/>
        <a:p>
          <a:endParaRPr lang="en-US"/>
        </a:p>
      </dgm:t>
    </dgm:pt>
    <dgm:pt modelId="{12573057-6416-4096-AD88-61C0B4328DB0}" type="pres">
      <dgm:prSet presAssocID="{179CFB78-D190-4C9A-AA2D-396D618C175F}" presName="root2" presStyleCnt="0"/>
      <dgm:spPr/>
    </dgm:pt>
    <dgm:pt modelId="{5E388DCE-2D8D-4790-81DC-E60A5EDA59E6}" type="pres">
      <dgm:prSet presAssocID="{179CFB78-D190-4C9A-AA2D-396D618C175F}" presName="LevelTwoTextNode" presStyleLbl="node2" presStyleIdx="4" presStyleCnt="7" custLinFactNeighborY="514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477A86-A232-431B-843E-96690099CCF6}" type="pres">
      <dgm:prSet presAssocID="{179CFB78-D190-4C9A-AA2D-396D618C175F}" presName="level3hierChild" presStyleCnt="0"/>
      <dgm:spPr/>
    </dgm:pt>
    <dgm:pt modelId="{C1902710-25BC-4E23-B4BF-CB12724E3018}" type="pres">
      <dgm:prSet presAssocID="{35F05471-2073-465B-BF58-42870449F1B7}" presName="conn2-1" presStyleLbl="parChTrans1D2" presStyleIdx="5" presStyleCnt="7"/>
      <dgm:spPr/>
      <dgm:t>
        <a:bodyPr/>
        <a:lstStyle/>
        <a:p>
          <a:endParaRPr lang="en-US"/>
        </a:p>
      </dgm:t>
    </dgm:pt>
    <dgm:pt modelId="{FB647320-676F-45DE-9EC6-F23806EA25A9}" type="pres">
      <dgm:prSet presAssocID="{35F05471-2073-465B-BF58-42870449F1B7}" presName="connTx" presStyleLbl="parChTrans1D2" presStyleIdx="5" presStyleCnt="7"/>
      <dgm:spPr/>
      <dgm:t>
        <a:bodyPr/>
        <a:lstStyle/>
        <a:p>
          <a:endParaRPr lang="en-US"/>
        </a:p>
      </dgm:t>
    </dgm:pt>
    <dgm:pt modelId="{47D0C1DA-ADC3-4F99-9C94-E7E7028E0A3C}" type="pres">
      <dgm:prSet presAssocID="{445C1667-D412-4096-AB58-F8892D264C1E}" presName="root2" presStyleCnt="0"/>
      <dgm:spPr/>
    </dgm:pt>
    <dgm:pt modelId="{7ACF1A51-A2B0-4400-8A7E-8FE99C199E96}" type="pres">
      <dgm:prSet presAssocID="{445C1667-D412-4096-AB58-F8892D264C1E}" presName="LevelTwoTextNode" presStyleLbl="node2" presStyleIdx="5" presStyleCnt="7" custLinFactNeighborY="845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6D0F209-FBEA-461D-B0C7-3C07F86FF586}" type="pres">
      <dgm:prSet presAssocID="{445C1667-D412-4096-AB58-F8892D264C1E}" presName="level3hierChild" presStyleCnt="0"/>
      <dgm:spPr/>
    </dgm:pt>
    <dgm:pt modelId="{44CB354F-E1AC-432D-97E9-8CEE172DDC72}" type="pres">
      <dgm:prSet presAssocID="{AC2DD345-EF6C-4AD3-B2E5-2A858D8437E7}" presName="conn2-1" presStyleLbl="parChTrans1D2" presStyleIdx="6" presStyleCnt="7"/>
      <dgm:spPr/>
      <dgm:t>
        <a:bodyPr/>
        <a:lstStyle/>
        <a:p>
          <a:endParaRPr lang="en-US"/>
        </a:p>
      </dgm:t>
    </dgm:pt>
    <dgm:pt modelId="{A7E3F4CF-34E0-4735-9EB3-8DBACC77CB5D}" type="pres">
      <dgm:prSet presAssocID="{AC2DD345-EF6C-4AD3-B2E5-2A858D8437E7}" presName="connTx" presStyleLbl="parChTrans1D2" presStyleIdx="6" presStyleCnt="7"/>
      <dgm:spPr/>
      <dgm:t>
        <a:bodyPr/>
        <a:lstStyle/>
        <a:p>
          <a:endParaRPr lang="en-US"/>
        </a:p>
      </dgm:t>
    </dgm:pt>
    <dgm:pt modelId="{9BFD93E7-0297-4EA9-B03E-F898B23E333C}" type="pres">
      <dgm:prSet presAssocID="{0F4E8F03-9494-4BEC-8B10-5F77EEDEE89C}" presName="root2" presStyleCnt="0"/>
      <dgm:spPr/>
    </dgm:pt>
    <dgm:pt modelId="{968CB548-5F11-44BC-8BDF-54358880EB8F}" type="pres">
      <dgm:prSet presAssocID="{0F4E8F03-9494-4BEC-8B10-5F77EEDEE89C}" presName="LevelTwoTextNode" presStyleLbl="node2" presStyleIdx="6" presStyleCnt="7" custLinFactNeighborY="9123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9BD69F0-A461-4D10-9178-10FCA151A66D}" type="pres">
      <dgm:prSet presAssocID="{0F4E8F03-9494-4BEC-8B10-5F77EEDEE89C}" presName="level3hierChild" presStyleCnt="0"/>
      <dgm:spPr/>
    </dgm:pt>
  </dgm:ptLst>
  <dgm:cxnLst>
    <dgm:cxn modelId="{86C484C9-02EC-4F49-93CD-CB12D96D95E3}" type="presOf" srcId="{34ABCD2F-2A5E-445B-8E9F-D509E5361E9B}" destId="{9A30B14C-73C0-41EA-86F4-B6A9DE26A146}" srcOrd="1" destOrd="0" presId="urn:microsoft.com/office/officeart/2005/8/layout/hierarchy2"/>
    <dgm:cxn modelId="{BBCE7DDA-0318-47E4-B5F6-3D5DFA5380B7}" type="presOf" srcId="{515749B1-136D-43EF-BD17-AF4D70017737}" destId="{60A22D4E-8409-4A9B-BCB0-1E443C68DB19}" srcOrd="0" destOrd="0" presId="urn:microsoft.com/office/officeart/2005/8/layout/hierarchy2"/>
    <dgm:cxn modelId="{594484BB-741E-4211-BD97-B9E77B9211B4}" type="presOf" srcId="{0F4E8F03-9494-4BEC-8B10-5F77EEDEE89C}" destId="{968CB548-5F11-44BC-8BDF-54358880EB8F}" srcOrd="0" destOrd="0" presId="urn:microsoft.com/office/officeart/2005/8/layout/hierarchy2"/>
    <dgm:cxn modelId="{5BAEC77A-E9FA-4E02-8263-C106F3B0B76F}" srcId="{21B15476-C32E-479F-8437-17173F01B7AB}" destId="{445C1667-D412-4096-AB58-F8892D264C1E}" srcOrd="5" destOrd="0" parTransId="{35F05471-2073-465B-BF58-42870449F1B7}" sibTransId="{907799B9-A5F7-4267-B459-830E6060C5AB}"/>
    <dgm:cxn modelId="{BC3B76D2-F797-4BF4-B661-F9F2D42A2085}" type="presOf" srcId="{DE4F7085-C042-4FEE-8389-740FA36D2CF8}" destId="{3DC76930-9FF5-4932-92B1-EDB486A7A2E9}" srcOrd="0" destOrd="0" presId="urn:microsoft.com/office/officeart/2005/8/layout/hierarchy2"/>
    <dgm:cxn modelId="{DEF3B8B1-ADE5-4982-99C0-FD3063A3203E}" srcId="{21B15476-C32E-479F-8437-17173F01B7AB}" destId="{A52FC37E-FE12-41C7-B3F3-6C8B1BB40431}" srcOrd="0" destOrd="0" parTransId="{FAFC82AD-94E6-462B-8906-F6E45EDFDCE7}" sibTransId="{08528F68-8DEF-40B2-A34B-58BBD1BBC22D}"/>
    <dgm:cxn modelId="{837958DD-0AED-484E-8F26-76D4DB0B0834}" type="presOf" srcId="{0DAAA515-48F6-4DDC-9AD1-7DDFCD185E89}" destId="{08716275-23E2-4EDF-B3B9-6BB88EAFD8EF}" srcOrd="1" destOrd="0" presId="urn:microsoft.com/office/officeart/2005/8/layout/hierarchy2"/>
    <dgm:cxn modelId="{E943CBEF-5B12-4923-B181-4A89FCD0D047}" type="presOf" srcId="{179CFB78-D190-4C9A-AA2D-396D618C175F}" destId="{5E388DCE-2D8D-4790-81DC-E60A5EDA59E6}" srcOrd="0" destOrd="0" presId="urn:microsoft.com/office/officeart/2005/8/layout/hierarchy2"/>
    <dgm:cxn modelId="{9FBF33E8-AB35-4D65-9433-E6E08F81108E}" type="presOf" srcId="{FAFC82AD-94E6-462B-8906-F6E45EDFDCE7}" destId="{8EC4540F-D01B-43AF-BB93-A09AC7E04607}" srcOrd="1" destOrd="0" presId="urn:microsoft.com/office/officeart/2005/8/layout/hierarchy2"/>
    <dgm:cxn modelId="{A992099C-8023-4ADF-BADA-7615F0F907F1}" type="presOf" srcId="{34ABCD2F-2A5E-445B-8E9F-D509E5361E9B}" destId="{49FD1F33-7615-47A3-9E48-FD8C35828190}" srcOrd="0" destOrd="0" presId="urn:microsoft.com/office/officeart/2005/8/layout/hierarchy2"/>
    <dgm:cxn modelId="{BEE506B3-D3C2-4597-8C93-704777C2D354}" type="presOf" srcId="{445C1667-D412-4096-AB58-F8892D264C1E}" destId="{7ACF1A51-A2B0-4400-8A7E-8FE99C199E96}" srcOrd="0" destOrd="0" presId="urn:microsoft.com/office/officeart/2005/8/layout/hierarchy2"/>
    <dgm:cxn modelId="{69D761BA-38F2-4C5D-8776-CCFDDC6E1E66}" srcId="{21B15476-C32E-479F-8437-17173F01B7AB}" destId="{0F4E8F03-9494-4BEC-8B10-5F77EEDEE89C}" srcOrd="6" destOrd="0" parTransId="{AC2DD345-EF6C-4AD3-B2E5-2A858D8437E7}" sibTransId="{BE005701-0A5B-4071-A30A-39E56D4E1469}"/>
    <dgm:cxn modelId="{146D737A-1E9E-48D7-9F1E-9EEC5DE283C1}" srcId="{21B15476-C32E-479F-8437-17173F01B7AB}" destId="{D1DF7F33-B951-497D-A349-9A8E35CEE22B}" srcOrd="3" destOrd="0" parTransId="{34ABCD2F-2A5E-445B-8E9F-D509E5361E9B}" sibTransId="{AD2BC713-E1EB-42A3-8E65-252D9896B4E8}"/>
    <dgm:cxn modelId="{10BDB141-8F95-4E5C-9268-2F068B4CAA1E}" type="presOf" srcId="{586F8B74-CA72-4B25-AAE7-1665EAC244D5}" destId="{DD49E788-A46E-447F-ACD1-7C68BF85AFD6}" srcOrd="0" destOrd="0" presId="urn:microsoft.com/office/officeart/2005/8/layout/hierarchy2"/>
    <dgm:cxn modelId="{EEB35377-C9B6-4AE4-85F6-5DB59ADAA27B}" srcId="{21B15476-C32E-479F-8437-17173F01B7AB}" destId="{179CFB78-D190-4C9A-AA2D-396D618C175F}" srcOrd="4" destOrd="0" parTransId="{53A39FAF-D72E-4CBD-B6AC-22B7D3CE34A1}" sibTransId="{889C1242-8C66-49EE-8F3E-1B9C72029A12}"/>
    <dgm:cxn modelId="{AF621ABD-1B6C-48A9-9CD3-723A73D17A4E}" type="presOf" srcId="{35F05471-2073-465B-BF58-42870449F1B7}" destId="{C1902710-25BC-4E23-B4BF-CB12724E3018}" srcOrd="0" destOrd="0" presId="urn:microsoft.com/office/officeart/2005/8/layout/hierarchy2"/>
    <dgm:cxn modelId="{66028605-0178-4A57-8E88-656BB82ABD0B}" type="presOf" srcId="{FAFC82AD-94E6-462B-8906-F6E45EDFDCE7}" destId="{BA7890A3-6833-4298-A5DF-1903DCEE94DF}" srcOrd="0" destOrd="0" presId="urn:microsoft.com/office/officeart/2005/8/layout/hierarchy2"/>
    <dgm:cxn modelId="{39020581-2406-4BA4-BB6A-EB85D070F7BB}" type="presOf" srcId="{A52FC37E-FE12-41C7-B3F3-6C8B1BB40431}" destId="{D2E60C6E-5139-4F05-AD75-C5D282ADF73F}" srcOrd="0" destOrd="0" presId="urn:microsoft.com/office/officeart/2005/8/layout/hierarchy2"/>
    <dgm:cxn modelId="{35A01C70-6CD7-4DDA-937F-F314B149ED69}" type="presOf" srcId="{35F05471-2073-465B-BF58-42870449F1B7}" destId="{FB647320-676F-45DE-9EC6-F23806EA25A9}" srcOrd="1" destOrd="0" presId="urn:microsoft.com/office/officeart/2005/8/layout/hierarchy2"/>
    <dgm:cxn modelId="{D3F0CCE7-614A-4F93-8EDF-01FD00232E00}" srcId="{21B15476-C32E-479F-8437-17173F01B7AB}" destId="{CBDC1502-3713-47F8-91C3-0C0537B1B7CF}" srcOrd="1" destOrd="0" parTransId="{0DAAA515-48F6-4DDC-9AD1-7DDFCD185E89}" sibTransId="{263A1EEA-B98B-4A1D-A613-56813DAB6D98}"/>
    <dgm:cxn modelId="{4CDDA3D8-F78F-4198-BBF6-9027E973F65B}" srcId="{21B15476-C32E-479F-8437-17173F01B7AB}" destId="{586F8B74-CA72-4B25-AAE7-1665EAC244D5}" srcOrd="2" destOrd="0" parTransId="{515749B1-136D-43EF-BD17-AF4D70017737}" sibTransId="{7F5762AE-E908-4B56-A02F-F817F6FA80E8}"/>
    <dgm:cxn modelId="{1221FF7A-664A-4E66-B4D1-541F1E3D0597}" type="presOf" srcId="{CBDC1502-3713-47F8-91C3-0C0537B1B7CF}" destId="{319E5B22-4474-40E2-BE17-43C4901B4083}" srcOrd="0" destOrd="0" presId="urn:microsoft.com/office/officeart/2005/8/layout/hierarchy2"/>
    <dgm:cxn modelId="{9BE8F99F-EEA0-42FB-9DAC-AD7BC2D905E1}" type="presOf" srcId="{515749B1-136D-43EF-BD17-AF4D70017737}" destId="{55CA9789-7C9C-4F45-8DD0-6A4BC5AF77E2}" srcOrd="1" destOrd="0" presId="urn:microsoft.com/office/officeart/2005/8/layout/hierarchy2"/>
    <dgm:cxn modelId="{63550A56-C267-421D-B73D-C8745A9839F1}" srcId="{DE4F7085-C042-4FEE-8389-740FA36D2CF8}" destId="{21B15476-C32E-479F-8437-17173F01B7AB}" srcOrd="0" destOrd="0" parTransId="{1D919E45-1F16-4885-9DE4-C1C8493E3AF9}" sibTransId="{47AF4DB3-4FE7-4B18-B2B9-0CEC7E0826D0}"/>
    <dgm:cxn modelId="{6CB18FEE-9D3F-4744-B711-B85825A32F69}" type="presOf" srcId="{AC2DD345-EF6C-4AD3-B2E5-2A858D8437E7}" destId="{A7E3F4CF-34E0-4735-9EB3-8DBACC77CB5D}" srcOrd="1" destOrd="0" presId="urn:microsoft.com/office/officeart/2005/8/layout/hierarchy2"/>
    <dgm:cxn modelId="{CB375157-8BF9-420F-83B8-814C2A86D42A}" type="presOf" srcId="{53A39FAF-D72E-4CBD-B6AC-22B7D3CE34A1}" destId="{DF8ADA23-5437-4B84-8415-7161009F1EB4}" srcOrd="1" destOrd="0" presId="urn:microsoft.com/office/officeart/2005/8/layout/hierarchy2"/>
    <dgm:cxn modelId="{6D7F1EA3-5F69-4DA5-9425-D037BBA60013}" type="presOf" srcId="{D1DF7F33-B951-497D-A349-9A8E35CEE22B}" destId="{7ACCCDD4-B6B7-419C-92A8-73A8D969CCA6}" srcOrd="0" destOrd="0" presId="urn:microsoft.com/office/officeart/2005/8/layout/hierarchy2"/>
    <dgm:cxn modelId="{CCD83DE1-A337-4978-BD9B-D0F7548C9FA9}" type="presOf" srcId="{AC2DD345-EF6C-4AD3-B2E5-2A858D8437E7}" destId="{44CB354F-E1AC-432D-97E9-8CEE172DDC72}" srcOrd="0" destOrd="0" presId="urn:microsoft.com/office/officeart/2005/8/layout/hierarchy2"/>
    <dgm:cxn modelId="{C4DC5000-12E5-4708-B0EF-C97847B21331}" type="presOf" srcId="{0DAAA515-48F6-4DDC-9AD1-7DDFCD185E89}" destId="{70E0A862-E949-44C6-A4E0-EFD755E45651}" srcOrd="0" destOrd="0" presId="urn:microsoft.com/office/officeart/2005/8/layout/hierarchy2"/>
    <dgm:cxn modelId="{D648B776-1044-435C-8892-86B8D2B9A2C2}" type="presOf" srcId="{21B15476-C32E-479F-8437-17173F01B7AB}" destId="{D4D8D209-CF2A-476B-9AB9-4784BD2A442B}" srcOrd="0" destOrd="0" presId="urn:microsoft.com/office/officeart/2005/8/layout/hierarchy2"/>
    <dgm:cxn modelId="{7F5C1B30-C6FB-4B93-BBCB-C8B05FD20C5F}" type="presOf" srcId="{53A39FAF-D72E-4CBD-B6AC-22B7D3CE34A1}" destId="{08235729-7854-4A1C-9074-885B0153696A}" srcOrd="0" destOrd="0" presId="urn:microsoft.com/office/officeart/2005/8/layout/hierarchy2"/>
    <dgm:cxn modelId="{77477747-9CA4-49D0-ABD7-8623873023CA}" type="presParOf" srcId="{3DC76930-9FF5-4932-92B1-EDB486A7A2E9}" destId="{4B3905EA-464A-4395-9795-1E8F26D0D227}" srcOrd="0" destOrd="0" presId="urn:microsoft.com/office/officeart/2005/8/layout/hierarchy2"/>
    <dgm:cxn modelId="{B03221AA-196A-46A3-8867-8619BE8A6D37}" type="presParOf" srcId="{4B3905EA-464A-4395-9795-1E8F26D0D227}" destId="{D4D8D209-CF2A-476B-9AB9-4784BD2A442B}" srcOrd="0" destOrd="0" presId="urn:microsoft.com/office/officeart/2005/8/layout/hierarchy2"/>
    <dgm:cxn modelId="{38854144-62A9-4AD8-B233-73C724837119}" type="presParOf" srcId="{4B3905EA-464A-4395-9795-1E8F26D0D227}" destId="{FF68CC28-025E-4BAB-B90B-1D45662C728C}" srcOrd="1" destOrd="0" presId="urn:microsoft.com/office/officeart/2005/8/layout/hierarchy2"/>
    <dgm:cxn modelId="{3C7271A4-81BF-46A0-95F5-8AC4A8054D51}" type="presParOf" srcId="{FF68CC28-025E-4BAB-B90B-1D45662C728C}" destId="{BA7890A3-6833-4298-A5DF-1903DCEE94DF}" srcOrd="0" destOrd="0" presId="urn:microsoft.com/office/officeart/2005/8/layout/hierarchy2"/>
    <dgm:cxn modelId="{25C1F8A1-DCF9-439C-A58B-EB8EECDBE88E}" type="presParOf" srcId="{BA7890A3-6833-4298-A5DF-1903DCEE94DF}" destId="{8EC4540F-D01B-43AF-BB93-A09AC7E04607}" srcOrd="0" destOrd="0" presId="urn:microsoft.com/office/officeart/2005/8/layout/hierarchy2"/>
    <dgm:cxn modelId="{FE9784CA-5604-42A8-8BB7-D70C56473B9B}" type="presParOf" srcId="{FF68CC28-025E-4BAB-B90B-1D45662C728C}" destId="{CA74943C-74E5-4800-9B36-2DBB7676C7D1}" srcOrd="1" destOrd="0" presId="urn:microsoft.com/office/officeart/2005/8/layout/hierarchy2"/>
    <dgm:cxn modelId="{AA7F14A6-1D1C-46FD-8EF0-9069F948036F}" type="presParOf" srcId="{CA74943C-74E5-4800-9B36-2DBB7676C7D1}" destId="{D2E60C6E-5139-4F05-AD75-C5D282ADF73F}" srcOrd="0" destOrd="0" presId="urn:microsoft.com/office/officeart/2005/8/layout/hierarchy2"/>
    <dgm:cxn modelId="{045E5887-1C09-44FB-B8ED-89780A948538}" type="presParOf" srcId="{CA74943C-74E5-4800-9B36-2DBB7676C7D1}" destId="{6618B033-0705-4EDD-98A9-FFCF80999E5C}" srcOrd="1" destOrd="0" presId="urn:microsoft.com/office/officeart/2005/8/layout/hierarchy2"/>
    <dgm:cxn modelId="{BF043ADA-660B-45B0-84F5-3DCD0EBF09CA}" type="presParOf" srcId="{FF68CC28-025E-4BAB-B90B-1D45662C728C}" destId="{70E0A862-E949-44C6-A4E0-EFD755E45651}" srcOrd="2" destOrd="0" presId="urn:microsoft.com/office/officeart/2005/8/layout/hierarchy2"/>
    <dgm:cxn modelId="{27A711E4-92CD-4E8F-85EF-BBE511BDE586}" type="presParOf" srcId="{70E0A862-E949-44C6-A4E0-EFD755E45651}" destId="{08716275-23E2-4EDF-B3B9-6BB88EAFD8EF}" srcOrd="0" destOrd="0" presId="urn:microsoft.com/office/officeart/2005/8/layout/hierarchy2"/>
    <dgm:cxn modelId="{FCC4838F-E9CF-479C-91FE-7A05C654940F}" type="presParOf" srcId="{FF68CC28-025E-4BAB-B90B-1D45662C728C}" destId="{0AB8E248-B068-4DDB-BB16-BDCBFDD28B25}" srcOrd="3" destOrd="0" presId="urn:microsoft.com/office/officeart/2005/8/layout/hierarchy2"/>
    <dgm:cxn modelId="{8D9522AE-9E02-4391-84D0-1F40DBDD740D}" type="presParOf" srcId="{0AB8E248-B068-4DDB-BB16-BDCBFDD28B25}" destId="{319E5B22-4474-40E2-BE17-43C4901B4083}" srcOrd="0" destOrd="0" presId="urn:microsoft.com/office/officeart/2005/8/layout/hierarchy2"/>
    <dgm:cxn modelId="{1B2F5359-2294-42D8-8118-3114725C5EF9}" type="presParOf" srcId="{0AB8E248-B068-4DDB-BB16-BDCBFDD28B25}" destId="{91519191-E09E-4AA0-B3FE-9999C937A627}" srcOrd="1" destOrd="0" presId="urn:microsoft.com/office/officeart/2005/8/layout/hierarchy2"/>
    <dgm:cxn modelId="{A0DDB9F2-9F7F-451D-99B6-36BDA9234108}" type="presParOf" srcId="{FF68CC28-025E-4BAB-B90B-1D45662C728C}" destId="{60A22D4E-8409-4A9B-BCB0-1E443C68DB19}" srcOrd="4" destOrd="0" presId="urn:microsoft.com/office/officeart/2005/8/layout/hierarchy2"/>
    <dgm:cxn modelId="{8BA39B64-B356-4A5B-B9D9-B2955B6F8B3B}" type="presParOf" srcId="{60A22D4E-8409-4A9B-BCB0-1E443C68DB19}" destId="{55CA9789-7C9C-4F45-8DD0-6A4BC5AF77E2}" srcOrd="0" destOrd="0" presId="urn:microsoft.com/office/officeart/2005/8/layout/hierarchy2"/>
    <dgm:cxn modelId="{07BEC087-98D0-4B71-9DFA-78F3B0074725}" type="presParOf" srcId="{FF68CC28-025E-4BAB-B90B-1D45662C728C}" destId="{1D8DEF20-DA8E-49D3-814F-4C1C2CC94BEF}" srcOrd="5" destOrd="0" presId="urn:microsoft.com/office/officeart/2005/8/layout/hierarchy2"/>
    <dgm:cxn modelId="{F33DA2DD-029A-4D3C-B0B0-D88D044690FB}" type="presParOf" srcId="{1D8DEF20-DA8E-49D3-814F-4C1C2CC94BEF}" destId="{DD49E788-A46E-447F-ACD1-7C68BF85AFD6}" srcOrd="0" destOrd="0" presId="urn:microsoft.com/office/officeart/2005/8/layout/hierarchy2"/>
    <dgm:cxn modelId="{73802CA5-8E95-449C-B948-A1A276D83E71}" type="presParOf" srcId="{1D8DEF20-DA8E-49D3-814F-4C1C2CC94BEF}" destId="{7119CD56-9E1D-4014-BC1F-A84A2F4947A6}" srcOrd="1" destOrd="0" presId="urn:microsoft.com/office/officeart/2005/8/layout/hierarchy2"/>
    <dgm:cxn modelId="{F4D6E4F6-1BEC-4627-8957-47A2158E91FD}" type="presParOf" srcId="{FF68CC28-025E-4BAB-B90B-1D45662C728C}" destId="{49FD1F33-7615-47A3-9E48-FD8C35828190}" srcOrd="6" destOrd="0" presId="urn:microsoft.com/office/officeart/2005/8/layout/hierarchy2"/>
    <dgm:cxn modelId="{39915BA2-388D-40CB-958E-09FE8F0BECA4}" type="presParOf" srcId="{49FD1F33-7615-47A3-9E48-FD8C35828190}" destId="{9A30B14C-73C0-41EA-86F4-B6A9DE26A146}" srcOrd="0" destOrd="0" presId="urn:microsoft.com/office/officeart/2005/8/layout/hierarchy2"/>
    <dgm:cxn modelId="{04269E24-6DCF-490B-B0E1-9B283E995591}" type="presParOf" srcId="{FF68CC28-025E-4BAB-B90B-1D45662C728C}" destId="{A842C5B8-2B98-44C6-8ADC-31F24DF58566}" srcOrd="7" destOrd="0" presId="urn:microsoft.com/office/officeart/2005/8/layout/hierarchy2"/>
    <dgm:cxn modelId="{9D68B0C4-5484-4591-99FF-2ED526C11EC4}" type="presParOf" srcId="{A842C5B8-2B98-44C6-8ADC-31F24DF58566}" destId="{7ACCCDD4-B6B7-419C-92A8-73A8D969CCA6}" srcOrd="0" destOrd="0" presId="urn:microsoft.com/office/officeart/2005/8/layout/hierarchy2"/>
    <dgm:cxn modelId="{7A1A1D6B-49FA-407A-9DAF-BA2B14138B00}" type="presParOf" srcId="{A842C5B8-2B98-44C6-8ADC-31F24DF58566}" destId="{E061C58D-3864-407F-A83C-C4ACCD572E26}" srcOrd="1" destOrd="0" presId="urn:microsoft.com/office/officeart/2005/8/layout/hierarchy2"/>
    <dgm:cxn modelId="{7D5CEAC9-A777-4AFB-8C3B-6C2163B35C29}" type="presParOf" srcId="{FF68CC28-025E-4BAB-B90B-1D45662C728C}" destId="{08235729-7854-4A1C-9074-885B0153696A}" srcOrd="8" destOrd="0" presId="urn:microsoft.com/office/officeart/2005/8/layout/hierarchy2"/>
    <dgm:cxn modelId="{0A7F5E2F-7BE0-4052-8960-C685FE53B9EA}" type="presParOf" srcId="{08235729-7854-4A1C-9074-885B0153696A}" destId="{DF8ADA23-5437-4B84-8415-7161009F1EB4}" srcOrd="0" destOrd="0" presId="urn:microsoft.com/office/officeart/2005/8/layout/hierarchy2"/>
    <dgm:cxn modelId="{56C911F2-239F-4ED8-9F98-52BB217EA14A}" type="presParOf" srcId="{FF68CC28-025E-4BAB-B90B-1D45662C728C}" destId="{12573057-6416-4096-AD88-61C0B4328DB0}" srcOrd="9" destOrd="0" presId="urn:microsoft.com/office/officeart/2005/8/layout/hierarchy2"/>
    <dgm:cxn modelId="{CED1677B-F61B-443D-AFB2-BB309EE05B41}" type="presParOf" srcId="{12573057-6416-4096-AD88-61C0B4328DB0}" destId="{5E388DCE-2D8D-4790-81DC-E60A5EDA59E6}" srcOrd="0" destOrd="0" presId="urn:microsoft.com/office/officeart/2005/8/layout/hierarchy2"/>
    <dgm:cxn modelId="{53F52549-1AD2-441D-A9C5-4E4CFD71C323}" type="presParOf" srcId="{12573057-6416-4096-AD88-61C0B4328DB0}" destId="{E4477A86-A232-431B-843E-96690099CCF6}" srcOrd="1" destOrd="0" presId="urn:microsoft.com/office/officeart/2005/8/layout/hierarchy2"/>
    <dgm:cxn modelId="{8F18B940-BB31-4EAF-B7B2-F4FA4121EB2F}" type="presParOf" srcId="{FF68CC28-025E-4BAB-B90B-1D45662C728C}" destId="{C1902710-25BC-4E23-B4BF-CB12724E3018}" srcOrd="10" destOrd="0" presId="urn:microsoft.com/office/officeart/2005/8/layout/hierarchy2"/>
    <dgm:cxn modelId="{E27AD4E0-8134-4343-9F6C-2A4EFC7B9B0B}" type="presParOf" srcId="{C1902710-25BC-4E23-B4BF-CB12724E3018}" destId="{FB647320-676F-45DE-9EC6-F23806EA25A9}" srcOrd="0" destOrd="0" presId="urn:microsoft.com/office/officeart/2005/8/layout/hierarchy2"/>
    <dgm:cxn modelId="{78C1C300-79AD-44B8-8B77-1753F3689017}" type="presParOf" srcId="{FF68CC28-025E-4BAB-B90B-1D45662C728C}" destId="{47D0C1DA-ADC3-4F99-9C94-E7E7028E0A3C}" srcOrd="11" destOrd="0" presId="urn:microsoft.com/office/officeart/2005/8/layout/hierarchy2"/>
    <dgm:cxn modelId="{E05B069C-4693-4F0B-B4E6-FEEFC3E74641}" type="presParOf" srcId="{47D0C1DA-ADC3-4F99-9C94-E7E7028E0A3C}" destId="{7ACF1A51-A2B0-4400-8A7E-8FE99C199E96}" srcOrd="0" destOrd="0" presId="urn:microsoft.com/office/officeart/2005/8/layout/hierarchy2"/>
    <dgm:cxn modelId="{D9577904-18AD-473F-91F9-6BA2103F9381}" type="presParOf" srcId="{47D0C1DA-ADC3-4F99-9C94-E7E7028E0A3C}" destId="{96D0F209-FBEA-461D-B0C7-3C07F86FF586}" srcOrd="1" destOrd="0" presId="urn:microsoft.com/office/officeart/2005/8/layout/hierarchy2"/>
    <dgm:cxn modelId="{82211C58-7B33-4F3B-BDF2-222E36D6E417}" type="presParOf" srcId="{FF68CC28-025E-4BAB-B90B-1D45662C728C}" destId="{44CB354F-E1AC-432D-97E9-8CEE172DDC72}" srcOrd="12" destOrd="0" presId="urn:microsoft.com/office/officeart/2005/8/layout/hierarchy2"/>
    <dgm:cxn modelId="{09432809-A926-4BC3-9646-C016E6ECAA38}" type="presParOf" srcId="{44CB354F-E1AC-432D-97E9-8CEE172DDC72}" destId="{A7E3F4CF-34E0-4735-9EB3-8DBACC77CB5D}" srcOrd="0" destOrd="0" presId="urn:microsoft.com/office/officeart/2005/8/layout/hierarchy2"/>
    <dgm:cxn modelId="{983DABC0-99EB-4A57-BEE1-3E0FAF19A190}" type="presParOf" srcId="{FF68CC28-025E-4BAB-B90B-1D45662C728C}" destId="{9BFD93E7-0297-4EA9-B03E-F898B23E333C}" srcOrd="13" destOrd="0" presId="urn:microsoft.com/office/officeart/2005/8/layout/hierarchy2"/>
    <dgm:cxn modelId="{BA7536D1-27D4-4255-9DC4-F2E761BF12D3}" type="presParOf" srcId="{9BFD93E7-0297-4EA9-B03E-F898B23E333C}" destId="{968CB548-5F11-44BC-8BDF-54358880EB8F}" srcOrd="0" destOrd="0" presId="urn:microsoft.com/office/officeart/2005/8/layout/hierarchy2"/>
    <dgm:cxn modelId="{8E247F8F-B221-4DDF-8B19-F1B1E5229823}" type="presParOf" srcId="{9BFD93E7-0297-4EA9-B03E-F898B23E333C}" destId="{99BD69F0-A461-4D10-9178-10FCA151A66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4F7085-C042-4FEE-8389-740FA36D2CF8}" type="doc">
      <dgm:prSet loTypeId="urn:microsoft.com/office/officeart/2005/8/layout/hierarchy2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B15476-C32E-479F-8437-17173F01B7AB}">
      <dgm:prSet phldrT="[نص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b="1" dirty="0" smtClean="0"/>
            <a:t>Diseases of the breast</a:t>
          </a:r>
          <a:endParaRPr lang="en-US" b="1" dirty="0"/>
        </a:p>
      </dgm:t>
    </dgm:pt>
    <dgm:pt modelId="{1D919E45-1F16-4885-9DE4-C1C8493E3AF9}" type="parTrans" cxnId="{63550A56-C267-421D-B73D-C8745A9839F1}">
      <dgm:prSet/>
      <dgm:spPr/>
      <dgm:t>
        <a:bodyPr/>
        <a:lstStyle/>
        <a:p>
          <a:endParaRPr lang="en-US" b="1"/>
        </a:p>
      </dgm:t>
    </dgm:pt>
    <dgm:pt modelId="{47AF4DB3-4FE7-4B18-B2B9-0CEC7E0826D0}" type="sibTrans" cxnId="{63550A56-C267-421D-B73D-C8745A9839F1}">
      <dgm:prSet/>
      <dgm:spPr/>
      <dgm:t>
        <a:bodyPr/>
        <a:lstStyle/>
        <a:p>
          <a:endParaRPr lang="en-US" b="1"/>
        </a:p>
      </dgm:t>
    </dgm:pt>
    <dgm:pt modelId="{A52FC37E-FE12-41C7-B3F3-6C8B1BB40431}">
      <dgm:prSet phldrT="[نص]"/>
      <dgm:spPr/>
      <dgm:t>
        <a:bodyPr/>
        <a:lstStyle/>
        <a:p>
          <a:r>
            <a:rPr lang="en-US" b="1" dirty="0" smtClean="0"/>
            <a:t>Congenital  </a:t>
          </a:r>
          <a:endParaRPr lang="en-US" b="1" dirty="0"/>
        </a:p>
      </dgm:t>
    </dgm:pt>
    <dgm:pt modelId="{FAFC82AD-94E6-462B-8906-F6E45EDFDCE7}" type="parTrans" cxnId="{DEF3B8B1-ADE5-4982-99C0-FD3063A3203E}">
      <dgm:prSet/>
      <dgm:spPr/>
      <dgm:t>
        <a:bodyPr/>
        <a:lstStyle/>
        <a:p>
          <a:endParaRPr lang="en-US" b="1"/>
        </a:p>
      </dgm:t>
    </dgm:pt>
    <dgm:pt modelId="{08528F68-8DEF-40B2-A34B-58BBD1BBC22D}" type="sibTrans" cxnId="{DEF3B8B1-ADE5-4982-99C0-FD3063A3203E}">
      <dgm:prSet/>
      <dgm:spPr/>
      <dgm:t>
        <a:bodyPr/>
        <a:lstStyle/>
        <a:p>
          <a:endParaRPr lang="en-US" b="1"/>
        </a:p>
      </dgm:t>
    </dgm:pt>
    <dgm:pt modelId="{CBDC1502-3713-47F8-91C3-0C0537B1B7CF}">
      <dgm:prSet phldrT="[نص]"/>
      <dgm:spPr/>
      <dgm:t>
        <a:bodyPr/>
        <a:lstStyle/>
        <a:p>
          <a:r>
            <a:rPr lang="en-US" b="1" dirty="0" smtClean="0"/>
            <a:t>Traumatic </a:t>
          </a:r>
          <a:endParaRPr lang="en-US" b="1" dirty="0"/>
        </a:p>
      </dgm:t>
    </dgm:pt>
    <dgm:pt modelId="{0DAAA515-48F6-4DDC-9AD1-7DDFCD185E89}" type="parTrans" cxnId="{D3F0CCE7-614A-4F93-8EDF-01FD00232E00}">
      <dgm:prSet/>
      <dgm:spPr/>
      <dgm:t>
        <a:bodyPr/>
        <a:lstStyle/>
        <a:p>
          <a:endParaRPr lang="en-US" b="1"/>
        </a:p>
      </dgm:t>
    </dgm:pt>
    <dgm:pt modelId="{263A1EEA-B98B-4A1D-A613-56813DAB6D98}" type="sibTrans" cxnId="{D3F0CCE7-614A-4F93-8EDF-01FD00232E00}">
      <dgm:prSet/>
      <dgm:spPr/>
      <dgm:t>
        <a:bodyPr/>
        <a:lstStyle/>
        <a:p>
          <a:endParaRPr lang="en-US" b="1"/>
        </a:p>
      </dgm:t>
    </dgm:pt>
    <dgm:pt modelId="{586F8B74-CA72-4B25-AAE7-1665EAC244D5}">
      <dgm:prSet phldrT="[نص]"/>
      <dgm:spPr/>
      <dgm:t>
        <a:bodyPr/>
        <a:lstStyle/>
        <a:p>
          <a:r>
            <a:rPr lang="en-US" b="1" dirty="0" smtClean="0"/>
            <a:t>Cystic</a:t>
          </a:r>
          <a:endParaRPr lang="en-US" b="1" dirty="0"/>
        </a:p>
      </dgm:t>
    </dgm:pt>
    <dgm:pt modelId="{515749B1-136D-43EF-BD17-AF4D70017737}" type="parTrans" cxnId="{4CDDA3D8-F78F-4198-BBF6-9027E973F65B}">
      <dgm:prSet/>
      <dgm:spPr/>
      <dgm:t>
        <a:bodyPr/>
        <a:lstStyle/>
        <a:p>
          <a:endParaRPr lang="en-US" b="1"/>
        </a:p>
      </dgm:t>
    </dgm:pt>
    <dgm:pt modelId="{7F5762AE-E908-4B56-A02F-F817F6FA80E8}" type="sibTrans" cxnId="{4CDDA3D8-F78F-4198-BBF6-9027E973F65B}">
      <dgm:prSet/>
      <dgm:spPr/>
      <dgm:t>
        <a:bodyPr/>
        <a:lstStyle/>
        <a:p>
          <a:endParaRPr lang="en-US" b="1"/>
        </a:p>
      </dgm:t>
    </dgm:pt>
    <dgm:pt modelId="{D1DF7F33-B951-497D-A349-9A8E35CEE22B}">
      <dgm:prSet phldrT="[نص]"/>
      <dgm:spPr/>
      <dgm:t>
        <a:bodyPr/>
        <a:lstStyle/>
        <a:p>
          <a:r>
            <a:rPr lang="en-US" b="1" dirty="0" smtClean="0"/>
            <a:t>Inflammatory</a:t>
          </a:r>
          <a:endParaRPr lang="en-US" b="1" dirty="0"/>
        </a:p>
      </dgm:t>
    </dgm:pt>
    <dgm:pt modelId="{34ABCD2F-2A5E-445B-8E9F-D509E5361E9B}" type="parTrans" cxnId="{146D737A-1E9E-48D7-9F1E-9EEC5DE283C1}">
      <dgm:prSet/>
      <dgm:spPr/>
      <dgm:t>
        <a:bodyPr/>
        <a:lstStyle/>
        <a:p>
          <a:endParaRPr lang="en-US" b="1"/>
        </a:p>
      </dgm:t>
    </dgm:pt>
    <dgm:pt modelId="{AD2BC713-E1EB-42A3-8E65-252D9896B4E8}" type="sibTrans" cxnId="{146D737A-1E9E-48D7-9F1E-9EEC5DE283C1}">
      <dgm:prSet/>
      <dgm:spPr/>
      <dgm:t>
        <a:bodyPr/>
        <a:lstStyle/>
        <a:p>
          <a:endParaRPr lang="en-US" b="1"/>
        </a:p>
      </dgm:t>
    </dgm:pt>
    <dgm:pt modelId="{179CFB78-D190-4C9A-AA2D-396D618C175F}">
      <dgm:prSet phldrT="[نص]"/>
      <dgm:spPr/>
      <dgm:t>
        <a:bodyPr/>
        <a:lstStyle/>
        <a:p>
          <a:r>
            <a:rPr lang="en-US" b="1" dirty="0" smtClean="0"/>
            <a:t>  fibrocystic </a:t>
          </a:r>
          <a:endParaRPr lang="en-US" b="1" dirty="0"/>
        </a:p>
      </dgm:t>
    </dgm:pt>
    <dgm:pt modelId="{53A39FAF-D72E-4CBD-B6AC-22B7D3CE34A1}" type="parTrans" cxnId="{EEB35377-C9B6-4AE4-85F6-5DB59ADAA27B}">
      <dgm:prSet/>
      <dgm:spPr/>
      <dgm:t>
        <a:bodyPr/>
        <a:lstStyle/>
        <a:p>
          <a:endParaRPr lang="en-US" b="1"/>
        </a:p>
      </dgm:t>
    </dgm:pt>
    <dgm:pt modelId="{889C1242-8C66-49EE-8F3E-1B9C72029A12}" type="sibTrans" cxnId="{EEB35377-C9B6-4AE4-85F6-5DB59ADAA27B}">
      <dgm:prSet/>
      <dgm:spPr/>
      <dgm:t>
        <a:bodyPr/>
        <a:lstStyle/>
        <a:p>
          <a:endParaRPr lang="en-US" b="1"/>
        </a:p>
      </dgm:t>
    </dgm:pt>
    <dgm:pt modelId="{445C1667-D412-4096-AB58-F8892D264C1E}">
      <dgm:prSet phldrT="[نص]"/>
      <dgm:spPr/>
      <dgm:t>
        <a:bodyPr/>
        <a:lstStyle/>
        <a:p>
          <a:r>
            <a:rPr lang="en-US" b="1" dirty="0" smtClean="0"/>
            <a:t>Neoplasm </a:t>
          </a:r>
          <a:endParaRPr lang="en-US" b="1" dirty="0"/>
        </a:p>
      </dgm:t>
    </dgm:pt>
    <dgm:pt modelId="{35F05471-2073-465B-BF58-42870449F1B7}" type="parTrans" cxnId="{5BAEC77A-E9FA-4E02-8263-C106F3B0B76F}">
      <dgm:prSet/>
      <dgm:spPr/>
      <dgm:t>
        <a:bodyPr/>
        <a:lstStyle/>
        <a:p>
          <a:endParaRPr lang="en-US" b="1"/>
        </a:p>
      </dgm:t>
    </dgm:pt>
    <dgm:pt modelId="{907799B9-A5F7-4267-B459-830E6060C5AB}" type="sibTrans" cxnId="{5BAEC77A-E9FA-4E02-8263-C106F3B0B76F}">
      <dgm:prSet/>
      <dgm:spPr/>
      <dgm:t>
        <a:bodyPr/>
        <a:lstStyle/>
        <a:p>
          <a:endParaRPr lang="en-US" b="1"/>
        </a:p>
      </dgm:t>
    </dgm:pt>
    <dgm:pt modelId="{0F4E8F03-9494-4BEC-8B10-5F77EEDEE89C}">
      <dgm:prSet phldrT="[نص]"/>
      <dgm:spPr/>
      <dgm:t>
        <a:bodyPr/>
        <a:lstStyle/>
        <a:p>
          <a:r>
            <a:rPr lang="en-US" b="1" dirty="0" smtClean="0"/>
            <a:t>Nipple discharge </a:t>
          </a:r>
          <a:endParaRPr lang="en-US" b="1" dirty="0"/>
        </a:p>
      </dgm:t>
    </dgm:pt>
    <dgm:pt modelId="{AC2DD345-EF6C-4AD3-B2E5-2A858D8437E7}" type="parTrans" cxnId="{69D761BA-38F2-4C5D-8776-CCFDDC6E1E66}">
      <dgm:prSet/>
      <dgm:spPr/>
      <dgm:t>
        <a:bodyPr/>
        <a:lstStyle/>
        <a:p>
          <a:endParaRPr lang="en-US" b="1"/>
        </a:p>
      </dgm:t>
    </dgm:pt>
    <dgm:pt modelId="{BE005701-0A5B-4071-A30A-39E56D4E1469}" type="sibTrans" cxnId="{69D761BA-38F2-4C5D-8776-CCFDDC6E1E66}">
      <dgm:prSet/>
      <dgm:spPr/>
      <dgm:t>
        <a:bodyPr/>
        <a:lstStyle/>
        <a:p>
          <a:endParaRPr lang="en-US" b="1"/>
        </a:p>
      </dgm:t>
    </dgm:pt>
    <dgm:pt modelId="{3DC76930-9FF5-4932-92B1-EDB486A7A2E9}" type="pres">
      <dgm:prSet presAssocID="{DE4F7085-C042-4FEE-8389-740FA36D2CF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B3905EA-464A-4395-9795-1E8F26D0D227}" type="pres">
      <dgm:prSet presAssocID="{21B15476-C32E-479F-8437-17173F01B7AB}" presName="root1" presStyleCnt="0"/>
      <dgm:spPr/>
    </dgm:pt>
    <dgm:pt modelId="{D4D8D209-CF2A-476B-9AB9-4784BD2A442B}" type="pres">
      <dgm:prSet presAssocID="{21B15476-C32E-479F-8437-17173F01B7A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68CC28-025E-4BAB-B90B-1D45662C728C}" type="pres">
      <dgm:prSet presAssocID="{21B15476-C32E-479F-8437-17173F01B7AB}" presName="level2hierChild" presStyleCnt="0"/>
      <dgm:spPr/>
    </dgm:pt>
    <dgm:pt modelId="{BA7890A3-6833-4298-A5DF-1903DCEE94DF}" type="pres">
      <dgm:prSet presAssocID="{FAFC82AD-94E6-462B-8906-F6E45EDFDCE7}" presName="conn2-1" presStyleLbl="parChTrans1D2" presStyleIdx="0" presStyleCnt="7"/>
      <dgm:spPr/>
      <dgm:t>
        <a:bodyPr/>
        <a:lstStyle/>
        <a:p>
          <a:endParaRPr lang="en-US"/>
        </a:p>
      </dgm:t>
    </dgm:pt>
    <dgm:pt modelId="{8EC4540F-D01B-43AF-BB93-A09AC7E04607}" type="pres">
      <dgm:prSet presAssocID="{FAFC82AD-94E6-462B-8906-F6E45EDFDCE7}" presName="connTx" presStyleLbl="parChTrans1D2" presStyleIdx="0" presStyleCnt="7"/>
      <dgm:spPr/>
      <dgm:t>
        <a:bodyPr/>
        <a:lstStyle/>
        <a:p>
          <a:endParaRPr lang="en-US"/>
        </a:p>
      </dgm:t>
    </dgm:pt>
    <dgm:pt modelId="{CA74943C-74E5-4800-9B36-2DBB7676C7D1}" type="pres">
      <dgm:prSet presAssocID="{A52FC37E-FE12-41C7-B3F3-6C8B1BB40431}" presName="root2" presStyleCnt="0"/>
      <dgm:spPr/>
    </dgm:pt>
    <dgm:pt modelId="{D2E60C6E-5139-4F05-AD75-C5D282ADF73F}" type="pres">
      <dgm:prSet presAssocID="{A52FC37E-FE12-41C7-B3F3-6C8B1BB40431}" presName="LevelTwoTextNode" presStyleLbl="node2" presStyleIdx="0" presStyleCnt="7" custLinFactNeighborX="45" custLinFactNeighborY="-912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18B033-0705-4EDD-98A9-FFCF80999E5C}" type="pres">
      <dgm:prSet presAssocID="{A52FC37E-FE12-41C7-B3F3-6C8B1BB40431}" presName="level3hierChild" presStyleCnt="0"/>
      <dgm:spPr/>
    </dgm:pt>
    <dgm:pt modelId="{70E0A862-E949-44C6-A4E0-EFD755E45651}" type="pres">
      <dgm:prSet presAssocID="{0DAAA515-48F6-4DDC-9AD1-7DDFCD185E89}" presName="conn2-1" presStyleLbl="parChTrans1D2" presStyleIdx="1" presStyleCnt="7"/>
      <dgm:spPr/>
      <dgm:t>
        <a:bodyPr/>
        <a:lstStyle/>
        <a:p>
          <a:endParaRPr lang="en-US"/>
        </a:p>
      </dgm:t>
    </dgm:pt>
    <dgm:pt modelId="{08716275-23E2-4EDF-B3B9-6BB88EAFD8EF}" type="pres">
      <dgm:prSet presAssocID="{0DAAA515-48F6-4DDC-9AD1-7DDFCD185E89}" presName="connTx" presStyleLbl="parChTrans1D2" presStyleIdx="1" presStyleCnt="7"/>
      <dgm:spPr/>
      <dgm:t>
        <a:bodyPr/>
        <a:lstStyle/>
        <a:p>
          <a:endParaRPr lang="en-US"/>
        </a:p>
      </dgm:t>
    </dgm:pt>
    <dgm:pt modelId="{0AB8E248-B068-4DDB-BB16-BDCBFDD28B25}" type="pres">
      <dgm:prSet presAssocID="{CBDC1502-3713-47F8-91C3-0C0537B1B7CF}" presName="root2" presStyleCnt="0"/>
      <dgm:spPr/>
    </dgm:pt>
    <dgm:pt modelId="{319E5B22-4474-40E2-BE17-43C4901B4083}" type="pres">
      <dgm:prSet presAssocID="{CBDC1502-3713-47F8-91C3-0C0537B1B7CF}" presName="LevelTwoTextNode" presStyleLbl="node2" presStyleIdx="1" presStyleCnt="7" custLinFactNeighborY="-845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1519191-E09E-4AA0-B3FE-9999C937A627}" type="pres">
      <dgm:prSet presAssocID="{CBDC1502-3713-47F8-91C3-0C0537B1B7CF}" presName="level3hierChild" presStyleCnt="0"/>
      <dgm:spPr/>
    </dgm:pt>
    <dgm:pt modelId="{60A22D4E-8409-4A9B-BCB0-1E443C68DB19}" type="pres">
      <dgm:prSet presAssocID="{515749B1-136D-43EF-BD17-AF4D70017737}" presName="conn2-1" presStyleLbl="parChTrans1D2" presStyleIdx="2" presStyleCnt="7"/>
      <dgm:spPr/>
      <dgm:t>
        <a:bodyPr/>
        <a:lstStyle/>
        <a:p>
          <a:endParaRPr lang="en-US"/>
        </a:p>
      </dgm:t>
    </dgm:pt>
    <dgm:pt modelId="{55CA9789-7C9C-4F45-8DD0-6A4BC5AF77E2}" type="pres">
      <dgm:prSet presAssocID="{515749B1-136D-43EF-BD17-AF4D70017737}" presName="connTx" presStyleLbl="parChTrans1D2" presStyleIdx="2" presStyleCnt="7"/>
      <dgm:spPr/>
      <dgm:t>
        <a:bodyPr/>
        <a:lstStyle/>
        <a:p>
          <a:endParaRPr lang="en-US"/>
        </a:p>
      </dgm:t>
    </dgm:pt>
    <dgm:pt modelId="{1D8DEF20-DA8E-49D3-814F-4C1C2CC94BEF}" type="pres">
      <dgm:prSet presAssocID="{586F8B74-CA72-4B25-AAE7-1665EAC244D5}" presName="root2" presStyleCnt="0"/>
      <dgm:spPr/>
    </dgm:pt>
    <dgm:pt modelId="{DD49E788-A46E-447F-ACD1-7C68BF85AFD6}" type="pres">
      <dgm:prSet presAssocID="{586F8B74-CA72-4B25-AAE7-1665EAC244D5}" presName="LevelTwoTextNode" presStyleLbl="node2" presStyleIdx="2" presStyleCnt="7" custLinFactNeighborY="-5146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119CD56-9E1D-4014-BC1F-A84A2F4947A6}" type="pres">
      <dgm:prSet presAssocID="{586F8B74-CA72-4B25-AAE7-1665EAC244D5}" presName="level3hierChild" presStyleCnt="0"/>
      <dgm:spPr/>
    </dgm:pt>
    <dgm:pt modelId="{49FD1F33-7615-47A3-9E48-FD8C35828190}" type="pres">
      <dgm:prSet presAssocID="{34ABCD2F-2A5E-445B-8E9F-D509E5361E9B}" presName="conn2-1" presStyleLbl="parChTrans1D2" presStyleIdx="3" presStyleCnt="7"/>
      <dgm:spPr/>
      <dgm:t>
        <a:bodyPr/>
        <a:lstStyle/>
        <a:p>
          <a:endParaRPr lang="en-US"/>
        </a:p>
      </dgm:t>
    </dgm:pt>
    <dgm:pt modelId="{9A30B14C-73C0-41EA-86F4-B6A9DE26A146}" type="pres">
      <dgm:prSet presAssocID="{34ABCD2F-2A5E-445B-8E9F-D509E5361E9B}" presName="connTx" presStyleLbl="parChTrans1D2" presStyleIdx="3" presStyleCnt="7"/>
      <dgm:spPr/>
      <dgm:t>
        <a:bodyPr/>
        <a:lstStyle/>
        <a:p>
          <a:endParaRPr lang="en-US"/>
        </a:p>
      </dgm:t>
    </dgm:pt>
    <dgm:pt modelId="{A842C5B8-2B98-44C6-8ADC-31F24DF58566}" type="pres">
      <dgm:prSet presAssocID="{D1DF7F33-B951-497D-A349-9A8E35CEE22B}" presName="root2" presStyleCnt="0"/>
      <dgm:spPr/>
    </dgm:pt>
    <dgm:pt modelId="{7ACCCDD4-B6B7-419C-92A8-73A8D969CCA6}" type="pres">
      <dgm:prSet presAssocID="{D1DF7F33-B951-497D-A349-9A8E35CEE22B}" presName="LevelTwoTextNode" presStyleLbl="node2" presStyleIdx="3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061C58D-3864-407F-A83C-C4ACCD572E26}" type="pres">
      <dgm:prSet presAssocID="{D1DF7F33-B951-497D-A349-9A8E35CEE22B}" presName="level3hierChild" presStyleCnt="0"/>
      <dgm:spPr/>
    </dgm:pt>
    <dgm:pt modelId="{08235729-7854-4A1C-9074-885B0153696A}" type="pres">
      <dgm:prSet presAssocID="{53A39FAF-D72E-4CBD-B6AC-22B7D3CE34A1}" presName="conn2-1" presStyleLbl="parChTrans1D2" presStyleIdx="4" presStyleCnt="7"/>
      <dgm:spPr/>
      <dgm:t>
        <a:bodyPr/>
        <a:lstStyle/>
        <a:p>
          <a:endParaRPr lang="en-US"/>
        </a:p>
      </dgm:t>
    </dgm:pt>
    <dgm:pt modelId="{DF8ADA23-5437-4B84-8415-7161009F1EB4}" type="pres">
      <dgm:prSet presAssocID="{53A39FAF-D72E-4CBD-B6AC-22B7D3CE34A1}" presName="connTx" presStyleLbl="parChTrans1D2" presStyleIdx="4" presStyleCnt="7"/>
      <dgm:spPr/>
      <dgm:t>
        <a:bodyPr/>
        <a:lstStyle/>
        <a:p>
          <a:endParaRPr lang="en-US"/>
        </a:p>
      </dgm:t>
    </dgm:pt>
    <dgm:pt modelId="{12573057-6416-4096-AD88-61C0B4328DB0}" type="pres">
      <dgm:prSet presAssocID="{179CFB78-D190-4C9A-AA2D-396D618C175F}" presName="root2" presStyleCnt="0"/>
      <dgm:spPr/>
    </dgm:pt>
    <dgm:pt modelId="{5E388DCE-2D8D-4790-81DC-E60A5EDA59E6}" type="pres">
      <dgm:prSet presAssocID="{179CFB78-D190-4C9A-AA2D-396D618C175F}" presName="LevelTwoTextNode" presStyleLbl="node2" presStyleIdx="4" presStyleCnt="7" custLinFactNeighborY="514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477A86-A232-431B-843E-96690099CCF6}" type="pres">
      <dgm:prSet presAssocID="{179CFB78-D190-4C9A-AA2D-396D618C175F}" presName="level3hierChild" presStyleCnt="0"/>
      <dgm:spPr/>
    </dgm:pt>
    <dgm:pt modelId="{C1902710-25BC-4E23-B4BF-CB12724E3018}" type="pres">
      <dgm:prSet presAssocID="{35F05471-2073-465B-BF58-42870449F1B7}" presName="conn2-1" presStyleLbl="parChTrans1D2" presStyleIdx="5" presStyleCnt="7"/>
      <dgm:spPr/>
      <dgm:t>
        <a:bodyPr/>
        <a:lstStyle/>
        <a:p>
          <a:endParaRPr lang="en-US"/>
        </a:p>
      </dgm:t>
    </dgm:pt>
    <dgm:pt modelId="{FB647320-676F-45DE-9EC6-F23806EA25A9}" type="pres">
      <dgm:prSet presAssocID="{35F05471-2073-465B-BF58-42870449F1B7}" presName="connTx" presStyleLbl="parChTrans1D2" presStyleIdx="5" presStyleCnt="7"/>
      <dgm:spPr/>
      <dgm:t>
        <a:bodyPr/>
        <a:lstStyle/>
        <a:p>
          <a:endParaRPr lang="en-US"/>
        </a:p>
      </dgm:t>
    </dgm:pt>
    <dgm:pt modelId="{47D0C1DA-ADC3-4F99-9C94-E7E7028E0A3C}" type="pres">
      <dgm:prSet presAssocID="{445C1667-D412-4096-AB58-F8892D264C1E}" presName="root2" presStyleCnt="0"/>
      <dgm:spPr/>
    </dgm:pt>
    <dgm:pt modelId="{7ACF1A51-A2B0-4400-8A7E-8FE99C199E96}" type="pres">
      <dgm:prSet presAssocID="{445C1667-D412-4096-AB58-F8892D264C1E}" presName="LevelTwoTextNode" presStyleLbl="node2" presStyleIdx="5" presStyleCnt="7" custLinFactNeighborY="845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6D0F209-FBEA-461D-B0C7-3C07F86FF586}" type="pres">
      <dgm:prSet presAssocID="{445C1667-D412-4096-AB58-F8892D264C1E}" presName="level3hierChild" presStyleCnt="0"/>
      <dgm:spPr/>
    </dgm:pt>
    <dgm:pt modelId="{44CB354F-E1AC-432D-97E9-8CEE172DDC72}" type="pres">
      <dgm:prSet presAssocID="{AC2DD345-EF6C-4AD3-B2E5-2A858D8437E7}" presName="conn2-1" presStyleLbl="parChTrans1D2" presStyleIdx="6" presStyleCnt="7"/>
      <dgm:spPr/>
      <dgm:t>
        <a:bodyPr/>
        <a:lstStyle/>
        <a:p>
          <a:endParaRPr lang="en-US"/>
        </a:p>
      </dgm:t>
    </dgm:pt>
    <dgm:pt modelId="{A7E3F4CF-34E0-4735-9EB3-8DBACC77CB5D}" type="pres">
      <dgm:prSet presAssocID="{AC2DD345-EF6C-4AD3-B2E5-2A858D8437E7}" presName="connTx" presStyleLbl="parChTrans1D2" presStyleIdx="6" presStyleCnt="7"/>
      <dgm:spPr/>
      <dgm:t>
        <a:bodyPr/>
        <a:lstStyle/>
        <a:p>
          <a:endParaRPr lang="en-US"/>
        </a:p>
      </dgm:t>
    </dgm:pt>
    <dgm:pt modelId="{9BFD93E7-0297-4EA9-B03E-F898B23E333C}" type="pres">
      <dgm:prSet presAssocID="{0F4E8F03-9494-4BEC-8B10-5F77EEDEE89C}" presName="root2" presStyleCnt="0"/>
      <dgm:spPr/>
    </dgm:pt>
    <dgm:pt modelId="{968CB548-5F11-44BC-8BDF-54358880EB8F}" type="pres">
      <dgm:prSet presAssocID="{0F4E8F03-9494-4BEC-8B10-5F77EEDEE89C}" presName="LevelTwoTextNode" presStyleLbl="node2" presStyleIdx="6" presStyleCnt="7" custLinFactNeighborY="9123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9BD69F0-A461-4D10-9178-10FCA151A66D}" type="pres">
      <dgm:prSet presAssocID="{0F4E8F03-9494-4BEC-8B10-5F77EEDEE89C}" presName="level3hierChild" presStyleCnt="0"/>
      <dgm:spPr/>
    </dgm:pt>
  </dgm:ptLst>
  <dgm:cxnLst>
    <dgm:cxn modelId="{E1A40341-38A9-40EE-8362-26854B6B8465}" type="presOf" srcId="{DE4F7085-C042-4FEE-8389-740FA36D2CF8}" destId="{3DC76930-9FF5-4932-92B1-EDB486A7A2E9}" srcOrd="0" destOrd="0" presId="urn:microsoft.com/office/officeart/2005/8/layout/hierarchy2"/>
    <dgm:cxn modelId="{D8BBA90F-6E08-4E83-B8CF-D4E74B4381FF}" type="presOf" srcId="{35F05471-2073-465B-BF58-42870449F1B7}" destId="{C1902710-25BC-4E23-B4BF-CB12724E3018}" srcOrd="0" destOrd="0" presId="urn:microsoft.com/office/officeart/2005/8/layout/hierarchy2"/>
    <dgm:cxn modelId="{5BAEC77A-E9FA-4E02-8263-C106F3B0B76F}" srcId="{21B15476-C32E-479F-8437-17173F01B7AB}" destId="{445C1667-D412-4096-AB58-F8892D264C1E}" srcOrd="5" destOrd="0" parTransId="{35F05471-2073-465B-BF58-42870449F1B7}" sibTransId="{907799B9-A5F7-4267-B459-830E6060C5AB}"/>
    <dgm:cxn modelId="{DEF3B8B1-ADE5-4982-99C0-FD3063A3203E}" srcId="{21B15476-C32E-479F-8437-17173F01B7AB}" destId="{A52FC37E-FE12-41C7-B3F3-6C8B1BB40431}" srcOrd="0" destOrd="0" parTransId="{FAFC82AD-94E6-462B-8906-F6E45EDFDCE7}" sibTransId="{08528F68-8DEF-40B2-A34B-58BBD1BBC22D}"/>
    <dgm:cxn modelId="{16C917A5-6A0B-433D-9593-D4A57EC634E5}" type="presOf" srcId="{515749B1-136D-43EF-BD17-AF4D70017737}" destId="{60A22D4E-8409-4A9B-BCB0-1E443C68DB19}" srcOrd="0" destOrd="0" presId="urn:microsoft.com/office/officeart/2005/8/layout/hierarchy2"/>
    <dgm:cxn modelId="{D312A934-1844-4A1C-B83F-A3EB51941190}" type="presOf" srcId="{445C1667-D412-4096-AB58-F8892D264C1E}" destId="{7ACF1A51-A2B0-4400-8A7E-8FE99C199E96}" srcOrd="0" destOrd="0" presId="urn:microsoft.com/office/officeart/2005/8/layout/hierarchy2"/>
    <dgm:cxn modelId="{656F9BE0-EB37-4609-A8F1-BDE4CF2BAAA7}" type="presOf" srcId="{53A39FAF-D72E-4CBD-B6AC-22B7D3CE34A1}" destId="{DF8ADA23-5437-4B84-8415-7161009F1EB4}" srcOrd="1" destOrd="0" presId="urn:microsoft.com/office/officeart/2005/8/layout/hierarchy2"/>
    <dgm:cxn modelId="{8F049291-5C8F-4C03-BF05-88CF14C33959}" type="presOf" srcId="{515749B1-136D-43EF-BD17-AF4D70017737}" destId="{55CA9789-7C9C-4F45-8DD0-6A4BC5AF77E2}" srcOrd="1" destOrd="0" presId="urn:microsoft.com/office/officeart/2005/8/layout/hierarchy2"/>
    <dgm:cxn modelId="{FC66603C-D3DA-4ABF-89E2-B37FC1FF1122}" type="presOf" srcId="{34ABCD2F-2A5E-445B-8E9F-D509E5361E9B}" destId="{49FD1F33-7615-47A3-9E48-FD8C35828190}" srcOrd="0" destOrd="0" presId="urn:microsoft.com/office/officeart/2005/8/layout/hierarchy2"/>
    <dgm:cxn modelId="{BFDB3406-BEC0-483F-9C46-C4587198840E}" type="presOf" srcId="{53A39FAF-D72E-4CBD-B6AC-22B7D3CE34A1}" destId="{08235729-7854-4A1C-9074-885B0153696A}" srcOrd="0" destOrd="0" presId="urn:microsoft.com/office/officeart/2005/8/layout/hierarchy2"/>
    <dgm:cxn modelId="{24CDA15A-4E40-4BBF-8E10-1D313DCA0686}" type="presOf" srcId="{FAFC82AD-94E6-462B-8906-F6E45EDFDCE7}" destId="{8EC4540F-D01B-43AF-BB93-A09AC7E04607}" srcOrd="1" destOrd="0" presId="urn:microsoft.com/office/officeart/2005/8/layout/hierarchy2"/>
    <dgm:cxn modelId="{69D761BA-38F2-4C5D-8776-CCFDDC6E1E66}" srcId="{21B15476-C32E-479F-8437-17173F01B7AB}" destId="{0F4E8F03-9494-4BEC-8B10-5F77EEDEE89C}" srcOrd="6" destOrd="0" parTransId="{AC2DD345-EF6C-4AD3-B2E5-2A858D8437E7}" sibTransId="{BE005701-0A5B-4071-A30A-39E56D4E1469}"/>
    <dgm:cxn modelId="{146D737A-1E9E-48D7-9F1E-9EEC5DE283C1}" srcId="{21B15476-C32E-479F-8437-17173F01B7AB}" destId="{D1DF7F33-B951-497D-A349-9A8E35CEE22B}" srcOrd="3" destOrd="0" parTransId="{34ABCD2F-2A5E-445B-8E9F-D509E5361E9B}" sibTransId="{AD2BC713-E1EB-42A3-8E65-252D9896B4E8}"/>
    <dgm:cxn modelId="{428A43DA-E7B7-480E-8F54-DCD2379F99DD}" type="presOf" srcId="{A52FC37E-FE12-41C7-B3F3-6C8B1BB40431}" destId="{D2E60C6E-5139-4F05-AD75-C5D282ADF73F}" srcOrd="0" destOrd="0" presId="urn:microsoft.com/office/officeart/2005/8/layout/hierarchy2"/>
    <dgm:cxn modelId="{EEB35377-C9B6-4AE4-85F6-5DB59ADAA27B}" srcId="{21B15476-C32E-479F-8437-17173F01B7AB}" destId="{179CFB78-D190-4C9A-AA2D-396D618C175F}" srcOrd="4" destOrd="0" parTransId="{53A39FAF-D72E-4CBD-B6AC-22B7D3CE34A1}" sibTransId="{889C1242-8C66-49EE-8F3E-1B9C72029A12}"/>
    <dgm:cxn modelId="{64979D98-BEEE-41B9-981F-6B1ED7D9B7C2}" type="presOf" srcId="{AC2DD345-EF6C-4AD3-B2E5-2A858D8437E7}" destId="{44CB354F-E1AC-432D-97E9-8CEE172DDC72}" srcOrd="0" destOrd="0" presId="urn:microsoft.com/office/officeart/2005/8/layout/hierarchy2"/>
    <dgm:cxn modelId="{D3F0CCE7-614A-4F93-8EDF-01FD00232E00}" srcId="{21B15476-C32E-479F-8437-17173F01B7AB}" destId="{CBDC1502-3713-47F8-91C3-0C0537B1B7CF}" srcOrd="1" destOrd="0" parTransId="{0DAAA515-48F6-4DDC-9AD1-7DDFCD185E89}" sibTransId="{263A1EEA-B98B-4A1D-A613-56813DAB6D98}"/>
    <dgm:cxn modelId="{4CDDA3D8-F78F-4198-BBF6-9027E973F65B}" srcId="{21B15476-C32E-479F-8437-17173F01B7AB}" destId="{586F8B74-CA72-4B25-AAE7-1665EAC244D5}" srcOrd="2" destOrd="0" parTransId="{515749B1-136D-43EF-BD17-AF4D70017737}" sibTransId="{7F5762AE-E908-4B56-A02F-F817F6FA80E8}"/>
    <dgm:cxn modelId="{9C154CA4-0A50-4888-8860-F8FAE0D5708E}" type="presOf" srcId="{D1DF7F33-B951-497D-A349-9A8E35CEE22B}" destId="{7ACCCDD4-B6B7-419C-92A8-73A8D969CCA6}" srcOrd="0" destOrd="0" presId="urn:microsoft.com/office/officeart/2005/8/layout/hierarchy2"/>
    <dgm:cxn modelId="{9BFAB02C-017A-467E-B0F2-5A45C0D41F64}" type="presOf" srcId="{CBDC1502-3713-47F8-91C3-0C0537B1B7CF}" destId="{319E5B22-4474-40E2-BE17-43C4901B4083}" srcOrd="0" destOrd="0" presId="urn:microsoft.com/office/officeart/2005/8/layout/hierarchy2"/>
    <dgm:cxn modelId="{4C5AA1A5-DA2F-4B41-9E6D-5A0495BAADE4}" type="presOf" srcId="{0DAAA515-48F6-4DDC-9AD1-7DDFCD185E89}" destId="{08716275-23E2-4EDF-B3B9-6BB88EAFD8EF}" srcOrd="1" destOrd="0" presId="urn:microsoft.com/office/officeart/2005/8/layout/hierarchy2"/>
    <dgm:cxn modelId="{E9E81711-2F6E-4245-B688-F14B86C08D5C}" type="presOf" srcId="{21B15476-C32E-479F-8437-17173F01B7AB}" destId="{D4D8D209-CF2A-476B-9AB9-4784BD2A442B}" srcOrd="0" destOrd="0" presId="urn:microsoft.com/office/officeart/2005/8/layout/hierarchy2"/>
    <dgm:cxn modelId="{63550A56-C267-421D-B73D-C8745A9839F1}" srcId="{DE4F7085-C042-4FEE-8389-740FA36D2CF8}" destId="{21B15476-C32E-479F-8437-17173F01B7AB}" srcOrd="0" destOrd="0" parTransId="{1D919E45-1F16-4885-9DE4-C1C8493E3AF9}" sibTransId="{47AF4DB3-4FE7-4B18-B2B9-0CEC7E0826D0}"/>
    <dgm:cxn modelId="{AC051F34-6DCF-46C0-A58F-11FD371B681C}" type="presOf" srcId="{FAFC82AD-94E6-462B-8906-F6E45EDFDCE7}" destId="{BA7890A3-6833-4298-A5DF-1903DCEE94DF}" srcOrd="0" destOrd="0" presId="urn:microsoft.com/office/officeart/2005/8/layout/hierarchy2"/>
    <dgm:cxn modelId="{EE134F4C-E73C-452B-B76F-DE9103C9ACDD}" type="presOf" srcId="{0F4E8F03-9494-4BEC-8B10-5F77EEDEE89C}" destId="{968CB548-5F11-44BC-8BDF-54358880EB8F}" srcOrd="0" destOrd="0" presId="urn:microsoft.com/office/officeart/2005/8/layout/hierarchy2"/>
    <dgm:cxn modelId="{D4084B24-AC20-4AD0-8930-B806305F2ED3}" type="presOf" srcId="{586F8B74-CA72-4B25-AAE7-1665EAC244D5}" destId="{DD49E788-A46E-447F-ACD1-7C68BF85AFD6}" srcOrd="0" destOrd="0" presId="urn:microsoft.com/office/officeart/2005/8/layout/hierarchy2"/>
    <dgm:cxn modelId="{2B6DBEAF-49D7-4B79-A15A-1980C0D98421}" type="presOf" srcId="{34ABCD2F-2A5E-445B-8E9F-D509E5361E9B}" destId="{9A30B14C-73C0-41EA-86F4-B6A9DE26A146}" srcOrd="1" destOrd="0" presId="urn:microsoft.com/office/officeart/2005/8/layout/hierarchy2"/>
    <dgm:cxn modelId="{9A986646-FB67-4099-B102-84673F40E152}" type="presOf" srcId="{0DAAA515-48F6-4DDC-9AD1-7DDFCD185E89}" destId="{70E0A862-E949-44C6-A4E0-EFD755E45651}" srcOrd="0" destOrd="0" presId="urn:microsoft.com/office/officeart/2005/8/layout/hierarchy2"/>
    <dgm:cxn modelId="{990EEAFB-25C6-49AA-AEAD-6E5D30FD69F4}" type="presOf" srcId="{35F05471-2073-465B-BF58-42870449F1B7}" destId="{FB647320-676F-45DE-9EC6-F23806EA25A9}" srcOrd="1" destOrd="0" presId="urn:microsoft.com/office/officeart/2005/8/layout/hierarchy2"/>
    <dgm:cxn modelId="{A22ED9C0-540F-414A-867C-9F19D291DA91}" type="presOf" srcId="{179CFB78-D190-4C9A-AA2D-396D618C175F}" destId="{5E388DCE-2D8D-4790-81DC-E60A5EDA59E6}" srcOrd="0" destOrd="0" presId="urn:microsoft.com/office/officeart/2005/8/layout/hierarchy2"/>
    <dgm:cxn modelId="{7217314B-4359-4539-BDFB-E17EFFFE7352}" type="presOf" srcId="{AC2DD345-EF6C-4AD3-B2E5-2A858D8437E7}" destId="{A7E3F4CF-34E0-4735-9EB3-8DBACC77CB5D}" srcOrd="1" destOrd="0" presId="urn:microsoft.com/office/officeart/2005/8/layout/hierarchy2"/>
    <dgm:cxn modelId="{12EE5432-5AE1-4B5E-B218-880DBED71933}" type="presParOf" srcId="{3DC76930-9FF5-4932-92B1-EDB486A7A2E9}" destId="{4B3905EA-464A-4395-9795-1E8F26D0D227}" srcOrd="0" destOrd="0" presId="urn:microsoft.com/office/officeart/2005/8/layout/hierarchy2"/>
    <dgm:cxn modelId="{AA207BC7-354D-4A87-BD67-F624996F61D6}" type="presParOf" srcId="{4B3905EA-464A-4395-9795-1E8F26D0D227}" destId="{D4D8D209-CF2A-476B-9AB9-4784BD2A442B}" srcOrd="0" destOrd="0" presId="urn:microsoft.com/office/officeart/2005/8/layout/hierarchy2"/>
    <dgm:cxn modelId="{3B771975-C618-4844-937B-FB2FF3ED4F85}" type="presParOf" srcId="{4B3905EA-464A-4395-9795-1E8F26D0D227}" destId="{FF68CC28-025E-4BAB-B90B-1D45662C728C}" srcOrd="1" destOrd="0" presId="urn:microsoft.com/office/officeart/2005/8/layout/hierarchy2"/>
    <dgm:cxn modelId="{BFF4AFFC-0647-4A31-BBA1-5CDD893F9AF9}" type="presParOf" srcId="{FF68CC28-025E-4BAB-B90B-1D45662C728C}" destId="{BA7890A3-6833-4298-A5DF-1903DCEE94DF}" srcOrd="0" destOrd="0" presId="urn:microsoft.com/office/officeart/2005/8/layout/hierarchy2"/>
    <dgm:cxn modelId="{97AC4F2B-85D8-42F4-BC8F-A6CF56F796A7}" type="presParOf" srcId="{BA7890A3-6833-4298-A5DF-1903DCEE94DF}" destId="{8EC4540F-D01B-43AF-BB93-A09AC7E04607}" srcOrd="0" destOrd="0" presId="urn:microsoft.com/office/officeart/2005/8/layout/hierarchy2"/>
    <dgm:cxn modelId="{14A7783B-8CE4-4204-8B27-C14A550333A0}" type="presParOf" srcId="{FF68CC28-025E-4BAB-B90B-1D45662C728C}" destId="{CA74943C-74E5-4800-9B36-2DBB7676C7D1}" srcOrd="1" destOrd="0" presId="urn:microsoft.com/office/officeart/2005/8/layout/hierarchy2"/>
    <dgm:cxn modelId="{EF010A61-0FF0-4971-9880-7F51C7C8D114}" type="presParOf" srcId="{CA74943C-74E5-4800-9B36-2DBB7676C7D1}" destId="{D2E60C6E-5139-4F05-AD75-C5D282ADF73F}" srcOrd="0" destOrd="0" presId="urn:microsoft.com/office/officeart/2005/8/layout/hierarchy2"/>
    <dgm:cxn modelId="{CCEAC264-7929-437A-BF43-4FC92B644B7A}" type="presParOf" srcId="{CA74943C-74E5-4800-9B36-2DBB7676C7D1}" destId="{6618B033-0705-4EDD-98A9-FFCF80999E5C}" srcOrd="1" destOrd="0" presId="urn:microsoft.com/office/officeart/2005/8/layout/hierarchy2"/>
    <dgm:cxn modelId="{CA5616AE-4406-4BFC-AA1B-2090831FC097}" type="presParOf" srcId="{FF68CC28-025E-4BAB-B90B-1D45662C728C}" destId="{70E0A862-E949-44C6-A4E0-EFD755E45651}" srcOrd="2" destOrd="0" presId="urn:microsoft.com/office/officeart/2005/8/layout/hierarchy2"/>
    <dgm:cxn modelId="{86E6FED4-C4D0-4001-A45D-6454CCDDD00E}" type="presParOf" srcId="{70E0A862-E949-44C6-A4E0-EFD755E45651}" destId="{08716275-23E2-4EDF-B3B9-6BB88EAFD8EF}" srcOrd="0" destOrd="0" presId="urn:microsoft.com/office/officeart/2005/8/layout/hierarchy2"/>
    <dgm:cxn modelId="{1BFE015B-8C8C-4828-A505-4F4480F143C6}" type="presParOf" srcId="{FF68CC28-025E-4BAB-B90B-1D45662C728C}" destId="{0AB8E248-B068-4DDB-BB16-BDCBFDD28B25}" srcOrd="3" destOrd="0" presId="urn:microsoft.com/office/officeart/2005/8/layout/hierarchy2"/>
    <dgm:cxn modelId="{6B2E5157-03D1-45D9-9049-0555EC59EFDA}" type="presParOf" srcId="{0AB8E248-B068-4DDB-BB16-BDCBFDD28B25}" destId="{319E5B22-4474-40E2-BE17-43C4901B4083}" srcOrd="0" destOrd="0" presId="urn:microsoft.com/office/officeart/2005/8/layout/hierarchy2"/>
    <dgm:cxn modelId="{4A236758-C2EB-4F13-B1D8-42FB4BFCADFE}" type="presParOf" srcId="{0AB8E248-B068-4DDB-BB16-BDCBFDD28B25}" destId="{91519191-E09E-4AA0-B3FE-9999C937A627}" srcOrd="1" destOrd="0" presId="urn:microsoft.com/office/officeart/2005/8/layout/hierarchy2"/>
    <dgm:cxn modelId="{83E3AFA0-3534-4A81-A456-B9C4C0519DBF}" type="presParOf" srcId="{FF68CC28-025E-4BAB-B90B-1D45662C728C}" destId="{60A22D4E-8409-4A9B-BCB0-1E443C68DB19}" srcOrd="4" destOrd="0" presId="urn:microsoft.com/office/officeart/2005/8/layout/hierarchy2"/>
    <dgm:cxn modelId="{1E5557D4-8F15-4929-AA38-2511745F0B38}" type="presParOf" srcId="{60A22D4E-8409-4A9B-BCB0-1E443C68DB19}" destId="{55CA9789-7C9C-4F45-8DD0-6A4BC5AF77E2}" srcOrd="0" destOrd="0" presId="urn:microsoft.com/office/officeart/2005/8/layout/hierarchy2"/>
    <dgm:cxn modelId="{398E4B89-2832-4035-8E84-3FF22B71D25E}" type="presParOf" srcId="{FF68CC28-025E-4BAB-B90B-1D45662C728C}" destId="{1D8DEF20-DA8E-49D3-814F-4C1C2CC94BEF}" srcOrd="5" destOrd="0" presId="urn:microsoft.com/office/officeart/2005/8/layout/hierarchy2"/>
    <dgm:cxn modelId="{8F153B66-FF94-452C-B90B-866D890D2E7C}" type="presParOf" srcId="{1D8DEF20-DA8E-49D3-814F-4C1C2CC94BEF}" destId="{DD49E788-A46E-447F-ACD1-7C68BF85AFD6}" srcOrd="0" destOrd="0" presId="urn:microsoft.com/office/officeart/2005/8/layout/hierarchy2"/>
    <dgm:cxn modelId="{D4A011F6-80D3-4767-8C48-A6B3A7CB1AC5}" type="presParOf" srcId="{1D8DEF20-DA8E-49D3-814F-4C1C2CC94BEF}" destId="{7119CD56-9E1D-4014-BC1F-A84A2F4947A6}" srcOrd="1" destOrd="0" presId="urn:microsoft.com/office/officeart/2005/8/layout/hierarchy2"/>
    <dgm:cxn modelId="{FC07A5CC-18AC-4CEF-A8C4-8794C213F9AE}" type="presParOf" srcId="{FF68CC28-025E-4BAB-B90B-1D45662C728C}" destId="{49FD1F33-7615-47A3-9E48-FD8C35828190}" srcOrd="6" destOrd="0" presId="urn:microsoft.com/office/officeart/2005/8/layout/hierarchy2"/>
    <dgm:cxn modelId="{0FD8D7FB-BD8E-43F6-B439-859B0620E762}" type="presParOf" srcId="{49FD1F33-7615-47A3-9E48-FD8C35828190}" destId="{9A30B14C-73C0-41EA-86F4-B6A9DE26A146}" srcOrd="0" destOrd="0" presId="urn:microsoft.com/office/officeart/2005/8/layout/hierarchy2"/>
    <dgm:cxn modelId="{98D1256B-A810-4116-81D8-6CD5B4EF6A4A}" type="presParOf" srcId="{FF68CC28-025E-4BAB-B90B-1D45662C728C}" destId="{A842C5B8-2B98-44C6-8ADC-31F24DF58566}" srcOrd="7" destOrd="0" presId="urn:microsoft.com/office/officeart/2005/8/layout/hierarchy2"/>
    <dgm:cxn modelId="{97C56CED-C47E-4C59-96C8-4FD8EA85232B}" type="presParOf" srcId="{A842C5B8-2B98-44C6-8ADC-31F24DF58566}" destId="{7ACCCDD4-B6B7-419C-92A8-73A8D969CCA6}" srcOrd="0" destOrd="0" presId="urn:microsoft.com/office/officeart/2005/8/layout/hierarchy2"/>
    <dgm:cxn modelId="{914BA51E-CF8F-411A-BBBA-AC4085D04588}" type="presParOf" srcId="{A842C5B8-2B98-44C6-8ADC-31F24DF58566}" destId="{E061C58D-3864-407F-A83C-C4ACCD572E26}" srcOrd="1" destOrd="0" presId="urn:microsoft.com/office/officeart/2005/8/layout/hierarchy2"/>
    <dgm:cxn modelId="{EA2514AA-09A0-41A9-A84D-410A2BCC245A}" type="presParOf" srcId="{FF68CC28-025E-4BAB-B90B-1D45662C728C}" destId="{08235729-7854-4A1C-9074-885B0153696A}" srcOrd="8" destOrd="0" presId="urn:microsoft.com/office/officeart/2005/8/layout/hierarchy2"/>
    <dgm:cxn modelId="{854405D5-A5A3-4A83-9A3A-51401527CA03}" type="presParOf" srcId="{08235729-7854-4A1C-9074-885B0153696A}" destId="{DF8ADA23-5437-4B84-8415-7161009F1EB4}" srcOrd="0" destOrd="0" presId="urn:microsoft.com/office/officeart/2005/8/layout/hierarchy2"/>
    <dgm:cxn modelId="{4B30A832-1322-4D94-BB6F-2CABF5D072E3}" type="presParOf" srcId="{FF68CC28-025E-4BAB-B90B-1D45662C728C}" destId="{12573057-6416-4096-AD88-61C0B4328DB0}" srcOrd="9" destOrd="0" presId="urn:microsoft.com/office/officeart/2005/8/layout/hierarchy2"/>
    <dgm:cxn modelId="{3E1376A0-F9C8-4AF4-AC84-18DA925785A3}" type="presParOf" srcId="{12573057-6416-4096-AD88-61C0B4328DB0}" destId="{5E388DCE-2D8D-4790-81DC-E60A5EDA59E6}" srcOrd="0" destOrd="0" presId="urn:microsoft.com/office/officeart/2005/8/layout/hierarchy2"/>
    <dgm:cxn modelId="{73810EDE-5BD6-49E9-A4CD-FE912EE682E8}" type="presParOf" srcId="{12573057-6416-4096-AD88-61C0B4328DB0}" destId="{E4477A86-A232-431B-843E-96690099CCF6}" srcOrd="1" destOrd="0" presId="urn:microsoft.com/office/officeart/2005/8/layout/hierarchy2"/>
    <dgm:cxn modelId="{067E92F7-3FEA-47B6-B6A4-3D90D8A8D303}" type="presParOf" srcId="{FF68CC28-025E-4BAB-B90B-1D45662C728C}" destId="{C1902710-25BC-4E23-B4BF-CB12724E3018}" srcOrd="10" destOrd="0" presId="urn:microsoft.com/office/officeart/2005/8/layout/hierarchy2"/>
    <dgm:cxn modelId="{4C6697E4-61FA-465F-84F7-E0AA79C887A4}" type="presParOf" srcId="{C1902710-25BC-4E23-B4BF-CB12724E3018}" destId="{FB647320-676F-45DE-9EC6-F23806EA25A9}" srcOrd="0" destOrd="0" presId="urn:microsoft.com/office/officeart/2005/8/layout/hierarchy2"/>
    <dgm:cxn modelId="{4B741885-6E40-4900-914E-486C20432F92}" type="presParOf" srcId="{FF68CC28-025E-4BAB-B90B-1D45662C728C}" destId="{47D0C1DA-ADC3-4F99-9C94-E7E7028E0A3C}" srcOrd="11" destOrd="0" presId="urn:microsoft.com/office/officeart/2005/8/layout/hierarchy2"/>
    <dgm:cxn modelId="{C0B52F64-F023-450D-A9CA-C95E247C61C7}" type="presParOf" srcId="{47D0C1DA-ADC3-4F99-9C94-E7E7028E0A3C}" destId="{7ACF1A51-A2B0-4400-8A7E-8FE99C199E96}" srcOrd="0" destOrd="0" presId="urn:microsoft.com/office/officeart/2005/8/layout/hierarchy2"/>
    <dgm:cxn modelId="{2421BF62-6080-4072-9AED-17318C4C8D48}" type="presParOf" srcId="{47D0C1DA-ADC3-4F99-9C94-E7E7028E0A3C}" destId="{96D0F209-FBEA-461D-B0C7-3C07F86FF586}" srcOrd="1" destOrd="0" presId="urn:microsoft.com/office/officeart/2005/8/layout/hierarchy2"/>
    <dgm:cxn modelId="{7A17F196-ABB5-45CA-B67F-AD1F581629F6}" type="presParOf" srcId="{FF68CC28-025E-4BAB-B90B-1D45662C728C}" destId="{44CB354F-E1AC-432D-97E9-8CEE172DDC72}" srcOrd="12" destOrd="0" presId="urn:microsoft.com/office/officeart/2005/8/layout/hierarchy2"/>
    <dgm:cxn modelId="{44BE8802-C551-433F-80EC-309E9CBAD1C2}" type="presParOf" srcId="{44CB354F-E1AC-432D-97E9-8CEE172DDC72}" destId="{A7E3F4CF-34E0-4735-9EB3-8DBACC77CB5D}" srcOrd="0" destOrd="0" presId="urn:microsoft.com/office/officeart/2005/8/layout/hierarchy2"/>
    <dgm:cxn modelId="{A7551C94-E9CA-434B-87D6-F133E8769806}" type="presParOf" srcId="{FF68CC28-025E-4BAB-B90B-1D45662C728C}" destId="{9BFD93E7-0297-4EA9-B03E-F898B23E333C}" srcOrd="13" destOrd="0" presId="urn:microsoft.com/office/officeart/2005/8/layout/hierarchy2"/>
    <dgm:cxn modelId="{D21B2E22-689F-43A5-B18E-E6E233C33265}" type="presParOf" srcId="{9BFD93E7-0297-4EA9-B03E-F898B23E333C}" destId="{968CB548-5F11-44BC-8BDF-54358880EB8F}" srcOrd="0" destOrd="0" presId="urn:microsoft.com/office/officeart/2005/8/layout/hierarchy2"/>
    <dgm:cxn modelId="{73F2336F-7330-47E9-BB08-7F83A14B07DD}" type="presParOf" srcId="{9BFD93E7-0297-4EA9-B03E-F898B23E333C}" destId="{99BD69F0-A461-4D10-9178-10FCA151A66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EA1D5E9-3308-491A-9AE8-E0F4CF81B95F}" type="doc">
      <dgm:prSet loTypeId="urn:microsoft.com/office/officeart/2005/8/layout/radial4" loCatId="relationship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rtl="1"/>
          <a:endParaRPr lang="ar-LY"/>
        </a:p>
      </dgm:t>
    </dgm:pt>
    <dgm:pt modelId="{BC4F68EB-AD98-437B-B887-5B4873019D47}">
      <dgm:prSet phldrT="[نص]" custT="1"/>
      <dgm:spPr/>
      <dgm:t>
        <a:bodyPr/>
        <a:lstStyle/>
        <a:p>
          <a:pPr rtl="1"/>
          <a:r>
            <a:rPr lang="en-US" sz="3200" b="1" dirty="0" smtClean="0"/>
            <a:t>Cancer </a:t>
          </a:r>
          <a:endParaRPr lang="ar-LY" sz="3200" b="1" dirty="0"/>
        </a:p>
      </dgm:t>
    </dgm:pt>
    <dgm:pt modelId="{68FA63C4-C784-4ED8-ADF3-5A7D44FDADD5}" type="parTrans" cxnId="{C7B930D0-2977-4E0B-8B22-0DD45BD685A4}">
      <dgm:prSet/>
      <dgm:spPr/>
      <dgm:t>
        <a:bodyPr/>
        <a:lstStyle/>
        <a:p>
          <a:pPr rtl="1"/>
          <a:endParaRPr lang="ar-LY" sz="2000" b="1"/>
        </a:p>
      </dgm:t>
    </dgm:pt>
    <dgm:pt modelId="{7C43A34E-7096-42D6-9A5A-EE97314E79DA}" type="sibTrans" cxnId="{C7B930D0-2977-4E0B-8B22-0DD45BD685A4}">
      <dgm:prSet/>
      <dgm:spPr/>
      <dgm:t>
        <a:bodyPr/>
        <a:lstStyle/>
        <a:p>
          <a:pPr rtl="1"/>
          <a:endParaRPr lang="ar-LY" sz="2000" b="1"/>
        </a:p>
      </dgm:t>
    </dgm:pt>
    <dgm:pt modelId="{20A048CB-3FB3-4649-8C99-05E67DA714E1}">
      <dgm:prSet phldrT="[نص]" custT="1"/>
      <dgm:spPr/>
      <dgm:t>
        <a:bodyPr/>
        <a:lstStyle/>
        <a:p>
          <a:pPr rtl="1"/>
          <a:r>
            <a:rPr lang="en-US" sz="1800" b="1" dirty="0" smtClean="0"/>
            <a:t>Surgery </a:t>
          </a:r>
          <a:endParaRPr lang="ar-LY" sz="1800" b="1" dirty="0"/>
        </a:p>
      </dgm:t>
    </dgm:pt>
    <dgm:pt modelId="{1C836B5D-79B8-46D2-B7C2-7AA018541F1A}" type="parTrans" cxnId="{3AB11B8D-95AE-47E4-8771-F0D5D164C371}">
      <dgm:prSet/>
      <dgm:spPr/>
      <dgm:t>
        <a:bodyPr/>
        <a:lstStyle/>
        <a:p>
          <a:pPr rtl="1"/>
          <a:endParaRPr lang="ar-LY" sz="2000" b="1"/>
        </a:p>
      </dgm:t>
    </dgm:pt>
    <dgm:pt modelId="{4ACDAEF7-36CF-4BA2-8ECC-5B6377375743}" type="sibTrans" cxnId="{3AB11B8D-95AE-47E4-8771-F0D5D164C371}">
      <dgm:prSet/>
      <dgm:spPr/>
      <dgm:t>
        <a:bodyPr/>
        <a:lstStyle/>
        <a:p>
          <a:pPr rtl="1"/>
          <a:endParaRPr lang="ar-LY" sz="2000" b="1"/>
        </a:p>
      </dgm:t>
    </dgm:pt>
    <dgm:pt modelId="{956481DA-413E-4E5A-832A-52A3B90A912B}">
      <dgm:prSet phldrT="[نص]" custT="1"/>
      <dgm:spPr/>
      <dgm:t>
        <a:bodyPr/>
        <a:lstStyle/>
        <a:p>
          <a:pPr rtl="1"/>
          <a:r>
            <a:rPr lang="en-US" sz="1800" b="1" dirty="0" smtClean="0"/>
            <a:t>Chemotherapy  </a:t>
          </a:r>
          <a:endParaRPr lang="ar-LY" sz="1800" b="1" dirty="0"/>
        </a:p>
      </dgm:t>
    </dgm:pt>
    <dgm:pt modelId="{34D77D4B-643A-44BE-8913-FFCDEF0039CA}" type="parTrans" cxnId="{9E6F88CA-255F-4012-96E1-34C4200D8F3E}">
      <dgm:prSet/>
      <dgm:spPr/>
      <dgm:t>
        <a:bodyPr/>
        <a:lstStyle/>
        <a:p>
          <a:pPr rtl="1"/>
          <a:endParaRPr lang="ar-LY" sz="2000" b="1"/>
        </a:p>
      </dgm:t>
    </dgm:pt>
    <dgm:pt modelId="{B37B95A0-6435-4FC2-863F-F6F02882C106}" type="sibTrans" cxnId="{9E6F88CA-255F-4012-96E1-34C4200D8F3E}">
      <dgm:prSet/>
      <dgm:spPr/>
      <dgm:t>
        <a:bodyPr/>
        <a:lstStyle/>
        <a:p>
          <a:pPr rtl="1"/>
          <a:endParaRPr lang="ar-LY" sz="2000" b="1"/>
        </a:p>
      </dgm:t>
    </dgm:pt>
    <dgm:pt modelId="{6FF576A7-626D-42EB-80B9-A77C8F6AF165}">
      <dgm:prSet phldrT="[نص]" custT="1"/>
      <dgm:spPr/>
      <dgm:t>
        <a:bodyPr/>
        <a:lstStyle/>
        <a:p>
          <a:pPr rtl="1"/>
          <a:r>
            <a:rPr lang="en-US" sz="1800" b="1" dirty="0" smtClean="0"/>
            <a:t>Radiotherapy </a:t>
          </a:r>
          <a:endParaRPr lang="ar-LY" sz="1800" b="1" dirty="0"/>
        </a:p>
      </dgm:t>
    </dgm:pt>
    <dgm:pt modelId="{64BDC260-8D48-4DF6-BC85-8B057F0C76F2}" type="parTrans" cxnId="{7BE5E7A6-8DBE-4756-8776-DBDC16C12A3D}">
      <dgm:prSet/>
      <dgm:spPr/>
      <dgm:t>
        <a:bodyPr/>
        <a:lstStyle/>
        <a:p>
          <a:pPr rtl="1"/>
          <a:endParaRPr lang="ar-LY" sz="2000" b="1"/>
        </a:p>
      </dgm:t>
    </dgm:pt>
    <dgm:pt modelId="{D730E152-4B66-4FFC-AB60-518EF725FBCE}" type="sibTrans" cxnId="{7BE5E7A6-8DBE-4756-8776-DBDC16C12A3D}">
      <dgm:prSet/>
      <dgm:spPr/>
      <dgm:t>
        <a:bodyPr/>
        <a:lstStyle/>
        <a:p>
          <a:pPr rtl="1"/>
          <a:endParaRPr lang="ar-LY" sz="2000" b="1"/>
        </a:p>
      </dgm:t>
    </dgm:pt>
    <dgm:pt modelId="{5A5FF016-6E66-46CF-901E-155EAE8FD1BD}">
      <dgm:prSet custT="1"/>
      <dgm:spPr/>
      <dgm:t>
        <a:bodyPr/>
        <a:lstStyle/>
        <a:p>
          <a:pPr rtl="1"/>
          <a:r>
            <a:rPr lang="en-US" sz="1800" b="1" dirty="0" smtClean="0"/>
            <a:t>Hormone therapy </a:t>
          </a:r>
          <a:endParaRPr lang="ar-LY" sz="1800" b="1" dirty="0"/>
        </a:p>
      </dgm:t>
    </dgm:pt>
    <dgm:pt modelId="{B5B7BDAB-7565-448F-8384-F78CB2769E3F}" type="parTrans" cxnId="{C013B6F9-DB50-41BB-B424-D9173260D483}">
      <dgm:prSet/>
      <dgm:spPr/>
      <dgm:t>
        <a:bodyPr/>
        <a:lstStyle/>
        <a:p>
          <a:pPr rtl="1"/>
          <a:endParaRPr lang="ar-LY" sz="2000" b="1"/>
        </a:p>
      </dgm:t>
    </dgm:pt>
    <dgm:pt modelId="{6D8B1401-34C5-4BAD-91FB-6B341B2A82DB}" type="sibTrans" cxnId="{C013B6F9-DB50-41BB-B424-D9173260D483}">
      <dgm:prSet/>
      <dgm:spPr/>
      <dgm:t>
        <a:bodyPr/>
        <a:lstStyle/>
        <a:p>
          <a:pPr rtl="1"/>
          <a:endParaRPr lang="ar-LY" sz="2000" b="1"/>
        </a:p>
      </dgm:t>
    </dgm:pt>
    <dgm:pt modelId="{C53A7056-86CC-455F-9029-1B5A2A9282C8}">
      <dgm:prSet custT="1"/>
      <dgm:spPr/>
      <dgm:t>
        <a:bodyPr/>
        <a:lstStyle/>
        <a:p>
          <a:pPr rtl="1"/>
          <a:r>
            <a:rPr lang="en-US" sz="1800" b="1" dirty="0" smtClean="0"/>
            <a:t>Immunotherapy </a:t>
          </a:r>
          <a:endParaRPr lang="ar-LY" sz="1800" b="1" dirty="0"/>
        </a:p>
      </dgm:t>
    </dgm:pt>
    <dgm:pt modelId="{B2F23A9B-B41F-4BCB-A075-FE1DE1CEC766}" type="parTrans" cxnId="{1E259393-2169-4F72-A542-9C251E582166}">
      <dgm:prSet/>
      <dgm:spPr/>
      <dgm:t>
        <a:bodyPr/>
        <a:lstStyle/>
        <a:p>
          <a:pPr rtl="1"/>
          <a:endParaRPr lang="ar-LY" sz="2000" b="1"/>
        </a:p>
      </dgm:t>
    </dgm:pt>
    <dgm:pt modelId="{1FC105A9-9AC3-426B-9732-36089F41AA70}" type="sibTrans" cxnId="{1E259393-2169-4F72-A542-9C251E582166}">
      <dgm:prSet/>
      <dgm:spPr/>
      <dgm:t>
        <a:bodyPr/>
        <a:lstStyle/>
        <a:p>
          <a:pPr rtl="1"/>
          <a:endParaRPr lang="ar-LY" sz="2000" b="1"/>
        </a:p>
      </dgm:t>
    </dgm:pt>
    <dgm:pt modelId="{B4B9B2BC-5D80-4B25-811A-8CD6A70E7FD0}" type="pres">
      <dgm:prSet presAssocID="{1EA1D5E9-3308-491A-9AE8-E0F4CF81B95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72B580-D9E3-4663-899A-EA5D8DA1064E}" type="pres">
      <dgm:prSet presAssocID="{BC4F68EB-AD98-437B-B887-5B4873019D47}" presName="centerShape" presStyleLbl="node0" presStyleIdx="0" presStyleCnt="1"/>
      <dgm:spPr/>
      <dgm:t>
        <a:bodyPr/>
        <a:lstStyle/>
        <a:p>
          <a:endParaRPr lang="en-US"/>
        </a:p>
      </dgm:t>
    </dgm:pt>
    <dgm:pt modelId="{DEB5AE3E-B2C6-4941-8763-D8D1A26F642E}" type="pres">
      <dgm:prSet presAssocID="{1C836B5D-79B8-46D2-B7C2-7AA018541F1A}" presName="parTrans" presStyleLbl="bgSibTrans2D1" presStyleIdx="0" presStyleCnt="5"/>
      <dgm:spPr/>
      <dgm:t>
        <a:bodyPr/>
        <a:lstStyle/>
        <a:p>
          <a:endParaRPr lang="en-US"/>
        </a:p>
      </dgm:t>
    </dgm:pt>
    <dgm:pt modelId="{DA55D480-7851-40E9-A961-37483AC05888}" type="pres">
      <dgm:prSet presAssocID="{20A048CB-3FB3-4649-8C99-05E67DA714E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332EB5-6268-4CC6-8A05-68DADC44A472}" type="pres">
      <dgm:prSet presAssocID="{34D77D4B-643A-44BE-8913-FFCDEF0039CA}" presName="parTrans" presStyleLbl="bgSibTrans2D1" presStyleIdx="1" presStyleCnt="5"/>
      <dgm:spPr/>
      <dgm:t>
        <a:bodyPr/>
        <a:lstStyle/>
        <a:p>
          <a:endParaRPr lang="en-US"/>
        </a:p>
      </dgm:t>
    </dgm:pt>
    <dgm:pt modelId="{9034AC31-14E1-4398-894A-AB2BEB9A6670}" type="pres">
      <dgm:prSet presAssocID="{956481DA-413E-4E5A-832A-52A3B90A912B}" presName="node" presStyleLbl="node1" presStyleIdx="1" presStyleCnt="5" custScaleX="110123" custRadScaleRad="1029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7F1CED-C2F5-4C3E-9867-0515D7A62628}" type="pres">
      <dgm:prSet presAssocID="{64BDC260-8D48-4DF6-BC85-8B057F0C76F2}" presName="parTrans" presStyleLbl="bgSibTrans2D1" presStyleIdx="2" presStyleCnt="5"/>
      <dgm:spPr/>
      <dgm:t>
        <a:bodyPr/>
        <a:lstStyle/>
        <a:p>
          <a:endParaRPr lang="en-US"/>
        </a:p>
      </dgm:t>
    </dgm:pt>
    <dgm:pt modelId="{47A2D7D4-972D-4B9D-9695-3B5DC40C0920}" type="pres">
      <dgm:prSet presAssocID="{6FF576A7-626D-42EB-80B9-A77C8F6AF16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A89990-EBEA-4C7A-B2AB-3BE14EC7A72D}" type="pres">
      <dgm:prSet presAssocID="{B5B7BDAB-7565-448F-8384-F78CB2769E3F}" presName="parTrans" presStyleLbl="bgSibTrans2D1" presStyleIdx="3" presStyleCnt="5"/>
      <dgm:spPr/>
      <dgm:t>
        <a:bodyPr/>
        <a:lstStyle/>
        <a:p>
          <a:endParaRPr lang="en-US"/>
        </a:p>
      </dgm:t>
    </dgm:pt>
    <dgm:pt modelId="{AF5011A0-1A49-4BFB-99D3-2729A5A5F4F3}" type="pres">
      <dgm:prSet presAssocID="{5A5FF016-6E66-46CF-901E-155EAE8FD1B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42AC8A-C64D-4B31-8B30-C904E3693B95}" type="pres">
      <dgm:prSet presAssocID="{B2F23A9B-B41F-4BCB-A075-FE1DE1CEC766}" presName="parTrans" presStyleLbl="bgSibTrans2D1" presStyleIdx="4" presStyleCnt="5"/>
      <dgm:spPr/>
      <dgm:t>
        <a:bodyPr/>
        <a:lstStyle/>
        <a:p>
          <a:endParaRPr lang="en-US"/>
        </a:p>
      </dgm:t>
    </dgm:pt>
    <dgm:pt modelId="{3EA50BAF-9C45-48B4-9B05-DFA26CC817B2}" type="pres">
      <dgm:prSet presAssocID="{C53A7056-86CC-455F-9029-1B5A2A9282C8}" presName="node" presStyleLbl="node1" presStyleIdx="4" presStyleCnt="5" custScaleX="1156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15D79D-0D1D-4AF2-A6B9-326E760D32E4}" type="presOf" srcId="{956481DA-413E-4E5A-832A-52A3B90A912B}" destId="{9034AC31-14E1-4398-894A-AB2BEB9A6670}" srcOrd="0" destOrd="0" presId="urn:microsoft.com/office/officeart/2005/8/layout/radial4"/>
    <dgm:cxn modelId="{32063FFB-DE28-42DE-898D-7BFAC33BB472}" type="presOf" srcId="{1EA1D5E9-3308-491A-9AE8-E0F4CF81B95F}" destId="{B4B9B2BC-5D80-4B25-811A-8CD6A70E7FD0}" srcOrd="0" destOrd="0" presId="urn:microsoft.com/office/officeart/2005/8/layout/radial4"/>
    <dgm:cxn modelId="{CE968EB4-4CA1-4A88-A9E7-078D8818B915}" type="presOf" srcId="{B2F23A9B-B41F-4BCB-A075-FE1DE1CEC766}" destId="{F542AC8A-C64D-4B31-8B30-C904E3693B95}" srcOrd="0" destOrd="0" presId="urn:microsoft.com/office/officeart/2005/8/layout/radial4"/>
    <dgm:cxn modelId="{9E6F88CA-255F-4012-96E1-34C4200D8F3E}" srcId="{BC4F68EB-AD98-437B-B887-5B4873019D47}" destId="{956481DA-413E-4E5A-832A-52A3B90A912B}" srcOrd="1" destOrd="0" parTransId="{34D77D4B-643A-44BE-8913-FFCDEF0039CA}" sibTransId="{B37B95A0-6435-4FC2-863F-F6F02882C106}"/>
    <dgm:cxn modelId="{3B4D37C9-E574-4BDC-8B03-94C915CC002A}" type="presOf" srcId="{34D77D4B-643A-44BE-8913-FFCDEF0039CA}" destId="{E8332EB5-6268-4CC6-8A05-68DADC44A472}" srcOrd="0" destOrd="0" presId="urn:microsoft.com/office/officeart/2005/8/layout/radial4"/>
    <dgm:cxn modelId="{7505844C-8482-4ADE-A36E-4FA7346888B9}" type="presOf" srcId="{20A048CB-3FB3-4649-8C99-05E67DA714E1}" destId="{DA55D480-7851-40E9-A961-37483AC05888}" srcOrd="0" destOrd="0" presId="urn:microsoft.com/office/officeart/2005/8/layout/radial4"/>
    <dgm:cxn modelId="{C013B6F9-DB50-41BB-B424-D9173260D483}" srcId="{BC4F68EB-AD98-437B-B887-5B4873019D47}" destId="{5A5FF016-6E66-46CF-901E-155EAE8FD1BD}" srcOrd="3" destOrd="0" parTransId="{B5B7BDAB-7565-448F-8384-F78CB2769E3F}" sibTransId="{6D8B1401-34C5-4BAD-91FB-6B341B2A82DB}"/>
    <dgm:cxn modelId="{F14C2C0A-8C88-4BAC-9242-1D9EE3AE58CF}" type="presOf" srcId="{BC4F68EB-AD98-437B-B887-5B4873019D47}" destId="{1D72B580-D9E3-4663-899A-EA5D8DA1064E}" srcOrd="0" destOrd="0" presId="urn:microsoft.com/office/officeart/2005/8/layout/radial4"/>
    <dgm:cxn modelId="{1E259393-2169-4F72-A542-9C251E582166}" srcId="{BC4F68EB-AD98-437B-B887-5B4873019D47}" destId="{C53A7056-86CC-455F-9029-1B5A2A9282C8}" srcOrd="4" destOrd="0" parTransId="{B2F23A9B-B41F-4BCB-A075-FE1DE1CEC766}" sibTransId="{1FC105A9-9AC3-426B-9732-36089F41AA70}"/>
    <dgm:cxn modelId="{CDB46E54-E643-48D9-9AD3-08C8D0BC0525}" type="presOf" srcId="{64BDC260-8D48-4DF6-BC85-8B057F0C76F2}" destId="{307F1CED-C2F5-4C3E-9867-0515D7A62628}" srcOrd="0" destOrd="0" presId="urn:microsoft.com/office/officeart/2005/8/layout/radial4"/>
    <dgm:cxn modelId="{79AFBF9B-9560-4E0A-A305-45E8BF66C84C}" type="presOf" srcId="{6FF576A7-626D-42EB-80B9-A77C8F6AF165}" destId="{47A2D7D4-972D-4B9D-9695-3B5DC40C0920}" srcOrd="0" destOrd="0" presId="urn:microsoft.com/office/officeart/2005/8/layout/radial4"/>
    <dgm:cxn modelId="{7BE5E7A6-8DBE-4756-8776-DBDC16C12A3D}" srcId="{BC4F68EB-AD98-437B-B887-5B4873019D47}" destId="{6FF576A7-626D-42EB-80B9-A77C8F6AF165}" srcOrd="2" destOrd="0" parTransId="{64BDC260-8D48-4DF6-BC85-8B057F0C76F2}" sibTransId="{D730E152-4B66-4FFC-AB60-518EF725FBCE}"/>
    <dgm:cxn modelId="{1E85F763-E75B-4886-9B75-236399DA1CCA}" type="presOf" srcId="{C53A7056-86CC-455F-9029-1B5A2A9282C8}" destId="{3EA50BAF-9C45-48B4-9B05-DFA26CC817B2}" srcOrd="0" destOrd="0" presId="urn:microsoft.com/office/officeart/2005/8/layout/radial4"/>
    <dgm:cxn modelId="{EA275D25-C1B9-4B18-95CE-8C053EF6D1BA}" type="presOf" srcId="{B5B7BDAB-7565-448F-8384-F78CB2769E3F}" destId="{BFA89990-EBEA-4C7A-B2AB-3BE14EC7A72D}" srcOrd="0" destOrd="0" presId="urn:microsoft.com/office/officeart/2005/8/layout/radial4"/>
    <dgm:cxn modelId="{3AB11B8D-95AE-47E4-8771-F0D5D164C371}" srcId="{BC4F68EB-AD98-437B-B887-5B4873019D47}" destId="{20A048CB-3FB3-4649-8C99-05E67DA714E1}" srcOrd="0" destOrd="0" parTransId="{1C836B5D-79B8-46D2-B7C2-7AA018541F1A}" sibTransId="{4ACDAEF7-36CF-4BA2-8ECC-5B6377375743}"/>
    <dgm:cxn modelId="{E916985C-FFAD-478B-BA4D-239B51F6811C}" type="presOf" srcId="{1C836B5D-79B8-46D2-B7C2-7AA018541F1A}" destId="{DEB5AE3E-B2C6-4941-8763-D8D1A26F642E}" srcOrd="0" destOrd="0" presId="urn:microsoft.com/office/officeart/2005/8/layout/radial4"/>
    <dgm:cxn modelId="{C7B930D0-2977-4E0B-8B22-0DD45BD685A4}" srcId="{1EA1D5E9-3308-491A-9AE8-E0F4CF81B95F}" destId="{BC4F68EB-AD98-437B-B887-5B4873019D47}" srcOrd="0" destOrd="0" parTransId="{68FA63C4-C784-4ED8-ADF3-5A7D44FDADD5}" sibTransId="{7C43A34E-7096-42D6-9A5A-EE97314E79DA}"/>
    <dgm:cxn modelId="{5ED08FC7-0E89-42C9-B2F3-6AE946D55B95}" type="presOf" srcId="{5A5FF016-6E66-46CF-901E-155EAE8FD1BD}" destId="{AF5011A0-1A49-4BFB-99D3-2729A5A5F4F3}" srcOrd="0" destOrd="0" presId="urn:microsoft.com/office/officeart/2005/8/layout/radial4"/>
    <dgm:cxn modelId="{9622E8B7-D1A4-4D3B-A54E-D6954074CBAD}" type="presParOf" srcId="{B4B9B2BC-5D80-4B25-811A-8CD6A70E7FD0}" destId="{1D72B580-D9E3-4663-899A-EA5D8DA1064E}" srcOrd="0" destOrd="0" presId="urn:microsoft.com/office/officeart/2005/8/layout/radial4"/>
    <dgm:cxn modelId="{E7BDEE96-C7B3-4B9E-8401-94E3472BE685}" type="presParOf" srcId="{B4B9B2BC-5D80-4B25-811A-8CD6A70E7FD0}" destId="{DEB5AE3E-B2C6-4941-8763-D8D1A26F642E}" srcOrd="1" destOrd="0" presId="urn:microsoft.com/office/officeart/2005/8/layout/radial4"/>
    <dgm:cxn modelId="{FCCEA2B8-542E-431A-A01A-DA98418B475F}" type="presParOf" srcId="{B4B9B2BC-5D80-4B25-811A-8CD6A70E7FD0}" destId="{DA55D480-7851-40E9-A961-37483AC05888}" srcOrd="2" destOrd="0" presId="urn:microsoft.com/office/officeart/2005/8/layout/radial4"/>
    <dgm:cxn modelId="{4E83AAD7-B2B7-4877-9401-B14A4A11F27F}" type="presParOf" srcId="{B4B9B2BC-5D80-4B25-811A-8CD6A70E7FD0}" destId="{E8332EB5-6268-4CC6-8A05-68DADC44A472}" srcOrd="3" destOrd="0" presId="urn:microsoft.com/office/officeart/2005/8/layout/radial4"/>
    <dgm:cxn modelId="{F8F5E4D7-A664-437D-B066-D7B5B14D37B4}" type="presParOf" srcId="{B4B9B2BC-5D80-4B25-811A-8CD6A70E7FD0}" destId="{9034AC31-14E1-4398-894A-AB2BEB9A6670}" srcOrd="4" destOrd="0" presId="urn:microsoft.com/office/officeart/2005/8/layout/radial4"/>
    <dgm:cxn modelId="{AC92CDA8-8654-4251-A8FE-75D1BA14F975}" type="presParOf" srcId="{B4B9B2BC-5D80-4B25-811A-8CD6A70E7FD0}" destId="{307F1CED-C2F5-4C3E-9867-0515D7A62628}" srcOrd="5" destOrd="0" presId="urn:microsoft.com/office/officeart/2005/8/layout/radial4"/>
    <dgm:cxn modelId="{59D2AC3A-67BD-4F42-999C-0CCF54328B79}" type="presParOf" srcId="{B4B9B2BC-5D80-4B25-811A-8CD6A70E7FD0}" destId="{47A2D7D4-972D-4B9D-9695-3B5DC40C0920}" srcOrd="6" destOrd="0" presId="urn:microsoft.com/office/officeart/2005/8/layout/radial4"/>
    <dgm:cxn modelId="{BE183BB5-9B2A-4B0D-B2DF-9675FA50A262}" type="presParOf" srcId="{B4B9B2BC-5D80-4B25-811A-8CD6A70E7FD0}" destId="{BFA89990-EBEA-4C7A-B2AB-3BE14EC7A72D}" srcOrd="7" destOrd="0" presId="urn:microsoft.com/office/officeart/2005/8/layout/radial4"/>
    <dgm:cxn modelId="{9753C76D-09BF-447B-A3DD-980A948E2233}" type="presParOf" srcId="{B4B9B2BC-5D80-4B25-811A-8CD6A70E7FD0}" destId="{AF5011A0-1A49-4BFB-99D3-2729A5A5F4F3}" srcOrd="8" destOrd="0" presId="urn:microsoft.com/office/officeart/2005/8/layout/radial4"/>
    <dgm:cxn modelId="{ADD3D1B1-05D0-4267-B1E0-C9E353C96475}" type="presParOf" srcId="{B4B9B2BC-5D80-4B25-811A-8CD6A70E7FD0}" destId="{F542AC8A-C64D-4B31-8B30-C904E3693B95}" srcOrd="9" destOrd="0" presId="urn:microsoft.com/office/officeart/2005/8/layout/radial4"/>
    <dgm:cxn modelId="{C31ADCD2-5FF5-4FB0-8494-45F3F5D2F7F1}" type="presParOf" srcId="{B4B9B2BC-5D80-4B25-811A-8CD6A70E7FD0}" destId="{3EA50BAF-9C45-48B4-9B05-DFA26CC817B2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93E921-5E55-4134-8D3F-43706E9ABDC3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1CDE28-ED98-4219-B48D-170C90385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073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1CDE28-ED98-4219-B48D-170C90385CB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341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11500" dirty="0" smtClean="0"/>
              <a:t>THE BREAST </a:t>
            </a:r>
            <a:endParaRPr lang="en-US" sz="115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Haitham</a:t>
            </a:r>
            <a:r>
              <a:rPr lang="en-US" dirty="0" smtClean="0"/>
              <a:t> R. </a:t>
            </a:r>
            <a:r>
              <a:rPr lang="en-US" dirty="0" err="1" smtClean="0"/>
              <a:t>Elmehdawi</a:t>
            </a:r>
            <a:r>
              <a:rPr lang="en-US" dirty="0" smtClean="0"/>
              <a:t> </a:t>
            </a:r>
          </a:p>
          <a:p>
            <a:r>
              <a:rPr lang="en-US" dirty="0" smtClean="0"/>
              <a:t>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4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Breast  Anatomy 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lnSpc>
                <a:spcPct val="80000"/>
              </a:lnSpc>
            </a:pPr>
            <a:r>
              <a:rPr lang="en-US" sz="2400" dirty="0" smtClean="0"/>
              <a:t>It extending from the 2nd to the 6th ribs(mid-clavicular line) &amp; from the lateral border of the sternum to the anterior axillary line. </a:t>
            </a:r>
          </a:p>
          <a:p>
            <a:pPr algn="l" rtl="0">
              <a:lnSpc>
                <a:spcPct val="80000"/>
              </a:lnSpc>
            </a:pPr>
            <a:endParaRPr lang="en-US" sz="2400" dirty="0"/>
          </a:p>
          <a:p>
            <a:pPr algn="l" rtl="0">
              <a:lnSpc>
                <a:spcPct val="80000"/>
              </a:lnSpc>
            </a:pPr>
            <a:r>
              <a:rPr lang="en-US" sz="2400" dirty="0"/>
              <a:t>2/3 rests on </a:t>
            </a:r>
            <a:r>
              <a:rPr lang="en-US" sz="2400" dirty="0" err="1"/>
              <a:t>pectoralis</a:t>
            </a:r>
            <a:r>
              <a:rPr lang="en-US" sz="2400" dirty="0"/>
              <a:t> </a:t>
            </a:r>
            <a:r>
              <a:rPr lang="en-US" sz="2400" dirty="0" smtClean="0"/>
              <a:t>major</a:t>
            </a:r>
          </a:p>
          <a:p>
            <a:pPr algn="l" rtl="0">
              <a:lnSpc>
                <a:spcPct val="80000"/>
              </a:lnSpc>
            </a:pPr>
            <a:r>
              <a:rPr lang="en-US" sz="2400" dirty="0" smtClean="0"/>
              <a:t>1/3 </a:t>
            </a:r>
            <a:r>
              <a:rPr lang="en-US" sz="2400" dirty="0"/>
              <a:t>on </a:t>
            </a:r>
            <a:r>
              <a:rPr lang="en-US" sz="2400" dirty="0" err="1"/>
              <a:t>serratus</a:t>
            </a:r>
            <a:r>
              <a:rPr lang="en-US" sz="2400" dirty="0"/>
              <a:t> </a:t>
            </a:r>
            <a:r>
              <a:rPr lang="en-US" sz="2400" dirty="0" smtClean="0"/>
              <a:t>anterior</a:t>
            </a:r>
          </a:p>
          <a:p>
            <a:pPr algn="l" rtl="0">
              <a:lnSpc>
                <a:spcPct val="80000"/>
              </a:lnSpc>
            </a:pPr>
            <a:r>
              <a:rPr lang="en-US" sz="2400" dirty="0" smtClean="0"/>
              <a:t>while </a:t>
            </a:r>
            <a:r>
              <a:rPr lang="en-US" sz="2400" dirty="0"/>
              <a:t>its lower medial edge just overlaps the upper part </a:t>
            </a:r>
            <a:r>
              <a:rPr lang="en-US" sz="2400" dirty="0" smtClean="0"/>
              <a:t>of external oblique muscle.</a:t>
            </a:r>
          </a:p>
          <a:p>
            <a:pPr marL="0" indent="0" algn="l" rtl="0">
              <a:lnSpc>
                <a:spcPct val="80000"/>
              </a:lnSpc>
              <a:buNone/>
            </a:pPr>
            <a:endParaRPr lang="en-US" sz="2400" dirty="0" smtClean="0"/>
          </a:p>
          <a:p>
            <a:pPr algn="l" rtl="0"/>
            <a:r>
              <a:rPr lang="en-US" sz="2400" dirty="0" smtClean="0">
                <a:solidFill>
                  <a:srgbClr val="FF0000"/>
                </a:solidFill>
              </a:rPr>
              <a:t> Axillary tail: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400" dirty="0" smtClean="0"/>
              <a:t>it pierces the deep fascia and enter the axilla. 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400" dirty="0" smtClean="0"/>
              <a:t>All breast tissue lies in subcutaneous area , except the Axillary tail, its in close relation to Axillary vessels. </a:t>
            </a:r>
          </a:p>
          <a:p>
            <a:pPr marL="0" indent="0" algn="l" rtl="0">
              <a:buNone/>
            </a:pPr>
            <a:endParaRPr lang="en-US" sz="2400" dirty="0" smtClean="0"/>
          </a:p>
          <a:p>
            <a:pPr algn="l" rtl="0">
              <a:lnSpc>
                <a:spcPct val="80000"/>
              </a:lnSpc>
              <a:buNone/>
            </a:pPr>
            <a:endParaRPr lang="en-US" sz="2400" dirty="0" smtClean="0"/>
          </a:p>
          <a:p>
            <a:pPr algn="l" rtl="0"/>
            <a:endParaRPr lang="en-US" sz="2400" dirty="0" smtClean="0"/>
          </a:p>
          <a:p>
            <a:pPr marL="0" lvl="1" algn="l" rtl="0">
              <a:buNone/>
            </a:pPr>
            <a:endParaRPr lang="en-US" sz="2400" dirty="0" smtClean="0"/>
          </a:p>
          <a:p>
            <a:pPr algn="l" rtl="0"/>
            <a:endParaRPr lang="en-US" sz="2400" i="1" dirty="0" smtClean="0"/>
          </a:p>
          <a:p>
            <a:endParaRPr lang="ar-IQ" dirty="0" smtClean="0"/>
          </a:p>
          <a:p>
            <a:pPr algn="l" rtl="0">
              <a:lnSpc>
                <a:spcPct val="80000"/>
              </a:lnSpc>
            </a:pPr>
            <a:endParaRPr lang="en-US" sz="2400" dirty="0" smtClean="0"/>
          </a:p>
          <a:p>
            <a:pPr algn="l" rtl="0">
              <a:lnSpc>
                <a:spcPct val="80000"/>
              </a:lnSpc>
            </a:pPr>
            <a:endParaRPr lang="en-US" sz="2400" dirty="0" smtClean="0"/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400" dirty="0" smtClean="0"/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400" dirty="0" smtClean="0"/>
          </a:p>
          <a:p>
            <a:pPr algn="l" rtl="0"/>
            <a:endParaRPr lang="ar-EG" sz="2400" dirty="0"/>
          </a:p>
        </p:txBody>
      </p:sp>
    </p:spTree>
    <p:extLst>
      <p:ext uri="{BB962C8B-B14F-4D97-AF65-F5344CB8AC3E}">
        <p14:creationId xmlns:p14="http://schemas.microsoft.com/office/powerpoint/2010/main" val="117725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Breast  Anatomy </a:t>
            </a:r>
            <a:endParaRPr lang="en-US" dirty="0"/>
          </a:p>
        </p:txBody>
      </p:sp>
      <p:graphicFrame>
        <p:nvGraphicFramePr>
          <p:cNvPr id="7" name="عنصر نائب للمحتوى 6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62120786"/>
              </p:ext>
            </p:extLst>
          </p:nvPr>
        </p:nvGraphicFramePr>
        <p:xfrm>
          <a:off x="1619672" y="1124745"/>
          <a:ext cx="6323860" cy="5904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7" name="Photo Editor Photo" r:id="rId3" imgW="4342857" imgH="3971429" progId="">
                  <p:embed/>
                </p:oleObj>
              </mc:Choice>
              <mc:Fallback>
                <p:oleObj name="Photo Editor Photo" r:id="rId3" imgW="4342857" imgH="3971429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1124745"/>
                        <a:ext cx="6323860" cy="59046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213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Breast  Anatomy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046923" cy="4525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>
                <a:solidFill>
                  <a:srgbClr val="FF0000"/>
                </a:solidFill>
              </a:rPr>
              <a:t> MICROSCOPIC ANATOMY OF THE BREAST</a:t>
            </a:r>
            <a:r>
              <a:rPr lang="en-US" sz="2400" dirty="0" smtClean="0">
                <a:solidFill>
                  <a:srgbClr val="FF0000"/>
                </a:solidFill>
              </a:rPr>
              <a:t>:</a:t>
            </a:r>
          </a:p>
          <a:p>
            <a:pPr marL="0" indent="0" algn="l" rtl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457200" lvl="3" indent="-457200" algn="l" rtl="0">
              <a:buAutoNum type="arabicParenBoth"/>
            </a:pPr>
            <a:r>
              <a:rPr lang="en-US" sz="2000" dirty="0" smtClean="0"/>
              <a:t>Glandular </a:t>
            </a:r>
            <a:r>
              <a:rPr lang="en-US" sz="2000" dirty="0"/>
              <a:t>epithelium: Milk producing tissue</a:t>
            </a:r>
            <a:r>
              <a:rPr lang="en-US" sz="2000" dirty="0" smtClean="0"/>
              <a:t>.</a:t>
            </a:r>
          </a:p>
          <a:p>
            <a:pPr marL="457200" lvl="3" indent="-457200" algn="l" rtl="0">
              <a:buAutoNum type="arabicParenBoth"/>
            </a:pPr>
            <a:endParaRPr lang="en-US" sz="2000" dirty="0"/>
          </a:p>
          <a:p>
            <a:pPr algn="l" rtl="0">
              <a:buFontTx/>
              <a:buNone/>
            </a:pPr>
            <a:r>
              <a:rPr lang="en-US" sz="2000" dirty="0"/>
              <a:t> (2) Fibrous </a:t>
            </a:r>
            <a:r>
              <a:rPr lang="en-US" sz="2000" dirty="0" err="1"/>
              <a:t>stroma</a:t>
            </a:r>
            <a:r>
              <a:rPr lang="en-US" sz="2000" dirty="0"/>
              <a:t> and supporting structures</a:t>
            </a:r>
            <a:r>
              <a:rPr lang="en-US" sz="2000" dirty="0" smtClean="0"/>
              <a:t>.</a:t>
            </a:r>
          </a:p>
          <a:p>
            <a:pPr algn="l" rtl="0">
              <a:buFontTx/>
              <a:buNone/>
            </a:pPr>
            <a:r>
              <a:rPr lang="en-US" sz="2000" dirty="0"/>
              <a:t>	</a:t>
            </a:r>
            <a:r>
              <a:rPr lang="en-US" sz="2000" dirty="0" smtClean="0"/>
              <a:t>suspensory ligament of  Cooper</a:t>
            </a:r>
          </a:p>
          <a:p>
            <a:pPr algn="l" rtl="0">
              <a:buFontTx/>
              <a:buNone/>
            </a:pPr>
            <a:endParaRPr lang="en-US" sz="2000" dirty="0"/>
          </a:p>
          <a:p>
            <a:pPr algn="l" rtl="0">
              <a:buFontTx/>
              <a:buNone/>
            </a:pPr>
            <a:r>
              <a:rPr lang="en-US" sz="2000" dirty="0"/>
              <a:t> (3) Fat (Adipose). </a:t>
            </a:r>
          </a:p>
          <a:p>
            <a:pPr marL="0" indent="0" algn="l" rtl="0">
              <a:buNone/>
            </a:pPr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68" t="14958" r="27187" b="6250"/>
          <a:stretch/>
        </p:blipFill>
        <p:spPr bwMode="auto">
          <a:xfrm>
            <a:off x="4298443" y="1700808"/>
            <a:ext cx="4813462" cy="458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870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Breast  Anatomy </a:t>
            </a:r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251520" y="1484785"/>
            <a:ext cx="41764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>
                <a:solidFill>
                  <a:srgbClr val="FF0000"/>
                </a:solidFill>
              </a:rPr>
              <a:t>Glandular epithelium </a:t>
            </a:r>
            <a:r>
              <a:rPr lang="en-US" sz="2400" dirty="0" smtClean="0">
                <a:solidFill>
                  <a:srgbClr val="FF0000"/>
                </a:solidFill>
              </a:rPr>
              <a:t>:</a:t>
            </a:r>
            <a:endParaRPr lang="en-US" sz="2400" dirty="0">
              <a:solidFill>
                <a:srgbClr val="FF0000"/>
              </a:solidFill>
            </a:endParaRP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/>
              <a:t>The breast is composed of </a:t>
            </a:r>
            <a:r>
              <a:rPr lang="en-US" sz="2400" dirty="0">
                <a:solidFill>
                  <a:srgbClr val="FF0000"/>
                </a:solidFill>
              </a:rPr>
              <a:t>15 to 20 </a:t>
            </a:r>
            <a:r>
              <a:rPr lang="en-US" sz="2400" dirty="0" smtClean="0">
                <a:solidFill>
                  <a:srgbClr val="FF0000"/>
                </a:solidFill>
              </a:rPr>
              <a:t>lobes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each </a:t>
            </a:r>
            <a:r>
              <a:rPr lang="en-US" sz="2400" dirty="0"/>
              <a:t>composed of several </a:t>
            </a:r>
            <a:r>
              <a:rPr lang="en-US" sz="2400" dirty="0" smtClean="0">
                <a:solidFill>
                  <a:srgbClr val="FF0000"/>
                </a:solidFill>
              </a:rPr>
              <a:t>lobules</a:t>
            </a:r>
            <a:r>
              <a:rPr lang="en-US" sz="2400" dirty="0" smtClean="0"/>
              <a:t>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Which empty </a:t>
            </a:r>
            <a:r>
              <a:rPr lang="en-US" sz="2400" dirty="0"/>
              <a:t>via </a:t>
            </a:r>
            <a:r>
              <a:rPr lang="en-US" sz="2400" dirty="0" err="1">
                <a:solidFill>
                  <a:srgbClr val="FF0000"/>
                </a:solidFill>
              </a:rPr>
              <a:t>ductules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into </a:t>
            </a:r>
            <a:r>
              <a:rPr lang="en-US" sz="2400" dirty="0" smtClean="0"/>
              <a:t>a </a:t>
            </a:r>
            <a:r>
              <a:rPr lang="en-US" sz="2400" dirty="0" smtClean="0">
                <a:solidFill>
                  <a:srgbClr val="FF0000"/>
                </a:solidFill>
              </a:rPr>
              <a:t>lactiferous </a:t>
            </a:r>
            <a:r>
              <a:rPr lang="en-US" sz="2400" dirty="0">
                <a:solidFill>
                  <a:srgbClr val="FF0000"/>
                </a:solidFill>
              </a:rPr>
              <a:t>duct</a:t>
            </a:r>
            <a:r>
              <a:rPr lang="en-US" sz="2400" dirty="0"/>
              <a:t>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lactiferous duct contains ampulla near its ends and open onto the tip of the nipple  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8" name="Picture 9" descr="dig_breas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9992" y="1349897"/>
            <a:ext cx="4453504" cy="531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0621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Breast  Anatomy </a:t>
            </a: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sz="half" idx="1"/>
          </p:nvPr>
        </p:nvSpPr>
        <p:spPr>
          <a:xfrm>
            <a:off x="107504" y="1484784"/>
            <a:ext cx="5544616" cy="4525963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>
                <a:solidFill>
                  <a:srgbClr val="FF0000"/>
                </a:solidFill>
              </a:rPr>
              <a:t>Nipple</a:t>
            </a:r>
            <a:r>
              <a:rPr lang="en-US" sz="2400" dirty="0"/>
              <a:t> is located at the level of 4th intercostal </a:t>
            </a:r>
            <a:r>
              <a:rPr lang="en-US" sz="2400" dirty="0" smtClean="0"/>
              <a:t>space. </a:t>
            </a:r>
          </a:p>
          <a:p>
            <a:pPr algn="l" rtl="0"/>
            <a:r>
              <a:rPr lang="en-US" sz="2400" dirty="0" smtClean="0"/>
              <a:t>It is pierced by </a:t>
            </a:r>
            <a:r>
              <a:rPr lang="en-US" sz="2400" dirty="0"/>
              <a:t>15-20 lactiferous ducts. </a:t>
            </a:r>
            <a:endParaRPr lang="en-US" sz="2400" dirty="0" smtClean="0"/>
          </a:p>
          <a:p>
            <a:pPr algn="l" rtl="0"/>
            <a:r>
              <a:rPr lang="en-US" sz="2400" dirty="0" smtClean="0"/>
              <a:t>It </a:t>
            </a:r>
            <a:r>
              <a:rPr lang="en-US" sz="2400" dirty="0"/>
              <a:t>has rich sensory nerve endings</a:t>
            </a:r>
            <a:r>
              <a:rPr lang="en-US" sz="2400" dirty="0" smtClean="0"/>
              <a:t>.</a:t>
            </a:r>
          </a:p>
          <a:p>
            <a:pPr algn="l" rtl="0"/>
            <a:r>
              <a:rPr lang="en-US" sz="2400" dirty="0" smtClean="0"/>
              <a:t>Nipple </a:t>
            </a:r>
            <a:r>
              <a:rPr lang="en-US" sz="2400" dirty="0"/>
              <a:t>is supplied </a:t>
            </a:r>
            <a:r>
              <a:rPr lang="en-US" sz="2400" dirty="0" smtClean="0"/>
              <a:t>by 4th </a:t>
            </a:r>
            <a:r>
              <a:rPr lang="en-US" sz="2400" dirty="0"/>
              <a:t>intercostal nerve.</a:t>
            </a:r>
          </a:p>
          <a:p>
            <a:pPr algn="l" rtl="0"/>
            <a:r>
              <a:rPr lang="en-US" sz="2400" dirty="0">
                <a:solidFill>
                  <a:srgbClr val="FF0000"/>
                </a:solidFill>
              </a:rPr>
              <a:t>Areola</a:t>
            </a:r>
            <a:r>
              <a:rPr lang="en-US" sz="2400" dirty="0"/>
              <a:t> is circular pigmented </a:t>
            </a:r>
            <a:r>
              <a:rPr lang="en-US" sz="2400" dirty="0" smtClean="0"/>
              <a:t>area around </a:t>
            </a:r>
            <a:r>
              <a:rPr lang="en-US" sz="2400" dirty="0"/>
              <a:t>the nipple. </a:t>
            </a:r>
            <a:endParaRPr lang="en-US" sz="2400" dirty="0" smtClean="0"/>
          </a:p>
          <a:p>
            <a:pPr algn="l" rtl="0"/>
            <a:r>
              <a:rPr lang="en-US" sz="2400" dirty="0" smtClean="0"/>
              <a:t>It is rich </a:t>
            </a:r>
            <a:r>
              <a:rPr lang="en-US" sz="2400" dirty="0"/>
              <a:t>in </a:t>
            </a:r>
            <a:r>
              <a:rPr lang="en-US" sz="2400" dirty="0" smtClean="0"/>
              <a:t>modified </a:t>
            </a:r>
            <a:r>
              <a:rPr lang="en-US" sz="2400" dirty="0"/>
              <a:t>sebaceous glands which enlarge during </a:t>
            </a:r>
            <a:r>
              <a:rPr lang="en-US" sz="2400" dirty="0" smtClean="0"/>
              <a:t>pregnancy and </a:t>
            </a:r>
            <a:r>
              <a:rPr lang="en-US" sz="2400" dirty="0"/>
              <a:t>lactation as Montgomery tubercles. </a:t>
            </a:r>
            <a:endParaRPr lang="en-US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21" t="31346" r="33831" b="11315"/>
          <a:stretch/>
        </p:blipFill>
        <p:spPr bwMode="auto">
          <a:xfrm>
            <a:off x="5436096" y="1628800"/>
            <a:ext cx="3600400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174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Breast  Anatomy </a:t>
            </a:r>
            <a:endParaRPr lang="en-US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80000"/>
              </a:lnSpc>
              <a:buNone/>
            </a:pPr>
            <a:r>
              <a:rPr lang="en-US" u="sng" dirty="0">
                <a:solidFill>
                  <a:srgbClr val="FF0000"/>
                </a:solidFill>
              </a:rPr>
              <a:t>Arterial  supply</a:t>
            </a:r>
            <a:r>
              <a:rPr lang="en-US" u="sng" dirty="0" smtClean="0">
                <a:solidFill>
                  <a:srgbClr val="FF0000"/>
                </a:solidFill>
              </a:rPr>
              <a:t>:</a:t>
            </a:r>
          </a:p>
          <a:p>
            <a:pPr algn="l" rtl="0">
              <a:lnSpc>
                <a:spcPct val="80000"/>
              </a:lnSpc>
              <a:buNone/>
            </a:pPr>
            <a:endParaRPr lang="en-US" u="sng" dirty="0">
              <a:solidFill>
                <a:srgbClr val="FF0000"/>
              </a:solidFill>
            </a:endParaRPr>
          </a:p>
          <a:p>
            <a:pPr marL="514350" indent="-514350" algn="l" rtl="0">
              <a:lnSpc>
                <a:spcPct val="80000"/>
              </a:lnSpc>
              <a:buFontTx/>
              <a:buAutoNum type="arabicParenBoth"/>
            </a:pPr>
            <a:r>
              <a:rPr lang="en-US" b="1" dirty="0" smtClean="0">
                <a:solidFill>
                  <a:srgbClr val="FF0000"/>
                </a:solidFill>
              </a:rPr>
              <a:t>lateral </a:t>
            </a:r>
            <a:r>
              <a:rPr lang="en-US" b="1" dirty="0">
                <a:solidFill>
                  <a:srgbClr val="FF0000"/>
                </a:solidFill>
              </a:rPr>
              <a:t>thoracic</a:t>
            </a:r>
            <a:r>
              <a:rPr lang="en-US" b="1" dirty="0" smtClean="0">
                <a:solidFill>
                  <a:srgbClr val="FF0000"/>
                </a:solidFill>
              </a:rPr>
              <a:t> A</a:t>
            </a:r>
          </a:p>
          <a:p>
            <a:pPr marL="514350" indent="-514350" algn="l" rtl="0">
              <a:lnSpc>
                <a:spcPct val="80000"/>
              </a:lnSpc>
              <a:buFontTx/>
              <a:buAutoNum type="arabicParenBoth"/>
            </a:pPr>
            <a:endParaRPr lang="en-US" dirty="0"/>
          </a:p>
          <a:p>
            <a:pPr marL="514350" indent="-514350" algn="l" rtl="0">
              <a:lnSpc>
                <a:spcPct val="80000"/>
              </a:lnSpc>
              <a:buFontTx/>
              <a:buAutoNum type="arabicParenBoth"/>
            </a:pPr>
            <a:r>
              <a:rPr lang="en-US" b="1" dirty="0" smtClean="0">
                <a:solidFill>
                  <a:srgbClr val="FF0000"/>
                </a:solidFill>
              </a:rPr>
              <a:t>Internal thoracic A (internal </a:t>
            </a:r>
            <a:r>
              <a:rPr lang="en-US" b="1" dirty="0">
                <a:solidFill>
                  <a:srgbClr val="FF0000"/>
                </a:solidFill>
              </a:rPr>
              <a:t>mammary) </a:t>
            </a:r>
          </a:p>
          <a:p>
            <a:pPr marL="514350" indent="-514350" algn="l" rtl="0">
              <a:lnSpc>
                <a:spcPct val="80000"/>
              </a:lnSpc>
              <a:buFontTx/>
              <a:buAutoNum type="arabicParenBoth"/>
            </a:pPr>
            <a:endParaRPr lang="en-US" b="1" dirty="0" smtClean="0">
              <a:solidFill>
                <a:srgbClr val="FF0000"/>
              </a:solidFill>
            </a:endParaRPr>
          </a:p>
          <a:p>
            <a:pPr marL="514350" indent="-514350" algn="l" rtl="0">
              <a:lnSpc>
                <a:spcPct val="80000"/>
              </a:lnSpc>
              <a:buFontTx/>
              <a:buAutoNum type="arabicParenBoth"/>
            </a:pPr>
            <a:r>
              <a:rPr lang="en-US" b="1" dirty="0" smtClean="0">
                <a:solidFill>
                  <a:srgbClr val="FF0000"/>
                </a:solidFill>
              </a:rPr>
              <a:t>Intercostal </a:t>
            </a:r>
            <a:r>
              <a:rPr lang="en-US" b="1" dirty="0">
                <a:solidFill>
                  <a:srgbClr val="FF0000"/>
                </a:solidFill>
              </a:rPr>
              <a:t>arteries A</a:t>
            </a:r>
            <a:endParaRPr lang="en-US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38" t="22617" r="28784" b="10886"/>
          <a:stretch/>
        </p:blipFill>
        <p:spPr bwMode="auto">
          <a:xfrm>
            <a:off x="4932040" y="1196752"/>
            <a:ext cx="4070044" cy="559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97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Breast  Anatomy </a:t>
            </a:r>
            <a:endParaRPr lang="en-US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  <a:buNone/>
            </a:pPr>
            <a:r>
              <a:rPr lang="en-US" sz="2400" b="1" u="sng" dirty="0">
                <a:solidFill>
                  <a:srgbClr val="0070C0"/>
                </a:solidFill>
              </a:rPr>
              <a:t>The venous drainage: </a:t>
            </a:r>
            <a:endParaRPr lang="en-US" sz="2400" b="1" u="sng" dirty="0" smtClean="0">
              <a:solidFill>
                <a:srgbClr val="0070C0"/>
              </a:solidFill>
            </a:endParaRPr>
          </a:p>
          <a:p>
            <a:pPr algn="l" rtl="0">
              <a:lnSpc>
                <a:spcPct val="80000"/>
              </a:lnSpc>
              <a:buNone/>
            </a:pPr>
            <a:endParaRPr lang="en-US" sz="2400" u="sng" dirty="0">
              <a:solidFill>
                <a:srgbClr val="00B0F0"/>
              </a:solidFill>
            </a:endParaRPr>
          </a:p>
          <a:p>
            <a:pPr algn="l" rtl="0">
              <a:lnSpc>
                <a:spcPct val="80000"/>
              </a:lnSpc>
            </a:pPr>
            <a:r>
              <a:rPr lang="en-US" sz="2400" dirty="0"/>
              <a:t>Veins of the breast follow the course of the </a:t>
            </a:r>
            <a:r>
              <a:rPr lang="en-US" sz="2400" dirty="0" smtClean="0"/>
              <a:t>arteries</a:t>
            </a:r>
          </a:p>
          <a:p>
            <a:pPr algn="l" rtl="0">
              <a:lnSpc>
                <a:spcPct val="80000"/>
              </a:lnSpc>
            </a:pPr>
            <a:endParaRPr lang="en-US" sz="2400" dirty="0"/>
          </a:p>
          <a:p>
            <a:pPr marL="342900" lvl="2" indent="-342900" algn="l" rtl="0">
              <a:lnSpc>
                <a:spcPct val="80000"/>
              </a:lnSpc>
            </a:pPr>
            <a:r>
              <a:rPr lang="en-US" dirty="0"/>
              <a:t>The </a:t>
            </a:r>
            <a:r>
              <a:rPr lang="en-US" b="1" dirty="0">
                <a:solidFill>
                  <a:srgbClr val="0070C0"/>
                </a:solidFill>
              </a:rPr>
              <a:t>axillary vein </a:t>
            </a:r>
            <a:r>
              <a:rPr lang="en-US" dirty="0"/>
              <a:t>is responsible for the majority of venous </a:t>
            </a:r>
            <a:r>
              <a:rPr lang="en-US" dirty="0" smtClean="0"/>
              <a:t>drainage.</a:t>
            </a:r>
          </a:p>
          <a:p>
            <a:pPr marL="342900" lvl="2" indent="-342900" algn="l" rtl="0">
              <a:lnSpc>
                <a:spcPct val="80000"/>
              </a:lnSpc>
            </a:pPr>
            <a:endParaRPr lang="en-US" dirty="0"/>
          </a:p>
          <a:p>
            <a:pPr marL="342900" lvl="2" indent="-342900" algn="l" rtl="0">
              <a:lnSpc>
                <a:spcPct val="80000"/>
              </a:lnSpc>
            </a:pPr>
            <a:r>
              <a:rPr lang="en-US" dirty="0" smtClean="0"/>
              <a:t>The intercostal vein drained in to </a:t>
            </a:r>
            <a:r>
              <a:rPr lang="en-US" dirty="0" err="1" smtClean="0"/>
              <a:t>azygos</a:t>
            </a:r>
            <a:r>
              <a:rPr lang="en-US" dirty="0" smtClean="0"/>
              <a:t> vein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45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Lymphatic drainage of the breast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5496" y="1600200"/>
            <a:ext cx="8229600" cy="4525963"/>
          </a:xfrm>
        </p:spPr>
        <p:txBody>
          <a:bodyPr>
            <a:noAutofit/>
          </a:bodyPr>
          <a:lstStyle/>
          <a:p>
            <a:pPr algn="l" rtl="0">
              <a:lnSpc>
                <a:spcPct val="80000"/>
              </a:lnSpc>
              <a:buClr>
                <a:srgbClr val="00B050"/>
              </a:buClr>
            </a:pPr>
            <a:r>
              <a:rPr lang="en-US" dirty="0" smtClean="0"/>
              <a:t>Axillary LN 85%</a:t>
            </a:r>
          </a:p>
          <a:p>
            <a:pPr algn="l" rtl="0">
              <a:lnSpc>
                <a:spcPct val="80000"/>
              </a:lnSpc>
            </a:pPr>
            <a:endParaRPr lang="en-US" dirty="0"/>
          </a:p>
          <a:p>
            <a:pPr algn="l" rtl="0">
              <a:lnSpc>
                <a:spcPct val="80000"/>
              </a:lnSpc>
              <a:buClr>
                <a:srgbClr val="00B050"/>
              </a:buClr>
            </a:pPr>
            <a:r>
              <a:rPr lang="en-US" dirty="0" smtClean="0"/>
              <a:t>Internal mammary LN</a:t>
            </a:r>
          </a:p>
          <a:p>
            <a:pPr marL="400050" lvl="1" indent="0" algn="l" rtl="0">
              <a:lnSpc>
                <a:spcPct val="80000"/>
              </a:lnSpc>
              <a:buNone/>
            </a:pPr>
            <a:r>
              <a:rPr lang="en-US" dirty="0" smtClean="0"/>
              <a:t>( parasternal LN )  10 %</a:t>
            </a:r>
          </a:p>
          <a:p>
            <a:pPr marL="400050" lvl="1" indent="0" algn="l" rtl="0">
              <a:lnSpc>
                <a:spcPct val="80000"/>
              </a:lnSpc>
              <a:buNone/>
            </a:pPr>
            <a:endParaRPr lang="en-US" dirty="0"/>
          </a:p>
          <a:p>
            <a:pPr algn="l" rtl="0">
              <a:lnSpc>
                <a:spcPct val="80000"/>
              </a:lnSpc>
              <a:buClr>
                <a:srgbClr val="00B050"/>
              </a:buClr>
            </a:pPr>
            <a:r>
              <a:rPr lang="en-US" dirty="0" smtClean="0"/>
              <a:t>Others  5%</a:t>
            </a:r>
          </a:p>
          <a:p>
            <a:pPr lvl="1" algn="l" rtl="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000" dirty="0" smtClean="0"/>
              <a:t>Supraclavicular</a:t>
            </a:r>
          </a:p>
          <a:p>
            <a:pPr lvl="1" algn="l" rtl="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000" dirty="0" smtClean="0"/>
              <a:t>Sub diaphragmatic</a:t>
            </a:r>
          </a:p>
          <a:p>
            <a:pPr lvl="1" algn="l" rtl="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000" dirty="0" smtClean="0"/>
              <a:t>sub peritoneal</a:t>
            </a:r>
          </a:p>
          <a:p>
            <a:pPr lvl="1" algn="l" rtl="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000" dirty="0" smtClean="0"/>
              <a:t>Opposite breast </a:t>
            </a:r>
          </a:p>
          <a:p>
            <a:pPr lvl="1" algn="l" rtl="0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algn="l" rtl="0"/>
            <a:endParaRPr lang="ar-EG" sz="2400" dirty="0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556792"/>
            <a:ext cx="4606434" cy="4399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64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Lymphatic drainage of the breast</a:t>
            </a: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144016" y="1484784"/>
            <a:ext cx="8604448" cy="4525963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dirty="0">
                <a:solidFill>
                  <a:srgbClr val="00B050"/>
                </a:solidFill>
              </a:rPr>
              <a:t>Axillary </a:t>
            </a:r>
            <a:r>
              <a:rPr lang="en-US" dirty="0" smtClean="0">
                <a:solidFill>
                  <a:srgbClr val="00B050"/>
                </a:solidFill>
              </a:rPr>
              <a:t>LN </a:t>
            </a:r>
            <a:r>
              <a:rPr lang="en-US" dirty="0"/>
              <a:t>20–30 in </a:t>
            </a:r>
            <a:r>
              <a:rPr lang="en-US" dirty="0" smtClean="0"/>
              <a:t>number </a:t>
            </a:r>
          </a:p>
          <a:p>
            <a:pPr marL="0" indent="0" algn="l" rtl="0">
              <a:buNone/>
            </a:pPr>
            <a:r>
              <a:rPr lang="en-US" dirty="0">
                <a:solidFill>
                  <a:srgbClr val="0070C0"/>
                </a:solidFill>
              </a:rPr>
              <a:t>Anterior </a:t>
            </a:r>
            <a:r>
              <a:rPr lang="en-US" dirty="0" smtClean="0">
                <a:solidFill>
                  <a:srgbClr val="0070C0"/>
                </a:solidFill>
              </a:rPr>
              <a:t> 	</a:t>
            </a:r>
            <a:r>
              <a:rPr lang="en-US" dirty="0" smtClean="0"/>
              <a:t>deep </a:t>
            </a:r>
            <a:r>
              <a:rPr lang="en-US" dirty="0"/>
              <a:t>to pectorals major along the lower </a:t>
            </a:r>
            <a:r>
              <a:rPr lang="en-US" dirty="0" smtClean="0"/>
              <a:t>			border </a:t>
            </a:r>
            <a:r>
              <a:rPr lang="en-US" dirty="0"/>
              <a:t>of pectorals minor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0070C0"/>
                </a:solidFill>
              </a:rPr>
              <a:t>Posterior	</a:t>
            </a:r>
            <a:r>
              <a:rPr lang="en-US" dirty="0" smtClean="0"/>
              <a:t>along </a:t>
            </a:r>
            <a:r>
              <a:rPr lang="en-US" dirty="0"/>
              <a:t>the subscapular </a:t>
            </a:r>
            <a:r>
              <a:rPr lang="en-US" dirty="0" smtClean="0"/>
              <a:t>vessels.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0070C0"/>
                </a:solidFill>
              </a:rPr>
              <a:t>Lateral	</a:t>
            </a:r>
            <a:r>
              <a:rPr lang="en-US" dirty="0" smtClean="0"/>
              <a:t>along </a:t>
            </a:r>
            <a:r>
              <a:rPr lang="en-US" dirty="0"/>
              <a:t>the axillary vein</a:t>
            </a:r>
            <a:r>
              <a:rPr lang="en-US" dirty="0" smtClean="0"/>
              <a:t>.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>
                <a:solidFill>
                  <a:srgbClr val="0070C0"/>
                </a:solidFill>
              </a:rPr>
              <a:t>Central	</a:t>
            </a:r>
            <a:r>
              <a:rPr lang="en-US" dirty="0" smtClean="0"/>
              <a:t>embedded </a:t>
            </a:r>
            <a:r>
              <a:rPr lang="en-US" dirty="0"/>
              <a:t>in the axillary fat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0070C0"/>
                </a:solidFill>
              </a:rPr>
              <a:t>Apical	</a:t>
            </a:r>
            <a:r>
              <a:rPr lang="en-US" dirty="0" smtClean="0"/>
              <a:t>all </a:t>
            </a:r>
            <a:r>
              <a:rPr lang="en-US" dirty="0"/>
              <a:t>the other axillary </a:t>
            </a:r>
            <a:r>
              <a:rPr lang="en-US" dirty="0" smtClean="0"/>
              <a:t>nodes drain into it 			behind </a:t>
            </a:r>
            <a:r>
              <a:rPr lang="en-US" dirty="0"/>
              <a:t>the clavicle at the apex of the </a:t>
            </a:r>
            <a:r>
              <a:rPr lang="en-US" dirty="0" smtClean="0"/>
              <a:t>axilla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>
                <a:solidFill>
                  <a:srgbClr val="0070C0"/>
                </a:solidFill>
              </a:rPr>
              <a:t>Rotter's	</a:t>
            </a:r>
            <a:r>
              <a:rPr lang="en-US" dirty="0" err="1" smtClean="0"/>
              <a:t>interpectoral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41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Lymphatic drainage of the breast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>
                <a:solidFill>
                  <a:srgbClr val="00B050"/>
                </a:solidFill>
              </a:rPr>
              <a:t>Axillary </a:t>
            </a:r>
            <a:r>
              <a:rPr lang="en-US" dirty="0" smtClean="0">
                <a:solidFill>
                  <a:srgbClr val="00B050"/>
                </a:solidFill>
              </a:rPr>
              <a:t>LN level ( Berg’s level )</a:t>
            </a:r>
            <a:endParaRPr lang="en-US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861" y="2276872"/>
            <a:ext cx="6316491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28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Breast Embryology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600200"/>
            <a:ext cx="5040560" cy="4525963"/>
          </a:xfrm>
        </p:spPr>
        <p:txBody>
          <a:bodyPr/>
          <a:lstStyle/>
          <a:p>
            <a:pPr algn="l" rtl="0"/>
            <a:r>
              <a:rPr lang="en-US" dirty="0"/>
              <a:t>It’s </a:t>
            </a:r>
            <a:r>
              <a:rPr lang="en-US" dirty="0" smtClean="0"/>
              <a:t>a modified </a:t>
            </a:r>
            <a:r>
              <a:rPr lang="en-US" dirty="0"/>
              <a:t>sweat gland of ectodermal origin</a:t>
            </a:r>
            <a:r>
              <a:rPr lang="en-US" dirty="0" smtClean="0"/>
              <a:t>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/>
              <a:t>develops along the milk line that extends from the axilla to the inguinal region.</a:t>
            </a:r>
          </a:p>
          <a:p>
            <a:pPr algn="l" rtl="0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/>
          <a:srcRect l="5005" t="3417" r="13324"/>
          <a:stretch/>
        </p:blipFill>
        <p:spPr bwMode="auto">
          <a:xfrm>
            <a:off x="5276862" y="1651559"/>
            <a:ext cx="3759634" cy="4009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6174865" y="5661248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Milk line of </a:t>
            </a:r>
            <a:r>
              <a:rPr lang="en-US" dirty="0" err="1" smtClean="0"/>
              <a:t>schultz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66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Diseases </a:t>
            </a:r>
            <a:r>
              <a:rPr lang="en-US" dirty="0">
                <a:solidFill>
                  <a:srgbClr val="FF0000"/>
                </a:solidFill>
              </a:rPr>
              <a:t>of the </a:t>
            </a:r>
            <a:r>
              <a:rPr lang="en-US" dirty="0" smtClean="0">
                <a:solidFill>
                  <a:srgbClr val="FF0000"/>
                </a:solidFill>
              </a:rPr>
              <a:t>breast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63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190262"/>
              </p:ext>
            </p:extLst>
          </p:nvPr>
        </p:nvGraphicFramePr>
        <p:xfrm>
          <a:off x="179512" y="0"/>
          <a:ext cx="331236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مستطيل مستدير الزوايا 5"/>
          <p:cNvSpPr/>
          <p:nvPr/>
        </p:nvSpPr>
        <p:spPr>
          <a:xfrm>
            <a:off x="4283968" y="116632"/>
            <a:ext cx="1224136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smtClean="0"/>
              <a:t>Breast </a:t>
            </a:r>
          </a:p>
          <a:p>
            <a:pPr algn="l"/>
            <a:r>
              <a:rPr lang="en-US" dirty="0" smtClean="0"/>
              <a:t>Nipple </a:t>
            </a:r>
            <a:endParaRPr lang="en-US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4283968" y="980728"/>
            <a:ext cx="1512168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smtClean="0"/>
              <a:t>Fat necrosis </a:t>
            </a:r>
          </a:p>
          <a:p>
            <a:pPr algn="l"/>
            <a:r>
              <a:rPr lang="en-US" dirty="0" smtClean="0"/>
              <a:t>Hematoma </a:t>
            </a:r>
            <a:endParaRPr lang="en-US" dirty="0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4283968" y="4653136"/>
            <a:ext cx="1224136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Benign  </a:t>
            </a:r>
            <a:endParaRPr lang="en-US" dirty="0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4283968" y="5877272"/>
            <a:ext cx="1224136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Malignant</a:t>
            </a:r>
          </a:p>
        </p:txBody>
      </p:sp>
      <p:cxnSp>
        <p:nvCxnSpPr>
          <p:cNvPr id="16" name="رابط مستقيم 15"/>
          <p:cNvCxnSpPr/>
          <p:nvPr/>
        </p:nvCxnSpPr>
        <p:spPr>
          <a:xfrm>
            <a:off x="3491880" y="5625244"/>
            <a:ext cx="792088" cy="612068"/>
          </a:xfrm>
          <a:prstGeom prst="line">
            <a:avLst/>
          </a:prstGeom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مستقيم 17"/>
          <p:cNvCxnSpPr/>
          <p:nvPr/>
        </p:nvCxnSpPr>
        <p:spPr>
          <a:xfrm flipV="1">
            <a:off x="3491880" y="4977172"/>
            <a:ext cx="792088" cy="684076"/>
          </a:xfrm>
          <a:prstGeom prst="line">
            <a:avLst/>
          </a:prstGeom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مستطيل مستدير الزوايا 18"/>
          <p:cNvSpPr/>
          <p:nvPr/>
        </p:nvSpPr>
        <p:spPr>
          <a:xfrm>
            <a:off x="4283968" y="2420888"/>
            <a:ext cx="1224136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Acute</a:t>
            </a:r>
            <a:endParaRPr lang="en-US" dirty="0"/>
          </a:p>
        </p:txBody>
      </p:sp>
      <p:sp>
        <p:nvSpPr>
          <p:cNvPr id="20" name="مستطيل مستدير الزوايا 19"/>
          <p:cNvSpPr/>
          <p:nvPr/>
        </p:nvSpPr>
        <p:spPr>
          <a:xfrm>
            <a:off x="4283968" y="3717032"/>
            <a:ext cx="1224136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Chronic</a:t>
            </a:r>
            <a:endParaRPr lang="en-US" dirty="0"/>
          </a:p>
        </p:txBody>
      </p:sp>
      <p:cxnSp>
        <p:nvCxnSpPr>
          <p:cNvPr id="21" name="رابط مستقيم 20"/>
          <p:cNvCxnSpPr>
            <a:stCxn id="4" idx="3"/>
            <a:endCxn id="20" idx="1"/>
          </p:cNvCxnSpPr>
          <p:nvPr/>
        </p:nvCxnSpPr>
        <p:spPr>
          <a:xfrm>
            <a:off x="3491880" y="3429000"/>
            <a:ext cx="792088" cy="612068"/>
          </a:xfrm>
          <a:prstGeom prst="line">
            <a:avLst/>
          </a:prstGeom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مستقيم 21"/>
          <p:cNvCxnSpPr>
            <a:endCxn id="19" idx="1"/>
          </p:cNvCxnSpPr>
          <p:nvPr/>
        </p:nvCxnSpPr>
        <p:spPr>
          <a:xfrm flipV="1">
            <a:off x="3491880" y="2744924"/>
            <a:ext cx="792088" cy="684076"/>
          </a:xfrm>
          <a:prstGeom prst="line">
            <a:avLst/>
          </a:prstGeom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مستقيم 25"/>
          <p:cNvCxnSpPr/>
          <p:nvPr/>
        </p:nvCxnSpPr>
        <p:spPr>
          <a:xfrm>
            <a:off x="3491880" y="404664"/>
            <a:ext cx="792088" cy="0"/>
          </a:xfrm>
          <a:prstGeom prst="lin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رابط مستقيم 26"/>
          <p:cNvCxnSpPr/>
          <p:nvPr/>
        </p:nvCxnSpPr>
        <p:spPr>
          <a:xfrm>
            <a:off x="3491880" y="1268760"/>
            <a:ext cx="792088" cy="0"/>
          </a:xfrm>
          <a:prstGeom prst="lin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مستطيل مستدير الزوايا 28"/>
          <p:cNvSpPr/>
          <p:nvPr/>
        </p:nvSpPr>
        <p:spPr>
          <a:xfrm>
            <a:off x="5940152" y="2420888"/>
            <a:ext cx="2664296" cy="64807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smtClean="0"/>
              <a:t>Acute </a:t>
            </a:r>
            <a:r>
              <a:rPr lang="en-US" dirty="0" err="1" smtClean="0"/>
              <a:t>lactational</a:t>
            </a:r>
            <a:r>
              <a:rPr lang="en-US" dirty="0" smtClean="0"/>
              <a:t> mastitis</a:t>
            </a:r>
          </a:p>
          <a:p>
            <a:pPr algn="l"/>
            <a:r>
              <a:rPr lang="en-US" dirty="0" smtClean="0"/>
              <a:t>Non </a:t>
            </a:r>
            <a:r>
              <a:rPr lang="en-US" dirty="0" err="1" smtClean="0"/>
              <a:t>lactational</a:t>
            </a:r>
            <a:r>
              <a:rPr lang="en-US" dirty="0" smtClean="0"/>
              <a:t> mastitis </a:t>
            </a:r>
            <a:endParaRPr lang="en-US" dirty="0"/>
          </a:p>
        </p:txBody>
      </p:sp>
      <p:sp>
        <p:nvSpPr>
          <p:cNvPr id="30" name="مستطيل مستدير الزوايا 29"/>
          <p:cNvSpPr/>
          <p:nvPr/>
        </p:nvSpPr>
        <p:spPr>
          <a:xfrm>
            <a:off x="5940152" y="3717032"/>
            <a:ext cx="2664296" cy="64807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smtClean="0"/>
              <a:t>Chronic mastitis</a:t>
            </a:r>
          </a:p>
          <a:p>
            <a:pPr algn="l"/>
            <a:r>
              <a:rPr lang="en-US" dirty="0" smtClean="0"/>
              <a:t>Chronic duct </a:t>
            </a:r>
            <a:r>
              <a:rPr lang="en-US" dirty="0" err="1" smtClean="0"/>
              <a:t>ectasia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1" name="مستطيل مستدير الزوايا 30"/>
          <p:cNvSpPr/>
          <p:nvPr/>
        </p:nvSpPr>
        <p:spPr>
          <a:xfrm>
            <a:off x="5940152" y="4653136"/>
            <a:ext cx="2664296" cy="64807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err="1" smtClean="0"/>
              <a:t>Intraductal</a:t>
            </a:r>
            <a:r>
              <a:rPr lang="en-US" dirty="0" smtClean="0"/>
              <a:t> </a:t>
            </a:r>
            <a:r>
              <a:rPr lang="en-US" dirty="0" err="1" smtClean="0"/>
              <a:t>papiloma</a:t>
            </a:r>
            <a:r>
              <a:rPr lang="en-US" dirty="0" smtClean="0"/>
              <a:t> </a:t>
            </a:r>
          </a:p>
          <a:p>
            <a:pPr algn="l"/>
            <a:r>
              <a:rPr lang="en-US" dirty="0" err="1" smtClean="0"/>
              <a:t>Fibroadenoma</a:t>
            </a:r>
            <a:r>
              <a:rPr lang="en-US" dirty="0" smtClean="0"/>
              <a:t>   </a:t>
            </a:r>
            <a:endParaRPr lang="en-US" dirty="0"/>
          </a:p>
        </p:txBody>
      </p:sp>
      <p:cxnSp>
        <p:nvCxnSpPr>
          <p:cNvPr id="33" name="رابط مستقيم 32"/>
          <p:cNvCxnSpPr>
            <a:endCxn id="29" idx="1"/>
          </p:cNvCxnSpPr>
          <p:nvPr/>
        </p:nvCxnSpPr>
        <p:spPr>
          <a:xfrm>
            <a:off x="5508104" y="2744924"/>
            <a:ext cx="432048" cy="0"/>
          </a:xfrm>
          <a:prstGeom prst="line">
            <a:avLst/>
          </a:prstGeom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رابط مستقيم 33"/>
          <p:cNvCxnSpPr/>
          <p:nvPr/>
        </p:nvCxnSpPr>
        <p:spPr>
          <a:xfrm>
            <a:off x="5508104" y="4077072"/>
            <a:ext cx="432048" cy="0"/>
          </a:xfrm>
          <a:prstGeom prst="line">
            <a:avLst/>
          </a:prstGeom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رابط مستقيم 34"/>
          <p:cNvCxnSpPr/>
          <p:nvPr/>
        </p:nvCxnSpPr>
        <p:spPr>
          <a:xfrm>
            <a:off x="5508104" y="5013176"/>
            <a:ext cx="432048" cy="0"/>
          </a:xfrm>
          <a:prstGeom prst="line">
            <a:avLst/>
          </a:prstGeom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" name="مستطيل مستدير الزوايا 36"/>
          <p:cNvSpPr/>
          <p:nvPr/>
        </p:nvSpPr>
        <p:spPr>
          <a:xfrm>
            <a:off x="5940152" y="5877272"/>
            <a:ext cx="2664296" cy="64807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smtClean="0"/>
              <a:t>Ductal Ca. </a:t>
            </a:r>
          </a:p>
          <a:p>
            <a:pPr algn="l"/>
            <a:r>
              <a:rPr lang="en-US" dirty="0" smtClean="0"/>
              <a:t>Lobular Ca.   </a:t>
            </a:r>
            <a:endParaRPr lang="en-US" dirty="0"/>
          </a:p>
        </p:txBody>
      </p:sp>
      <p:cxnSp>
        <p:nvCxnSpPr>
          <p:cNvPr id="38" name="رابط مستقيم 37"/>
          <p:cNvCxnSpPr/>
          <p:nvPr/>
        </p:nvCxnSpPr>
        <p:spPr>
          <a:xfrm>
            <a:off x="5508104" y="6237312"/>
            <a:ext cx="432048" cy="0"/>
          </a:xfrm>
          <a:prstGeom prst="line">
            <a:avLst/>
          </a:prstGeom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248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TRAUMATIC FAT </a:t>
            </a:r>
            <a:r>
              <a:rPr lang="en-US" b="1" dirty="0" smtClean="0">
                <a:solidFill>
                  <a:srgbClr val="FF0000"/>
                </a:solidFill>
              </a:rPr>
              <a:t>NECROSIS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268760"/>
            <a:ext cx="8856984" cy="5174035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 smtClean="0"/>
              <a:t>It </a:t>
            </a:r>
            <a:r>
              <a:rPr lang="en-US" sz="2400" dirty="0"/>
              <a:t>may be due to either direct or indirect </a:t>
            </a:r>
            <a:r>
              <a:rPr lang="en-US" sz="2400" dirty="0" smtClean="0"/>
              <a:t>trauma</a:t>
            </a:r>
          </a:p>
          <a:p>
            <a:pPr marL="0" indent="0"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</a:t>
            </a:r>
            <a:r>
              <a:rPr lang="en-US" sz="2400" dirty="0"/>
              <a:t>(trauma </a:t>
            </a:r>
            <a:r>
              <a:rPr lang="en-US" sz="2400" dirty="0" smtClean="0"/>
              <a:t>may not </a:t>
            </a:r>
            <a:r>
              <a:rPr lang="en-US" sz="2400" dirty="0"/>
              <a:t>be noticed many times).</a:t>
            </a:r>
          </a:p>
          <a:p>
            <a:pPr marL="0" indent="0" algn="l" rtl="0">
              <a:buNone/>
            </a:pPr>
            <a:r>
              <a:rPr lang="en-US" sz="2400" b="1" dirty="0"/>
              <a:t>Pathogenesis</a:t>
            </a:r>
          </a:p>
          <a:p>
            <a:pPr algn="l" rtl="0"/>
            <a:r>
              <a:rPr lang="en-US" sz="2400" dirty="0"/>
              <a:t>Capillary ooze causes triglyceride in the fat to dissociate </a:t>
            </a:r>
            <a:r>
              <a:rPr lang="en-US" sz="2400" dirty="0" smtClean="0"/>
              <a:t>into fatty </a:t>
            </a:r>
            <a:r>
              <a:rPr lang="en-US" sz="2400" dirty="0"/>
              <a:t>acids. </a:t>
            </a:r>
            <a:endParaRPr lang="en-US" sz="2400" dirty="0" smtClean="0"/>
          </a:p>
          <a:p>
            <a:pPr algn="l" rtl="0"/>
            <a:r>
              <a:rPr lang="en-US" sz="2400" dirty="0" smtClean="0"/>
              <a:t>It </a:t>
            </a:r>
            <a:r>
              <a:rPr lang="en-US" sz="2400" dirty="0"/>
              <a:t>combines with calcium from the blood </a:t>
            </a:r>
            <a:r>
              <a:rPr lang="en-US" sz="2400" dirty="0" smtClean="0"/>
              <a:t>resulting in saponification </a:t>
            </a:r>
            <a:r>
              <a:rPr lang="en-US" sz="2400" dirty="0"/>
              <a:t>which causes </a:t>
            </a:r>
            <a:r>
              <a:rPr lang="en-US" sz="2400" dirty="0" smtClean="0"/>
              <a:t>inflammatory </a:t>
            </a:r>
            <a:r>
              <a:rPr lang="en-US" sz="2400" dirty="0"/>
              <a:t>reaction 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b="1" dirty="0" smtClean="0"/>
              <a:t>Clinical </a:t>
            </a:r>
            <a:r>
              <a:rPr lang="en-US" sz="2400" b="1" dirty="0"/>
              <a:t>Features</a:t>
            </a:r>
          </a:p>
          <a:p>
            <a:pPr algn="l" rtl="0"/>
            <a:r>
              <a:rPr lang="en-US" sz="2400" dirty="0"/>
              <a:t> Painless swelling in the breast which is smooth, </a:t>
            </a:r>
            <a:r>
              <a:rPr lang="en-US" sz="2400" dirty="0" smtClean="0"/>
              <a:t>hard, </a:t>
            </a:r>
            <a:r>
              <a:rPr lang="en-US" sz="2400" dirty="0" err="1" smtClean="0"/>
              <a:t>nontender</a:t>
            </a:r>
            <a:r>
              <a:rPr lang="en-US" sz="2400" dirty="0" smtClean="0"/>
              <a:t> </a:t>
            </a:r>
            <a:r>
              <a:rPr lang="en-US" sz="2400" dirty="0"/>
              <a:t>and adherent to breast tissue.</a:t>
            </a:r>
          </a:p>
          <a:p>
            <a:pPr algn="l" rtl="0"/>
            <a:r>
              <a:rPr lang="en-US" sz="2400" dirty="0"/>
              <a:t> It is </a:t>
            </a:r>
            <a:r>
              <a:rPr lang="en-US" sz="2400" dirty="0" err="1"/>
              <a:t>nonprogressive</a:t>
            </a:r>
            <a:r>
              <a:rPr lang="en-US" sz="2400" dirty="0"/>
              <a:t>, </a:t>
            </a:r>
            <a:r>
              <a:rPr lang="en-US" sz="2400" dirty="0" err="1"/>
              <a:t>nonregressive</a:t>
            </a:r>
            <a:r>
              <a:rPr lang="en-US" sz="2400" dirty="0"/>
              <a:t>.</a:t>
            </a:r>
          </a:p>
          <a:p>
            <a:pPr marL="0" indent="0" algn="l" rtl="0">
              <a:buNone/>
            </a:pPr>
            <a:r>
              <a:rPr lang="en-US" sz="2400" b="1" dirty="0" smtClean="0"/>
              <a:t>Differential </a:t>
            </a:r>
            <a:r>
              <a:rPr lang="en-US" sz="2400" b="1" dirty="0"/>
              <a:t>Diagnosis</a:t>
            </a:r>
          </a:p>
          <a:p>
            <a:pPr algn="l" rtl="0"/>
            <a:r>
              <a:rPr lang="en-US" sz="2400" dirty="0"/>
              <a:t> Carcinoma breast.</a:t>
            </a:r>
          </a:p>
        </p:txBody>
      </p:sp>
    </p:spTree>
    <p:extLst>
      <p:ext uri="{BB962C8B-B14F-4D97-AF65-F5344CB8AC3E}">
        <p14:creationId xmlns:p14="http://schemas.microsoft.com/office/powerpoint/2010/main" val="85522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BREAST CYSTS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600200"/>
            <a:ext cx="8892480" cy="4525963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It may be develop from glandular and duct ( </a:t>
            </a:r>
            <a:r>
              <a:rPr lang="en-US" dirty="0" err="1" smtClean="0"/>
              <a:t>acinar</a:t>
            </a:r>
            <a:r>
              <a:rPr lang="en-US" dirty="0" smtClean="0"/>
              <a:t> ) or in the </a:t>
            </a:r>
            <a:r>
              <a:rPr lang="en-US" dirty="0" err="1" smtClean="0"/>
              <a:t>stroma</a:t>
            </a:r>
            <a:r>
              <a:rPr lang="en-US" dirty="0" smtClean="0"/>
              <a:t> ( intra </a:t>
            </a:r>
            <a:r>
              <a:rPr lang="en-US" dirty="0" err="1" smtClean="0"/>
              <a:t>acinar</a:t>
            </a:r>
            <a:r>
              <a:rPr lang="en-US" dirty="0" smtClean="0"/>
              <a:t> ).</a:t>
            </a:r>
          </a:p>
          <a:p>
            <a:pPr algn="l" rtl="0"/>
            <a:r>
              <a:rPr lang="en-US" dirty="0" smtClean="0"/>
              <a:t>Cyst </a:t>
            </a:r>
            <a:r>
              <a:rPr lang="en-US" dirty="0"/>
              <a:t>may be microscopic or macroscopic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/>
              <a:t>It is common </a:t>
            </a:r>
            <a:r>
              <a:rPr lang="en-US" dirty="0" smtClean="0"/>
              <a:t>after the </a:t>
            </a:r>
            <a:r>
              <a:rPr lang="en-US" dirty="0"/>
              <a:t>age of 35 years up to menopause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/>
              <a:t>Cyst size varies with menstruation due to influence </a:t>
            </a:r>
            <a:r>
              <a:rPr lang="en-US" dirty="0" smtClean="0"/>
              <a:t>of ovarian </a:t>
            </a:r>
            <a:r>
              <a:rPr lang="en-US" dirty="0"/>
              <a:t>hormones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/>
              <a:t>Cysts can be multiple (50%). </a:t>
            </a:r>
            <a:endParaRPr lang="en-US" dirty="0" smtClean="0"/>
          </a:p>
          <a:p>
            <a:pPr algn="l" rtl="0"/>
            <a:r>
              <a:rPr lang="en-US" dirty="0" smtClean="0"/>
              <a:t>Often </a:t>
            </a:r>
            <a:r>
              <a:rPr lang="en-US" dirty="0"/>
              <a:t>bilateral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/>
              <a:t>Risk of breast cancer in breast cyst is very </a:t>
            </a:r>
            <a:r>
              <a:rPr lang="en-US" dirty="0" smtClean="0"/>
              <a:t>less (0.1</a:t>
            </a:r>
            <a:r>
              <a:rPr lang="en-US" dirty="0"/>
              <a:t>%).</a:t>
            </a:r>
          </a:p>
        </p:txBody>
      </p:sp>
    </p:spTree>
    <p:extLst>
      <p:ext uri="{BB962C8B-B14F-4D97-AF65-F5344CB8AC3E}">
        <p14:creationId xmlns:p14="http://schemas.microsoft.com/office/powerpoint/2010/main" val="394310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BREAST CYSTS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b="1" dirty="0"/>
              <a:t>Clinical Features</a:t>
            </a:r>
          </a:p>
          <a:p>
            <a:pPr lvl="1" algn="l" rtl="0"/>
            <a:r>
              <a:rPr lang="en-US" dirty="0" smtClean="0"/>
              <a:t>Smooth</a:t>
            </a:r>
          </a:p>
          <a:p>
            <a:pPr lvl="1" algn="l" rtl="0"/>
            <a:r>
              <a:rPr lang="en-US" dirty="0" smtClean="0"/>
              <a:t>Soft</a:t>
            </a:r>
          </a:p>
          <a:p>
            <a:pPr lvl="1" algn="l" rtl="0"/>
            <a:r>
              <a:rPr lang="en-US" dirty="0" smtClean="0"/>
              <a:t>fluctuant </a:t>
            </a:r>
          </a:p>
          <a:p>
            <a:pPr lvl="1" algn="l" rtl="0"/>
            <a:r>
              <a:rPr lang="en-US" dirty="0" smtClean="0"/>
              <a:t>often </a:t>
            </a:r>
            <a:r>
              <a:rPr lang="en-US" dirty="0" err="1"/>
              <a:t>transilluminating</a:t>
            </a:r>
            <a:endParaRPr lang="en-US" dirty="0"/>
          </a:p>
          <a:p>
            <a:pPr lvl="1" algn="l" rtl="0"/>
            <a:r>
              <a:rPr lang="en-US" dirty="0"/>
              <a:t>well-</a:t>
            </a:r>
            <a:r>
              <a:rPr lang="en-US" dirty="0" err="1"/>
              <a:t>localised</a:t>
            </a:r>
            <a:r>
              <a:rPr lang="en-US" dirty="0"/>
              <a:t> </a:t>
            </a:r>
            <a:r>
              <a:rPr lang="en-US" dirty="0" smtClean="0"/>
              <a:t>swelling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29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BREAST CYSTS</a:t>
            </a:r>
            <a:endParaRPr lang="en-US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95536" y="1549236"/>
            <a:ext cx="8348247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800" b="1" dirty="0"/>
              <a:t>Differential </a:t>
            </a:r>
            <a:r>
              <a:rPr lang="en-US" sz="2800" b="1" dirty="0" smtClean="0"/>
              <a:t>Diagnosis</a:t>
            </a:r>
          </a:p>
          <a:p>
            <a:pPr marL="914400" lvl="1" indent="-457200" algn="l" rtl="0">
              <a:buFont typeface="Arial" pitchFamily="34" charset="0"/>
              <a:buChar char="•"/>
            </a:pPr>
            <a:r>
              <a:rPr lang="en-US" sz="2800" b="1" dirty="0"/>
              <a:t>intra </a:t>
            </a:r>
            <a:r>
              <a:rPr lang="en-US" sz="2800" b="1" dirty="0" err="1" smtClean="0"/>
              <a:t>acinar</a:t>
            </a:r>
            <a:r>
              <a:rPr lang="en-US" sz="2800" b="1" dirty="0" smtClean="0"/>
              <a:t> cyst</a:t>
            </a:r>
          </a:p>
          <a:p>
            <a:pPr marL="2286000" lvl="4" indent="-457200" algn="l" rtl="0">
              <a:buFont typeface="Arial" pitchFamily="34" charset="0"/>
              <a:buChar char="•"/>
            </a:pPr>
            <a:r>
              <a:rPr lang="en-US" sz="2800" dirty="0" smtClean="0"/>
              <a:t>Traumatic ( blood cyst )</a:t>
            </a:r>
          </a:p>
          <a:p>
            <a:pPr marL="2286000" lvl="4" indent="-457200" algn="l" rtl="0">
              <a:buFont typeface="Arial" pitchFamily="34" charset="0"/>
              <a:buChar char="•"/>
            </a:pPr>
            <a:r>
              <a:rPr lang="en-US" sz="2800" dirty="0" smtClean="0"/>
              <a:t>Inflammatory ( abscess ) </a:t>
            </a:r>
          </a:p>
          <a:p>
            <a:pPr marL="2286000" lvl="4" indent="-457200" algn="l" rtl="0">
              <a:buFont typeface="Arial" pitchFamily="34" charset="0"/>
              <a:buChar char="•"/>
            </a:pPr>
            <a:r>
              <a:rPr lang="en-US" sz="2800" dirty="0" smtClean="0"/>
              <a:t>Neoplastic ( degenerative cancer )</a:t>
            </a:r>
          </a:p>
          <a:p>
            <a:pPr marL="2286000" lvl="4" indent="-457200" algn="l" rtl="0">
              <a:buFont typeface="Arial" pitchFamily="34" charset="0"/>
              <a:buChar char="•"/>
            </a:pPr>
            <a:r>
              <a:rPr lang="en-US" sz="2800" dirty="0" smtClean="0"/>
              <a:t>Parasitic ( </a:t>
            </a:r>
            <a:r>
              <a:rPr lang="en-US" sz="2800" dirty="0" err="1" smtClean="0"/>
              <a:t>hydatid</a:t>
            </a:r>
            <a:r>
              <a:rPr lang="en-US" sz="2800" dirty="0" smtClean="0"/>
              <a:t> cyst )  </a:t>
            </a:r>
          </a:p>
          <a:p>
            <a:pPr marL="2286000" lvl="4" indent="-457200" algn="l" rtl="0">
              <a:buFont typeface="Arial" pitchFamily="34" charset="0"/>
              <a:buChar char="•"/>
            </a:pPr>
            <a:r>
              <a:rPr lang="en-US" sz="2800" dirty="0" smtClean="0"/>
              <a:t>Skin ( sebaceous cyst, lymph cyst )</a:t>
            </a:r>
          </a:p>
          <a:p>
            <a:pPr marL="2286000" lvl="4" indent="-457200" algn="l" rtl="0">
              <a:buFont typeface="Arial" pitchFamily="34" charset="0"/>
              <a:buChar char="•"/>
            </a:pPr>
            <a:r>
              <a:rPr lang="en-US" sz="2800" dirty="0" smtClean="0"/>
              <a:t>In the nipple (Montgomery cyst ) </a:t>
            </a:r>
            <a:endParaRPr lang="en-US" sz="2800" b="1" dirty="0" smtClean="0"/>
          </a:p>
          <a:p>
            <a:pPr marL="914400" lvl="1" indent="-457200" algn="l" rtl="0">
              <a:buFont typeface="Arial" pitchFamily="34" charset="0"/>
              <a:buChar char="•"/>
            </a:pPr>
            <a:r>
              <a:rPr lang="en-US" sz="2800" b="1" dirty="0" err="1" smtClean="0"/>
              <a:t>Acinar</a:t>
            </a:r>
            <a:r>
              <a:rPr lang="en-US" sz="2800" b="1" dirty="0" smtClean="0"/>
              <a:t> cyst </a:t>
            </a:r>
          </a:p>
          <a:p>
            <a:pPr marL="2286000" lvl="4" indent="-457200" algn="l" rtl="0">
              <a:buFont typeface="Arial" pitchFamily="34" charset="0"/>
              <a:buChar char="•"/>
            </a:pPr>
            <a:r>
              <a:rPr lang="en-US" sz="2800" dirty="0" smtClean="0"/>
              <a:t>Fibrocystic disease ( cyst of </a:t>
            </a:r>
            <a:r>
              <a:rPr lang="en-US" sz="2800" dirty="0" err="1" smtClean="0"/>
              <a:t>bloodgood</a:t>
            </a:r>
            <a:r>
              <a:rPr lang="en-US" sz="2800" dirty="0" smtClean="0"/>
              <a:t> )</a:t>
            </a:r>
          </a:p>
          <a:p>
            <a:pPr marL="2286000" lvl="4" indent="-457200" algn="l" rtl="0">
              <a:buFont typeface="Arial" pitchFamily="34" charset="0"/>
              <a:buChar char="•"/>
            </a:pPr>
            <a:r>
              <a:rPr lang="en-US" sz="2800" dirty="0" smtClean="0"/>
              <a:t>Retention cyst ( duct papilloma )</a:t>
            </a:r>
          </a:p>
          <a:p>
            <a:pPr marL="2286000" lvl="4" indent="-457200" algn="l" rtl="0">
              <a:buFont typeface="Arial" pitchFamily="34" charset="0"/>
              <a:buChar char="•"/>
            </a:pPr>
            <a:r>
              <a:rPr lang="en-US" sz="2800" dirty="0" err="1" smtClean="0"/>
              <a:t>Galactocele</a:t>
            </a:r>
            <a:r>
              <a:rPr lang="en-US" sz="2800" dirty="0" smtClean="0"/>
              <a:t> ( milk cyst ) </a:t>
            </a:r>
          </a:p>
        </p:txBody>
      </p:sp>
    </p:spTree>
    <p:extLst>
      <p:ext uri="{BB962C8B-B14F-4D97-AF65-F5344CB8AC3E}">
        <p14:creationId xmlns:p14="http://schemas.microsoft.com/office/powerpoint/2010/main" val="176475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BREAST CYSTS</a:t>
            </a: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b="1" dirty="0" smtClean="0"/>
              <a:t>Treatment </a:t>
            </a:r>
          </a:p>
          <a:p>
            <a:pPr algn="l" rtl="0"/>
            <a:r>
              <a:rPr lang="en-US" dirty="0" smtClean="0"/>
              <a:t>Aspiration &amp; cytology</a:t>
            </a:r>
          </a:p>
          <a:p>
            <a:pPr algn="l" rtl="0"/>
            <a:r>
              <a:rPr lang="en-US" sz="3200" dirty="0" smtClean="0"/>
              <a:t>It needs excision if </a:t>
            </a:r>
          </a:p>
          <a:p>
            <a:pPr lvl="2" algn="l" rtl="0"/>
            <a:r>
              <a:rPr lang="en-US" sz="2400" dirty="0" smtClean="0"/>
              <a:t>Rapid refilling.</a:t>
            </a:r>
          </a:p>
          <a:p>
            <a:pPr lvl="2" algn="l" rtl="0"/>
            <a:r>
              <a:rPr lang="en-US" sz="2400" dirty="0"/>
              <a:t>R</a:t>
            </a:r>
            <a:r>
              <a:rPr lang="en-US" sz="2400" dirty="0" smtClean="0"/>
              <a:t>esidual mass.</a:t>
            </a:r>
          </a:p>
          <a:p>
            <a:pPr lvl="2" algn="l" rtl="0"/>
            <a:r>
              <a:rPr lang="en-US" sz="2400" dirty="0" smtClean="0"/>
              <a:t>Bloody aspiration.</a:t>
            </a:r>
          </a:p>
          <a:p>
            <a:pPr lvl="2" algn="l" rtl="0"/>
            <a:r>
              <a:rPr lang="en-US" sz="2400" dirty="0" smtClean="0"/>
              <a:t>Positive cytology .</a:t>
            </a:r>
          </a:p>
          <a:p>
            <a:pPr lvl="2" algn="l" rtl="0"/>
            <a:endParaRPr lang="en-US" sz="2400" dirty="0" smtClean="0"/>
          </a:p>
          <a:p>
            <a:pPr lvl="2" algn="l" rtl="0"/>
            <a:endParaRPr lang="en-US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48172"/>
            <a:ext cx="4104456" cy="4445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757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BREAST CYSTS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79512" y="1196752"/>
            <a:ext cx="5410944" cy="4525963"/>
          </a:xfrm>
        </p:spPr>
        <p:txBody>
          <a:bodyPr>
            <a:noAutofit/>
          </a:bodyPr>
          <a:lstStyle/>
          <a:p>
            <a:pPr marL="0" indent="0" algn="l" rtl="0">
              <a:lnSpc>
                <a:spcPct val="150000"/>
              </a:lnSpc>
              <a:buNone/>
            </a:pPr>
            <a:r>
              <a:rPr lang="en-US" b="1" dirty="0" smtClean="0"/>
              <a:t>GALACTOCELE</a:t>
            </a:r>
          </a:p>
          <a:p>
            <a:pPr lvl="1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/>
              <a:t>Seen in lactating women</a:t>
            </a:r>
            <a:r>
              <a:rPr lang="en-US" dirty="0" smtClean="0"/>
              <a:t>.</a:t>
            </a:r>
            <a:endParaRPr lang="en-US" dirty="0"/>
          </a:p>
          <a:p>
            <a:pPr lvl="1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Occurs </a:t>
            </a:r>
            <a:r>
              <a:rPr lang="en-US" dirty="0"/>
              <a:t>during cessation of lactation</a:t>
            </a:r>
            <a:r>
              <a:rPr lang="en-US" dirty="0" smtClean="0"/>
              <a:t>.</a:t>
            </a:r>
          </a:p>
          <a:p>
            <a:pPr lvl="1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Often </a:t>
            </a:r>
            <a:r>
              <a:rPr lang="en-US" dirty="0"/>
              <a:t>up to 10 </a:t>
            </a:r>
            <a:r>
              <a:rPr lang="en-US" dirty="0" smtClean="0"/>
              <a:t>months after </a:t>
            </a:r>
            <a:r>
              <a:rPr lang="en-US" dirty="0"/>
              <a:t>lactation</a:t>
            </a:r>
            <a:r>
              <a:rPr lang="en-US" dirty="0" smtClean="0"/>
              <a:t>.</a:t>
            </a:r>
            <a:endParaRPr lang="en-US" dirty="0"/>
          </a:p>
          <a:p>
            <a:pPr lvl="1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It </a:t>
            </a:r>
            <a:r>
              <a:rPr lang="en-US" dirty="0"/>
              <a:t>contains milk and epithelial debris within</a:t>
            </a:r>
            <a:r>
              <a:rPr lang="en-US" dirty="0" smtClean="0"/>
              <a:t>.</a:t>
            </a:r>
            <a:endParaRPr lang="en-US" dirty="0"/>
          </a:p>
          <a:p>
            <a:pPr lvl="1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It </a:t>
            </a:r>
            <a:r>
              <a:rPr lang="en-US" dirty="0"/>
              <a:t>is a retention cyst in </a:t>
            </a:r>
            <a:r>
              <a:rPr lang="en-US" dirty="0" err="1"/>
              <a:t>subareolar</a:t>
            </a:r>
            <a:r>
              <a:rPr lang="en-US" dirty="0"/>
              <a:t> region attaining </a:t>
            </a:r>
            <a:r>
              <a:rPr lang="en-US" dirty="0" smtClean="0"/>
              <a:t>large size</a:t>
            </a:r>
            <a:r>
              <a:rPr lang="en-US" dirty="0"/>
              <a:t>.</a:t>
            </a: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52120" y="2132856"/>
            <a:ext cx="3384376" cy="4032448"/>
          </a:xfrm>
          <a:noFill/>
        </p:spPr>
      </p:pic>
    </p:spTree>
    <p:extLst>
      <p:ext uri="{BB962C8B-B14F-4D97-AF65-F5344CB8AC3E}">
        <p14:creationId xmlns:p14="http://schemas.microsoft.com/office/powerpoint/2010/main" val="368552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8683683"/>
              </p:ext>
            </p:extLst>
          </p:nvPr>
        </p:nvGraphicFramePr>
        <p:xfrm>
          <a:off x="179512" y="0"/>
          <a:ext cx="331236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مستطيل مستدير الزوايا 5"/>
          <p:cNvSpPr/>
          <p:nvPr/>
        </p:nvSpPr>
        <p:spPr>
          <a:xfrm>
            <a:off x="4283968" y="116632"/>
            <a:ext cx="1224136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smtClean="0"/>
              <a:t>Breast </a:t>
            </a:r>
          </a:p>
          <a:p>
            <a:pPr algn="l"/>
            <a:r>
              <a:rPr lang="en-US" dirty="0" smtClean="0"/>
              <a:t>Nipple </a:t>
            </a:r>
            <a:endParaRPr lang="en-US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4283968" y="980728"/>
            <a:ext cx="1512168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smtClean="0"/>
              <a:t>Fat necrosis </a:t>
            </a:r>
          </a:p>
          <a:p>
            <a:pPr algn="l"/>
            <a:r>
              <a:rPr lang="en-US" dirty="0" smtClean="0"/>
              <a:t>Hematoma </a:t>
            </a:r>
            <a:endParaRPr lang="en-US" dirty="0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4283968" y="4653136"/>
            <a:ext cx="1224136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Benign  </a:t>
            </a:r>
            <a:endParaRPr lang="en-US" dirty="0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4283968" y="5877272"/>
            <a:ext cx="1224136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Malignant</a:t>
            </a:r>
          </a:p>
        </p:txBody>
      </p:sp>
      <p:cxnSp>
        <p:nvCxnSpPr>
          <p:cNvPr id="16" name="رابط مستقيم 15"/>
          <p:cNvCxnSpPr/>
          <p:nvPr/>
        </p:nvCxnSpPr>
        <p:spPr>
          <a:xfrm>
            <a:off x="3491880" y="5625244"/>
            <a:ext cx="792088" cy="612068"/>
          </a:xfrm>
          <a:prstGeom prst="line">
            <a:avLst/>
          </a:prstGeom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مستقيم 17"/>
          <p:cNvCxnSpPr/>
          <p:nvPr/>
        </p:nvCxnSpPr>
        <p:spPr>
          <a:xfrm flipV="1">
            <a:off x="3491880" y="4977172"/>
            <a:ext cx="792088" cy="684076"/>
          </a:xfrm>
          <a:prstGeom prst="line">
            <a:avLst/>
          </a:prstGeom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مستطيل مستدير الزوايا 18"/>
          <p:cNvSpPr/>
          <p:nvPr/>
        </p:nvSpPr>
        <p:spPr>
          <a:xfrm>
            <a:off x="4283968" y="2420888"/>
            <a:ext cx="1224136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Acute</a:t>
            </a:r>
            <a:endParaRPr lang="en-US" dirty="0"/>
          </a:p>
        </p:txBody>
      </p:sp>
      <p:sp>
        <p:nvSpPr>
          <p:cNvPr id="20" name="مستطيل مستدير الزوايا 19"/>
          <p:cNvSpPr/>
          <p:nvPr/>
        </p:nvSpPr>
        <p:spPr>
          <a:xfrm>
            <a:off x="4283968" y="3717032"/>
            <a:ext cx="1224136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Chronic</a:t>
            </a:r>
            <a:endParaRPr lang="en-US" dirty="0"/>
          </a:p>
        </p:txBody>
      </p:sp>
      <p:cxnSp>
        <p:nvCxnSpPr>
          <p:cNvPr id="21" name="رابط مستقيم 20"/>
          <p:cNvCxnSpPr>
            <a:stCxn id="4" idx="3"/>
            <a:endCxn id="20" idx="1"/>
          </p:cNvCxnSpPr>
          <p:nvPr/>
        </p:nvCxnSpPr>
        <p:spPr>
          <a:xfrm>
            <a:off x="3491880" y="3429000"/>
            <a:ext cx="792088" cy="612068"/>
          </a:xfrm>
          <a:prstGeom prst="line">
            <a:avLst/>
          </a:prstGeom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مستقيم 21"/>
          <p:cNvCxnSpPr>
            <a:endCxn id="19" idx="1"/>
          </p:cNvCxnSpPr>
          <p:nvPr/>
        </p:nvCxnSpPr>
        <p:spPr>
          <a:xfrm flipV="1">
            <a:off x="3491880" y="2744924"/>
            <a:ext cx="792088" cy="684076"/>
          </a:xfrm>
          <a:prstGeom prst="line">
            <a:avLst/>
          </a:prstGeom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مستقيم 25"/>
          <p:cNvCxnSpPr/>
          <p:nvPr/>
        </p:nvCxnSpPr>
        <p:spPr>
          <a:xfrm>
            <a:off x="3491880" y="404664"/>
            <a:ext cx="792088" cy="0"/>
          </a:xfrm>
          <a:prstGeom prst="lin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رابط مستقيم 26"/>
          <p:cNvCxnSpPr/>
          <p:nvPr/>
        </p:nvCxnSpPr>
        <p:spPr>
          <a:xfrm>
            <a:off x="3491880" y="1268760"/>
            <a:ext cx="792088" cy="0"/>
          </a:xfrm>
          <a:prstGeom prst="lin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مستطيل مستدير الزوايا 28"/>
          <p:cNvSpPr/>
          <p:nvPr/>
        </p:nvSpPr>
        <p:spPr>
          <a:xfrm>
            <a:off x="5940152" y="2420888"/>
            <a:ext cx="2664296" cy="64807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smtClean="0"/>
              <a:t>Acute </a:t>
            </a:r>
            <a:r>
              <a:rPr lang="en-US" dirty="0" err="1" smtClean="0"/>
              <a:t>lactational</a:t>
            </a:r>
            <a:r>
              <a:rPr lang="en-US" dirty="0" smtClean="0"/>
              <a:t> mastitis</a:t>
            </a:r>
          </a:p>
          <a:p>
            <a:pPr algn="l"/>
            <a:r>
              <a:rPr lang="en-US" dirty="0" smtClean="0"/>
              <a:t>Non </a:t>
            </a:r>
            <a:r>
              <a:rPr lang="en-US" dirty="0" err="1" smtClean="0"/>
              <a:t>lactational</a:t>
            </a:r>
            <a:r>
              <a:rPr lang="en-US" dirty="0" smtClean="0"/>
              <a:t> mastitis </a:t>
            </a:r>
            <a:endParaRPr lang="en-US" dirty="0"/>
          </a:p>
        </p:txBody>
      </p:sp>
      <p:sp>
        <p:nvSpPr>
          <p:cNvPr id="30" name="مستطيل مستدير الزوايا 29"/>
          <p:cNvSpPr/>
          <p:nvPr/>
        </p:nvSpPr>
        <p:spPr>
          <a:xfrm>
            <a:off x="5940152" y="3717032"/>
            <a:ext cx="2664296" cy="64807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smtClean="0"/>
              <a:t>Chronic mastitis</a:t>
            </a:r>
          </a:p>
          <a:p>
            <a:pPr algn="l"/>
            <a:r>
              <a:rPr lang="en-US" dirty="0" smtClean="0"/>
              <a:t>Chronic duct </a:t>
            </a:r>
            <a:r>
              <a:rPr lang="en-US" dirty="0" err="1" smtClean="0"/>
              <a:t>ectasia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1" name="مستطيل مستدير الزوايا 30"/>
          <p:cNvSpPr/>
          <p:nvPr/>
        </p:nvSpPr>
        <p:spPr>
          <a:xfrm>
            <a:off x="5940152" y="4653136"/>
            <a:ext cx="2664296" cy="64807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err="1" smtClean="0"/>
              <a:t>Intraductal</a:t>
            </a:r>
            <a:r>
              <a:rPr lang="en-US" dirty="0" smtClean="0"/>
              <a:t> </a:t>
            </a:r>
            <a:r>
              <a:rPr lang="en-US" dirty="0" err="1" smtClean="0"/>
              <a:t>papiloma</a:t>
            </a:r>
            <a:r>
              <a:rPr lang="en-US" dirty="0" smtClean="0"/>
              <a:t> </a:t>
            </a:r>
          </a:p>
          <a:p>
            <a:pPr algn="l"/>
            <a:r>
              <a:rPr lang="en-US" dirty="0" err="1" smtClean="0"/>
              <a:t>Fibroadenoma</a:t>
            </a:r>
            <a:r>
              <a:rPr lang="en-US" dirty="0" smtClean="0"/>
              <a:t>   </a:t>
            </a:r>
            <a:endParaRPr lang="en-US" dirty="0"/>
          </a:p>
        </p:txBody>
      </p:sp>
      <p:cxnSp>
        <p:nvCxnSpPr>
          <p:cNvPr id="33" name="رابط مستقيم 32"/>
          <p:cNvCxnSpPr>
            <a:endCxn id="29" idx="1"/>
          </p:cNvCxnSpPr>
          <p:nvPr/>
        </p:nvCxnSpPr>
        <p:spPr>
          <a:xfrm>
            <a:off x="5508104" y="2744924"/>
            <a:ext cx="432048" cy="0"/>
          </a:xfrm>
          <a:prstGeom prst="line">
            <a:avLst/>
          </a:prstGeom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رابط مستقيم 33"/>
          <p:cNvCxnSpPr/>
          <p:nvPr/>
        </p:nvCxnSpPr>
        <p:spPr>
          <a:xfrm>
            <a:off x="5508104" y="4077072"/>
            <a:ext cx="432048" cy="0"/>
          </a:xfrm>
          <a:prstGeom prst="line">
            <a:avLst/>
          </a:prstGeom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رابط مستقيم 34"/>
          <p:cNvCxnSpPr/>
          <p:nvPr/>
        </p:nvCxnSpPr>
        <p:spPr>
          <a:xfrm>
            <a:off x="5508104" y="5013176"/>
            <a:ext cx="432048" cy="0"/>
          </a:xfrm>
          <a:prstGeom prst="line">
            <a:avLst/>
          </a:prstGeom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" name="مستطيل مستدير الزوايا 36"/>
          <p:cNvSpPr/>
          <p:nvPr/>
        </p:nvSpPr>
        <p:spPr>
          <a:xfrm>
            <a:off x="5940152" y="5877272"/>
            <a:ext cx="2664296" cy="64807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smtClean="0"/>
              <a:t>Ductal Ca. </a:t>
            </a:r>
          </a:p>
          <a:p>
            <a:pPr algn="l"/>
            <a:r>
              <a:rPr lang="en-US" dirty="0" smtClean="0"/>
              <a:t>Lobular Ca.   </a:t>
            </a:r>
            <a:endParaRPr lang="en-US" dirty="0"/>
          </a:p>
        </p:txBody>
      </p:sp>
      <p:cxnSp>
        <p:nvCxnSpPr>
          <p:cNvPr id="38" name="رابط مستقيم 37"/>
          <p:cNvCxnSpPr/>
          <p:nvPr/>
        </p:nvCxnSpPr>
        <p:spPr>
          <a:xfrm>
            <a:off x="5508104" y="6237312"/>
            <a:ext cx="432048" cy="0"/>
          </a:xfrm>
          <a:prstGeom prst="line">
            <a:avLst/>
          </a:prstGeom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633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INFLAMMATORY BREAST DISEASES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86808" cy="4525963"/>
          </a:xfrm>
        </p:spPr>
        <p:txBody>
          <a:bodyPr/>
          <a:lstStyle/>
          <a:p>
            <a:pPr algn="l" rtl="0"/>
            <a:r>
              <a:rPr lang="en-US" b="1" dirty="0" smtClean="0"/>
              <a:t>MASTITIS</a:t>
            </a:r>
          </a:p>
          <a:p>
            <a:pPr algn="l" rtl="0"/>
            <a:endParaRPr lang="en-US" b="1" dirty="0" smtClean="0"/>
          </a:p>
          <a:p>
            <a:pPr lvl="2" algn="l" rtl="0"/>
            <a:r>
              <a:rPr lang="en-US" sz="2800" dirty="0" err="1"/>
              <a:t>Subareolar</a:t>
            </a:r>
            <a:r>
              <a:rPr lang="en-US" sz="2800" dirty="0" smtClean="0"/>
              <a:t>.</a:t>
            </a:r>
          </a:p>
          <a:p>
            <a:pPr lvl="2" algn="l" rtl="0"/>
            <a:endParaRPr lang="en-US" sz="2800" dirty="0"/>
          </a:p>
          <a:p>
            <a:pPr lvl="2" algn="l" rtl="0"/>
            <a:r>
              <a:rPr lang="en-US" sz="2800" dirty="0" err="1" smtClean="0"/>
              <a:t>Intramammary</a:t>
            </a:r>
            <a:r>
              <a:rPr lang="en-US" sz="2800" dirty="0" smtClean="0"/>
              <a:t>.</a:t>
            </a:r>
          </a:p>
          <a:p>
            <a:pPr lvl="2" algn="l" rtl="0"/>
            <a:endParaRPr lang="en-US" sz="2800" dirty="0"/>
          </a:p>
          <a:p>
            <a:pPr lvl="2" algn="l" rtl="0"/>
            <a:r>
              <a:rPr lang="en-US" sz="2800" dirty="0" err="1" smtClean="0"/>
              <a:t>Retromammary</a:t>
            </a:r>
            <a:r>
              <a:rPr lang="en-US" sz="2800" dirty="0" smtClean="0"/>
              <a:t> </a:t>
            </a:r>
            <a:r>
              <a:rPr lang="en-US" sz="2800" dirty="0"/>
              <a:t>(</a:t>
            </a:r>
            <a:r>
              <a:rPr lang="en-US" sz="2800" dirty="0" err="1"/>
              <a:t>submammary</a:t>
            </a:r>
            <a:r>
              <a:rPr lang="en-US" sz="2800" dirty="0"/>
              <a:t>).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956" y="1628800"/>
            <a:ext cx="400050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323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Breast Embryology</a:t>
            </a:r>
            <a:endParaRPr lang="en-US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ctr" rtl="0"/>
            <a:r>
              <a:rPr lang="en-US" sz="2800" dirty="0" err="1"/>
              <a:t>Amastia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85750" lvl="2" indent="-285750" algn="l" rtl="0"/>
            <a:r>
              <a:rPr lang="en-US" sz="1600" dirty="0"/>
              <a:t>Complete absence of breast  tissue , nipple and areola </a:t>
            </a:r>
            <a:r>
              <a:rPr lang="en-US" sz="1600" dirty="0" smtClean="0"/>
              <a:t>.</a:t>
            </a:r>
            <a:endParaRPr lang="en-US" sz="1600" dirty="0"/>
          </a:p>
          <a:p>
            <a:pPr marL="0" indent="0" algn="l" rtl="0">
              <a:buNone/>
            </a:pPr>
            <a:endParaRPr lang="en-US" dirty="0" smtClean="0"/>
          </a:p>
        </p:txBody>
      </p:sp>
      <p:sp>
        <p:nvSpPr>
          <p:cNvPr id="7" name="عنصر نائب للنص 6"/>
          <p:cNvSpPr>
            <a:spLocks noGrp="1"/>
          </p:cNvSpPr>
          <p:nvPr>
            <p:ph type="body" sz="quarter" idx="3"/>
          </p:nvPr>
        </p:nvSpPr>
        <p:spPr/>
        <p:txBody>
          <a:bodyPr anchor="ctr">
            <a:normAutofit/>
          </a:bodyPr>
          <a:lstStyle/>
          <a:p>
            <a:pPr algn="ctr" rtl="0"/>
            <a:r>
              <a:rPr lang="en-US" sz="2800" dirty="0" err="1" smtClean="0"/>
              <a:t>Amazia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42900" lvl="2" indent="-342900" algn="l" rtl="0"/>
            <a:r>
              <a:rPr lang="en-US" sz="1600" dirty="0"/>
              <a:t>nipple and areola </a:t>
            </a:r>
            <a:r>
              <a:rPr lang="en-US" dirty="0" smtClean="0"/>
              <a:t> are present but the </a:t>
            </a:r>
            <a:r>
              <a:rPr lang="en-US" sz="1600" dirty="0"/>
              <a:t>breast  tissue </a:t>
            </a:r>
            <a:r>
              <a:rPr lang="en-US" sz="1600" dirty="0" smtClean="0"/>
              <a:t> is absent .</a:t>
            </a:r>
            <a:endParaRPr lang="en-US" sz="16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852936"/>
            <a:ext cx="4104456" cy="3240360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610" y="3068960"/>
            <a:ext cx="3888854" cy="2910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02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INFLAMMATORY BREAST DISEASES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216024" y="1639341"/>
            <a:ext cx="8748464" cy="4525963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b="1" dirty="0" smtClean="0"/>
              <a:t>MASTITIS</a:t>
            </a:r>
          </a:p>
          <a:p>
            <a:pPr algn="l" rtl="0"/>
            <a:r>
              <a:rPr lang="en-US" i="1" dirty="0"/>
              <a:t>Staph. </a:t>
            </a:r>
            <a:r>
              <a:rPr lang="en-US" i="1" dirty="0" err="1"/>
              <a:t>aureus</a:t>
            </a:r>
            <a:r>
              <a:rPr lang="en-US" dirty="0"/>
              <a:t>—most common</a:t>
            </a:r>
            <a:endParaRPr lang="en-US" b="1" dirty="0" smtClean="0"/>
          </a:p>
          <a:p>
            <a:pPr marL="0" indent="0" algn="l" rtl="0">
              <a:buNone/>
            </a:pPr>
            <a:r>
              <a:rPr lang="en-US" b="1" dirty="0"/>
              <a:t>Precipitating </a:t>
            </a:r>
            <a:r>
              <a:rPr lang="en-US" b="1" dirty="0" smtClean="0"/>
              <a:t>factors</a:t>
            </a:r>
          </a:p>
          <a:p>
            <a:pPr lvl="2" algn="l" rtl="0"/>
            <a:r>
              <a:rPr lang="en-US" sz="2600" dirty="0" smtClean="0"/>
              <a:t>Cracked nipple</a:t>
            </a:r>
          </a:p>
          <a:p>
            <a:pPr lvl="2" algn="l" rtl="0"/>
            <a:r>
              <a:rPr lang="en-US" sz="2600" dirty="0" smtClean="0"/>
              <a:t>Retracted nipple</a:t>
            </a:r>
          </a:p>
          <a:p>
            <a:pPr lvl="2" algn="l" rtl="0"/>
            <a:r>
              <a:rPr lang="en-US" sz="2600" dirty="0" smtClean="0"/>
              <a:t>Improper </a:t>
            </a:r>
            <a:r>
              <a:rPr lang="en-US" sz="2600" dirty="0"/>
              <a:t>cleaning of the </a:t>
            </a:r>
            <a:r>
              <a:rPr lang="en-US" sz="2600" dirty="0" smtClean="0"/>
              <a:t>nipple</a:t>
            </a:r>
          </a:p>
          <a:p>
            <a:pPr lvl="2" algn="l" rtl="0"/>
            <a:r>
              <a:rPr lang="en-US" sz="2600" dirty="0" smtClean="0"/>
              <a:t>Inadequate </a:t>
            </a:r>
            <a:r>
              <a:rPr lang="en-US" sz="2600" dirty="0"/>
              <a:t>milk sucking by baby or milk expression </a:t>
            </a:r>
            <a:r>
              <a:rPr lang="en-US" sz="2600" dirty="0" smtClean="0"/>
              <a:t>causing stasis</a:t>
            </a:r>
            <a:endParaRPr lang="en-US" sz="2600" dirty="0"/>
          </a:p>
          <a:p>
            <a:pPr lvl="2" algn="l" rtl="0"/>
            <a:r>
              <a:rPr lang="en-US" sz="2600" dirty="0" smtClean="0"/>
              <a:t>Infection </a:t>
            </a:r>
            <a:r>
              <a:rPr lang="en-US" sz="2600" dirty="0"/>
              <a:t>from the mouth of the </a:t>
            </a:r>
            <a:r>
              <a:rPr lang="en-US" sz="2600" dirty="0" smtClean="0"/>
              <a:t>baby</a:t>
            </a:r>
          </a:p>
          <a:p>
            <a:pPr lvl="2" algn="l" rtl="0"/>
            <a:r>
              <a:rPr lang="en-US" sz="2600" dirty="0" err="1" smtClean="0"/>
              <a:t>Haematoma</a:t>
            </a:r>
            <a:r>
              <a:rPr lang="en-US" sz="2600" dirty="0" smtClean="0"/>
              <a:t> </a:t>
            </a:r>
            <a:r>
              <a:rPr lang="en-US" sz="2600" dirty="0"/>
              <a:t>getting </a:t>
            </a:r>
            <a:r>
              <a:rPr lang="en-US" sz="2600" dirty="0" smtClean="0"/>
              <a:t>infected</a:t>
            </a:r>
          </a:p>
          <a:p>
            <a:pPr lvl="2" algn="l" rtl="0"/>
            <a:r>
              <a:rPr lang="en-US" sz="2600" dirty="0"/>
              <a:t>C</a:t>
            </a:r>
            <a:r>
              <a:rPr lang="en-US" sz="2600" dirty="0" smtClean="0"/>
              <a:t>an </a:t>
            </a:r>
            <a:r>
              <a:rPr lang="en-US" sz="2600" dirty="0"/>
              <a:t>be from </a:t>
            </a:r>
            <a:r>
              <a:rPr lang="en-US" sz="2600" dirty="0" err="1"/>
              <a:t>haematogenous</a:t>
            </a:r>
            <a:r>
              <a:rPr lang="en-US" sz="2600" dirty="0"/>
              <a:t> spread</a:t>
            </a:r>
          </a:p>
        </p:txBody>
      </p:sp>
    </p:spTree>
    <p:extLst>
      <p:ext uri="{BB962C8B-B14F-4D97-AF65-F5344CB8AC3E}">
        <p14:creationId xmlns:p14="http://schemas.microsoft.com/office/powerpoint/2010/main" val="125161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INFLAMMATORY BREAST DISEASES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251520" y="1440160"/>
            <a:ext cx="4320480" cy="494116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b="1" dirty="0" err="1"/>
              <a:t>Subareolar</a:t>
            </a:r>
            <a:r>
              <a:rPr lang="en-US" b="1" dirty="0"/>
              <a:t> </a:t>
            </a:r>
            <a:r>
              <a:rPr lang="en-US" b="1" dirty="0" smtClean="0"/>
              <a:t>Mastitis</a:t>
            </a:r>
            <a:endParaRPr lang="en-US" dirty="0" smtClean="0"/>
          </a:p>
          <a:p>
            <a:pPr algn="l" rtl="0"/>
            <a:r>
              <a:rPr lang="en-US" sz="2400" dirty="0"/>
              <a:t>It is common in </a:t>
            </a:r>
            <a:r>
              <a:rPr lang="en-US" sz="2400" dirty="0" smtClean="0"/>
              <a:t>non lactating </a:t>
            </a:r>
            <a:r>
              <a:rPr lang="en-US" sz="2400" dirty="0"/>
              <a:t>women</a:t>
            </a:r>
            <a:r>
              <a:rPr lang="en-US" sz="2400" dirty="0" smtClean="0"/>
              <a:t>.</a:t>
            </a:r>
          </a:p>
          <a:p>
            <a:pPr algn="l" rtl="0"/>
            <a:r>
              <a:rPr lang="en-US" sz="2400" dirty="0" smtClean="0"/>
              <a:t>It </a:t>
            </a:r>
            <a:r>
              <a:rPr lang="en-US" sz="2400" dirty="0"/>
              <a:t>results from an infected gland of </a:t>
            </a:r>
            <a:r>
              <a:rPr lang="en-US" sz="2400" dirty="0" smtClean="0"/>
              <a:t>Montgomery or </a:t>
            </a:r>
            <a:r>
              <a:rPr lang="en-US" sz="2400" dirty="0"/>
              <a:t>a furuncle of the areola</a:t>
            </a:r>
            <a:r>
              <a:rPr lang="en-US" sz="2400" dirty="0" smtClean="0"/>
              <a:t>.</a:t>
            </a:r>
          </a:p>
          <a:p>
            <a:pPr marL="0" indent="0" algn="l" rtl="0">
              <a:buNone/>
            </a:pPr>
            <a:r>
              <a:rPr lang="en-US" sz="2400" b="1" dirty="0"/>
              <a:t>Clinical features</a:t>
            </a:r>
          </a:p>
          <a:p>
            <a:pPr algn="l" rtl="0"/>
            <a:r>
              <a:rPr lang="en-US" sz="2400" dirty="0" smtClean="0"/>
              <a:t>Red</a:t>
            </a:r>
            <a:r>
              <a:rPr lang="en-US" sz="2400" dirty="0"/>
              <a:t>, </a:t>
            </a:r>
            <a:r>
              <a:rPr lang="en-US" sz="2400" dirty="0" smtClean="0"/>
              <a:t>inflamed</a:t>
            </a:r>
            <a:r>
              <a:rPr lang="en-US" sz="2400" dirty="0"/>
              <a:t>, edematous areola with a tender </a:t>
            </a:r>
            <a:r>
              <a:rPr lang="en-US" sz="2400" dirty="0" smtClean="0"/>
              <a:t>swelling underneath</a:t>
            </a:r>
            <a:r>
              <a:rPr lang="en-US" sz="2400" dirty="0"/>
              <a:t>.</a:t>
            </a:r>
          </a:p>
          <a:p>
            <a:pPr algn="l" rtl="0"/>
            <a:r>
              <a:rPr lang="en-US" sz="2400" dirty="0" smtClean="0"/>
              <a:t>Nipple </a:t>
            </a:r>
            <a:r>
              <a:rPr lang="en-US" sz="2400" dirty="0"/>
              <a:t>retraction may develop</a:t>
            </a:r>
            <a:r>
              <a:rPr lang="en-US" sz="2400" dirty="0" smtClean="0"/>
              <a:t>.</a:t>
            </a:r>
          </a:p>
          <a:p>
            <a:pPr algn="l" rtl="0"/>
            <a:endParaRPr lang="en-US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802" y="1556792"/>
            <a:ext cx="4137670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684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INFLAMMATORY BREAST DISEASES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251520" y="1268760"/>
            <a:ext cx="4320480" cy="5445224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b="1" dirty="0" err="1"/>
              <a:t>Subareolar</a:t>
            </a:r>
            <a:r>
              <a:rPr lang="en-US" b="1" dirty="0"/>
              <a:t> </a:t>
            </a:r>
            <a:r>
              <a:rPr lang="en-US" b="1" dirty="0" smtClean="0"/>
              <a:t>Mastitis</a:t>
            </a:r>
            <a:endParaRPr lang="en-US" dirty="0" smtClean="0"/>
          </a:p>
          <a:p>
            <a:pPr marL="0" indent="0" algn="l" rtl="0">
              <a:buNone/>
            </a:pPr>
            <a:endParaRPr lang="en-US" sz="2400" b="1" dirty="0" smtClean="0"/>
          </a:p>
          <a:p>
            <a:pPr marL="0" indent="0" algn="l" rtl="0">
              <a:buNone/>
            </a:pPr>
            <a:r>
              <a:rPr lang="en-US" sz="2400" b="1" dirty="0" smtClean="0"/>
              <a:t>Differential </a:t>
            </a:r>
            <a:r>
              <a:rPr lang="en-US" sz="2400" b="1" dirty="0"/>
              <a:t>diagnosis</a:t>
            </a:r>
          </a:p>
          <a:p>
            <a:pPr marL="400050" lvl="1" indent="0" algn="l" rtl="0">
              <a:buNone/>
            </a:pPr>
            <a:r>
              <a:rPr lang="en-US" dirty="0"/>
              <a:t>Paget’s disease of the nipple.</a:t>
            </a:r>
          </a:p>
          <a:p>
            <a:pPr marL="0" indent="0" algn="l" rtl="0">
              <a:buNone/>
            </a:pPr>
            <a:endParaRPr lang="en-US" sz="2400" b="1" dirty="0" smtClean="0"/>
          </a:p>
          <a:p>
            <a:pPr marL="0" indent="0" algn="l" rtl="0">
              <a:buNone/>
            </a:pPr>
            <a:r>
              <a:rPr lang="en-US" sz="2400" b="1" dirty="0" smtClean="0"/>
              <a:t>Treatment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dirty="0" smtClean="0"/>
              <a:t>Antibiotics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dirty="0" smtClean="0"/>
              <a:t>pus is drained by making a </a:t>
            </a:r>
            <a:r>
              <a:rPr lang="en-US" dirty="0" err="1" smtClean="0"/>
              <a:t>subareolar</a:t>
            </a:r>
            <a:r>
              <a:rPr lang="en-US" dirty="0" smtClean="0"/>
              <a:t> incision.</a:t>
            </a:r>
          </a:p>
          <a:p>
            <a:pPr marL="0" indent="0" algn="l" rtl="0">
              <a:buNone/>
            </a:pPr>
            <a:endParaRPr lang="en-US" sz="2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365" y="1340768"/>
            <a:ext cx="3648075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86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INFLAMMATORY BREAST DISEASES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91264" cy="452596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 err="1"/>
              <a:t>Intramammary</a:t>
            </a:r>
            <a:r>
              <a:rPr lang="en-US" b="1" dirty="0"/>
              <a:t> Mastitis </a:t>
            </a:r>
            <a:endParaRPr lang="en-US" b="1" dirty="0" smtClean="0"/>
          </a:p>
          <a:p>
            <a:pPr marL="0" indent="0" algn="l" rtl="0">
              <a:buNone/>
            </a:pPr>
            <a:endParaRPr lang="en-US" b="1" dirty="0" smtClean="0"/>
          </a:p>
          <a:p>
            <a:pPr lvl="3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/>
              <a:t> Acute </a:t>
            </a:r>
            <a:r>
              <a:rPr lang="en-US" sz="2800" dirty="0" err="1" smtClean="0"/>
              <a:t>lactational</a:t>
            </a:r>
            <a:r>
              <a:rPr lang="en-US" sz="2800" dirty="0" smtClean="0"/>
              <a:t> mastitis &amp; abscess </a:t>
            </a:r>
          </a:p>
          <a:p>
            <a:pPr lvl="3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/>
              <a:t> Acute Non </a:t>
            </a:r>
            <a:r>
              <a:rPr lang="en-US" sz="2800" dirty="0" err="1" smtClean="0"/>
              <a:t>lactational</a:t>
            </a:r>
            <a:r>
              <a:rPr lang="en-US" sz="2800" dirty="0" smtClean="0"/>
              <a:t> mastitis of </a:t>
            </a:r>
            <a:r>
              <a:rPr lang="en-US" sz="2800" dirty="0"/>
              <a:t>the </a:t>
            </a:r>
            <a:r>
              <a:rPr lang="en-US" sz="2800" dirty="0" smtClean="0"/>
              <a:t>breast</a:t>
            </a:r>
          </a:p>
          <a:p>
            <a:pPr lvl="3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/>
              <a:t> chronic mastitis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3258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INFLAMMATORY BREAST DISEASES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323528" y="1340768"/>
            <a:ext cx="8352928" cy="5465312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b="1" dirty="0"/>
              <a:t> Acute </a:t>
            </a:r>
            <a:r>
              <a:rPr lang="en-US" b="1" dirty="0" err="1"/>
              <a:t>lactational</a:t>
            </a:r>
            <a:r>
              <a:rPr lang="en-US" b="1" dirty="0"/>
              <a:t> mastitis &amp; abscess 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Commonly seen in lactating women. </a:t>
            </a:r>
            <a:endParaRPr lang="en-US" sz="2400" dirty="0" smtClean="0"/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Usually </a:t>
            </a:r>
            <a:r>
              <a:rPr lang="en-US" sz="2400" dirty="0"/>
              <a:t>up to </a:t>
            </a:r>
            <a:r>
              <a:rPr lang="en-US" sz="2400" dirty="0" smtClean="0"/>
              <a:t>6 months </a:t>
            </a:r>
            <a:r>
              <a:rPr lang="en-US" sz="2400" dirty="0"/>
              <a:t>of lactation period. </a:t>
            </a:r>
            <a:endParaRPr lang="en-US" sz="2400" dirty="0" smtClean="0"/>
          </a:p>
          <a:p>
            <a:pPr algn="l" rtl="0">
              <a:lnSpc>
                <a:spcPct val="150000"/>
              </a:lnSpc>
            </a:pPr>
            <a:r>
              <a:rPr lang="en-US" sz="2400" dirty="0"/>
              <a:t>Staphylococcus </a:t>
            </a:r>
            <a:r>
              <a:rPr lang="en-US" sz="2400" dirty="0" err="1"/>
              <a:t>aureus</a:t>
            </a:r>
            <a:r>
              <a:rPr lang="en-US" sz="2400" dirty="0"/>
              <a:t> causes clotting of milk in the </a:t>
            </a:r>
            <a:r>
              <a:rPr lang="en-US" sz="2400" dirty="0" smtClean="0"/>
              <a:t>blocked duct </a:t>
            </a:r>
            <a:r>
              <a:rPr lang="en-US" sz="2400" dirty="0"/>
              <a:t>and multiply</a:t>
            </a:r>
            <a:r>
              <a:rPr lang="en-US" sz="2400" dirty="0" smtClean="0"/>
              <a:t>.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Initially it begins in one </a:t>
            </a:r>
            <a:r>
              <a:rPr lang="en-US" sz="2400" dirty="0" smtClean="0"/>
              <a:t>quadrant but </a:t>
            </a:r>
            <a:r>
              <a:rPr lang="en-US" sz="2400" dirty="0"/>
              <a:t>later involves entire breast</a:t>
            </a:r>
            <a:r>
              <a:rPr lang="en-US" sz="2400" dirty="0" smtClean="0"/>
              <a:t>.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It is difficult to differentiate initial stage of mastitis (stage of cellulitis) from stage of breast abscess formation.</a:t>
            </a:r>
            <a:endParaRPr lang="en-US" sz="2400" b="1" dirty="0"/>
          </a:p>
          <a:p>
            <a:pPr algn="l" rtl="0">
              <a:lnSpc>
                <a:spcPct val="150000"/>
              </a:lnSpc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75972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INFLAMMATORY BREAST DISEASES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323527" y="1600200"/>
            <a:ext cx="4324943" cy="4525963"/>
          </a:xfrm>
        </p:spPr>
        <p:txBody>
          <a:bodyPr>
            <a:normAutofit fontScale="85000" lnSpcReduction="10000"/>
          </a:bodyPr>
          <a:lstStyle/>
          <a:p>
            <a:pPr marL="0" indent="0" algn="l" rtl="0">
              <a:buNone/>
            </a:pPr>
            <a:r>
              <a:rPr lang="en-US" b="1" dirty="0"/>
              <a:t>Clinical features</a:t>
            </a:r>
          </a:p>
          <a:p>
            <a:pPr algn="l" rtl="0"/>
            <a:r>
              <a:rPr lang="en-US" dirty="0"/>
              <a:t>Continuous throbbing pain.</a:t>
            </a:r>
          </a:p>
          <a:p>
            <a:pPr algn="l" rtl="0"/>
            <a:r>
              <a:rPr lang="en-US" dirty="0"/>
              <a:t>high grade fever.</a:t>
            </a:r>
          </a:p>
          <a:p>
            <a:pPr algn="l" rtl="0"/>
            <a:r>
              <a:rPr lang="en-US" dirty="0"/>
              <a:t>Diffuse redness, tenderness .</a:t>
            </a:r>
          </a:p>
          <a:p>
            <a:pPr algn="l" rtl="0"/>
            <a:r>
              <a:rPr lang="en-US" dirty="0"/>
              <a:t>Purulent discharge from the nipple.</a:t>
            </a:r>
          </a:p>
          <a:p>
            <a:pPr algn="l" rtl="0"/>
            <a:r>
              <a:rPr lang="en-US" dirty="0"/>
              <a:t>Fluctuation   (10%).</a:t>
            </a:r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r>
              <a:rPr lang="en-US" b="1" dirty="0" smtClean="0"/>
              <a:t>Differential </a:t>
            </a:r>
            <a:r>
              <a:rPr lang="en-US" b="1" dirty="0"/>
              <a:t>diagnosis:</a:t>
            </a:r>
          </a:p>
          <a:p>
            <a:pPr marL="0" indent="0" algn="l" rtl="0">
              <a:buNone/>
            </a:pPr>
            <a:r>
              <a:rPr lang="en-US" dirty="0" smtClean="0"/>
              <a:t>Inflammatory </a:t>
            </a:r>
            <a:r>
              <a:rPr lang="en-US" dirty="0"/>
              <a:t>carcinoma of breast.</a:t>
            </a:r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644008" y="1628800"/>
            <a:ext cx="4320480" cy="44291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6056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INFLAMMATORY BREAST DISEASES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b="1" dirty="0"/>
              <a:t>Treatment:</a:t>
            </a:r>
          </a:p>
          <a:p>
            <a:pPr algn="l" rtl="0"/>
            <a:r>
              <a:rPr lang="en-US" dirty="0"/>
              <a:t> </a:t>
            </a:r>
            <a:r>
              <a:rPr lang="en-US" dirty="0" smtClean="0"/>
              <a:t>Antibiotics.</a:t>
            </a:r>
          </a:p>
          <a:p>
            <a:pPr algn="l" rtl="0"/>
            <a:r>
              <a:rPr lang="en-US" dirty="0" smtClean="0"/>
              <a:t>Repeated </a:t>
            </a:r>
            <a:r>
              <a:rPr lang="en-US" dirty="0"/>
              <a:t>US guided aspirations can be tried which </a:t>
            </a:r>
            <a:r>
              <a:rPr lang="en-US" dirty="0" smtClean="0"/>
              <a:t>avoids surgery </a:t>
            </a:r>
            <a:r>
              <a:rPr lang="en-US" dirty="0"/>
              <a:t>and scar.</a:t>
            </a:r>
          </a:p>
          <a:p>
            <a:pPr algn="l" rtl="0"/>
            <a:r>
              <a:rPr lang="en-US" dirty="0"/>
              <a:t> Drainage under general </a:t>
            </a:r>
            <a:r>
              <a:rPr lang="en-US" dirty="0" err="1"/>
              <a:t>anaesthesia</a:t>
            </a:r>
            <a:r>
              <a:rPr lang="en-US" dirty="0"/>
              <a:t>, a counter incision </a:t>
            </a:r>
            <a:r>
              <a:rPr lang="en-US" dirty="0" smtClean="0"/>
              <a:t>may be </a:t>
            </a:r>
            <a:r>
              <a:rPr lang="en-US" dirty="0"/>
              <a:t>needed.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43" t="50000"/>
          <a:stretch/>
        </p:blipFill>
        <p:spPr bwMode="auto">
          <a:xfrm>
            <a:off x="4644008" y="1628800"/>
            <a:ext cx="4104455" cy="4472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760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INFLAMMATORY BREAST DISEASES </a:t>
            </a:r>
            <a:endParaRPr lang="en-US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824536"/>
          </a:xfrm>
        </p:spPr>
        <p:txBody>
          <a:bodyPr>
            <a:normAutofit fontScale="92500"/>
          </a:bodyPr>
          <a:lstStyle/>
          <a:p>
            <a:pPr marL="0" indent="0" algn="l" rtl="0">
              <a:buNone/>
            </a:pPr>
            <a:r>
              <a:rPr lang="en-US" sz="2800" b="1" dirty="0" smtClean="0"/>
              <a:t>Acute </a:t>
            </a:r>
            <a:r>
              <a:rPr lang="en-US" sz="2800" b="1" dirty="0"/>
              <a:t>Non </a:t>
            </a:r>
            <a:r>
              <a:rPr lang="en-US" sz="2800" b="1" dirty="0" err="1"/>
              <a:t>lactational</a:t>
            </a:r>
            <a:r>
              <a:rPr lang="en-US" sz="2800" b="1" dirty="0"/>
              <a:t> mastitis of the breast</a:t>
            </a:r>
          </a:p>
          <a:p>
            <a:pPr algn="l" rtl="0"/>
            <a:r>
              <a:rPr lang="en-US" dirty="0" smtClean="0"/>
              <a:t>Infected </a:t>
            </a:r>
            <a:r>
              <a:rPr lang="en-US" dirty="0" err="1" smtClean="0"/>
              <a:t>heamatoma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Traumatic mastitis.</a:t>
            </a:r>
          </a:p>
          <a:p>
            <a:pPr algn="l" rtl="0"/>
            <a:r>
              <a:rPr lang="en-US" dirty="0" smtClean="0"/>
              <a:t>Mastitis of mumps.</a:t>
            </a:r>
          </a:p>
          <a:p>
            <a:pPr algn="l" rtl="0"/>
            <a:r>
              <a:rPr lang="en-US" dirty="0"/>
              <a:t>Mastitis of puberty  in </a:t>
            </a:r>
            <a:r>
              <a:rPr lang="en-US" dirty="0" smtClean="0"/>
              <a:t>male.</a:t>
            </a:r>
          </a:p>
          <a:p>
            <a:pPr algn="l" rtl="0"/>
            <a:r>
              <a:rPr lang="en-US" dirty="0" smtClean="0"/>
              <a:t>Mastitis </a:t>
            </a:r>
            <a:r>
              <a:rPr lang="en-US" dirty="0" err="1" smtClean="0"/>
              <a:t>neonatorum</a:t>
            </a:r>
            <a:r>
              <a:rPr lang="en-US" dirty="0" smtClean="0"/>
              <a:t>  </a:t>
            </a:r>
          </a:p>
          <a:p>
            <a:pPr marL="457200" lvl="1" indent="0" algn="l" rtl="0">
              <a:buNone/>
            </a:pPr>
            <a:r>
              <a:rPr lang="en-US" b="1" i="1" dirty="0" smtClean="0"/>
              <a:t>Witch’s </a:t>
            </a:r>
            <a:r>
              <a:rPr lang="en-US" b="1" i="1" dirty="0"/>
              <a:t>milk </a:t>
            </a:r>
            <a:r>
              <a:rPr lang="en-US" dirty="0"/>
              <a:t>is secretion of milk in both male and female infants </a:t>
            </a:r>
            <a:r>
              <a:rPr lang="en-US" dirty="0" smtClean="0"/>
              <a:t>due to </a:t>
            </a:r>
            <a:r>
              <a:rPr lang="en-US" dirty="0"/>
              <a:t>maternal hormonal </a:t>
            </a:r>
            <a:r>
              <a:rPr lang="en-US" dirty="0" smtClean="0"/>
              <a:t>effects </a:t>
            </a:r>
            <a:r>
              <a:rPr lang="en-US" dirty="0"/>
              <a:t>in </a:t>
            </a:r>
            <a:r>
              <a:rPr lang="en-US" dirty="0" err="1"/>
              <a:t>foetus</a:t>
            </a:r>
            <a:r>
              <a:rPr lang="en-US" dirty="0"/>
              <a:t>. </a:t>
            </a:r>
            <a:endParaRPr lang="en-US" dirty="0" smtClean="0"/>
          </a:p>
          <a:p>
            <a:pPr marL="457200" lvl="1" indent="0" algn="l" rtl="0">
              <a:buNone/>
            </a:pPr>
            <a:r>
              <a:rPr lang="en-US" dirty="0" smtClean="0"/>
              <a:t>It </a:t>
            </a:r>
            <a:r>
              <a:rPr lang="en-US" dirty="0"/>
              <a:t>lasts up to three </a:t>
            </a:r>
            <a:r>
              <a:rPr lang="en-US" dirty="0" smtClean="0"/>
              <a:t>weeks after </a:t>
            </a:r>
            <a:r>
              <a:rPr lang="en-US" dirty="0"/>
              <a:t>child birth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985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INFLAMMATORY BREAST DISEASES </a:t>
            </a:r>
            <a:endParaRPr lang="en-US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b="1" dirty="0"/>
              <a:t>C</a:t>
            </a:r>
            <a:r>
              <a:rPr lang="en-US" b="1" dirty="0" smtClean="0"/>
              <a:t>hronic </a:t>
            </a:r>
            <a:r>
              <a:rPr lang="en-US" b="1" dirty="0"/>
              <a:t>mastitis </a:t>
            </a:r>
          </a:p>
          <a:p>
            <a:pPr algn="l" rtl="0"/>
            <a:r>
              <a:rPr lang="en-US" dirty="0" smtClean="0"/>
              <a:t>Chronic breast abscess</a:t>
            </a:r>
          </a:p>
          <a:p>
            <a:pPr lvl="2" algn="l" rtl="0"/>
            <a:r>
              <a:rPr lang="en-US" sz="2800" dirty="0"/>
              <a:t>TUBERCULOSIS OF THE </a:t>
            </a:r>
            <a:r>
              <a:rPr lang="en-US" sz="2800" dirty="0" smtClean="0"/>
              <a:t>BREAST</a:t>
            </a:r>
          </a:p>
          <a:p>
            <a:pPr lvl="2" algn="l" rtl="0"/>
            <a:r>
              <a:rPr lang="en-US" sz="2800" dirty="0" smtClean="0"/>
              <a:t>ANTIBIOMA</a:t>
            </a:r>
          </a:p>
          <a:p>
            <a:pPr marL="914400" lvl="2" indent="0" algn="l" rtl="0">
              <a:buNone/>
            </a:pPr>
            <a:endParaRPr lang="en-US" sz="2800" dirty="0" smtClean="0"/>
          </a:p>
          <a:p>
            <a:pPr algn="l" rtl="0"/>
            <a:r>
              <a:rPr lang="en-US" dirty="0" err="1" smtClean="0"/>
              <a:t>Palsma</a:t>
            </a:r>
            <a:r>
              <a:rPr lang="en-US" dirty="0" smtClean="0"/>
              <a:t> cell </a:t>
            </a:r>
            <a:r>
              <a:rPr lang="en-US" dirty="0"/>
              <a:t>mastitis  </a:t>
            </a:r>
            <a:r>
              <a:rPr lang="en-US" dirty="0" smtClean="0"/>
              <a:t>( DUCTECTASIA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45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INFLAMMATORY BREAST DISEASES </a:t>
            </a: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395536" y="1124744"/>
            <a:ext cx="8363272" cy="5904656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400" b="1" dirty="0" smtClean="0"/>
              <a:t>DUCTECTASIA</a:t>
            </a:r>
          </a:p>
          <a:p>
            <a:pPr algn="l" rtl="0"/>
            <a:r>
              <a:rPr lang="en-US" sz="2400" dirty="0"/>
              <a:t>It is dilatation of lactiferous </a:t>
            </a:r>
            <a:r>
              <a:rPr lang="en-US" sz="2400" dirty="0" smtClean="0"/>
              <a:t>ducts.</a:t>
            </a:r>
          </a:p>
          <a:p>
            <a:pPr algn="l" rtl="0"/>
            <a:r>
              <a:rPr lang="en-US" sz="2400" dirty="0" err="1"/>
              <a:t>periductal</a:t>
            </a:r>
            <a:r>
              <a:rPr lang="en-US" sz="2400" dirty="0"/>
              <a:t> </a:t>
            </a:r>
            <a:r>
              <a:rPr lang="en-US" sz="2400" dirty="0" smtClean="0"/>
              <a:t>inflammation</a:t>
            </a:r>
            <a:r>
              <a:rPr lang="en-US" sz="2400" dirty="0"/>
              <a:t> </a:t>
            </a:r>
            <a:r>
              <a:rPr lang="en-US" sz="2400" dirty="0" smtClean="0"/>
              <a:t> contains </a:t>
            </a:r>
            <a:r>
              <a:rPr lang="en-US" sz="2400" dirty="0"/>
              <a:t>plasma cells</a:t>
            </a:r>
            <a:r>
              <a:rPr lang="en-US" sz="2400" dirty="0" smtClean="0"/>
              <a:t>.</a:t>
            </a:r>
            <a:endParaRPr lang="en-US" sz="2400" b="1" dirty="0" smtClean="0"/>
          </a:p>
          <a:p>
            <a:pPr marL="0" indent="0" algn="l" rtl="0">
              <a:buNone/>
            </a:pPr>
            <a:r>
              <a:rPr lang="en-US" sz="2400" b="1" dirty="0" smtClean="0"/>
              <a:t>Clinical </a:t>
            </a:r>
            <a:r>
              <a:rPr lang="en-US" sz="2400" b="1" dirty="0"/>
              <a:t>Features</a:t>
            </a:r>
          </a:p>
          <a:p>
            <a:pPr lvl="2" algn="l" rtl="0"/>
            <a:r>
              <a:rPr lang="en-US" dirty="0" smtClean="0"/>
              <a:t>Greenish </a:t>
            </a:r>
            <a:r>
              <a:rPr lang="en-US" dirty="0"/>
              <a:t>discharge or creamy/paste like from the nipple.</a:t>
            </a:r>
          </a:p>
          <a:p>
            <a:pPr lvl="2" algn="l" rtl="0"/>
            <a:r>
              <a:rPr lang="en-US" dirty="0" smtClean="0"/>
              <a:t>Indurated </a:t>
            </a:r>
            <a:r>
              <a:rPr lang="en-US" dirty="0"/>
              <a:t>mass under the areola which is often </a:t>
            </a:r>
            <a:r>
              <a:rPr lang="en-US" dirty="0" smtClean="0"/>
              <a:t>tender.</a:t>
            </a:r>
          </a:p>
          <a:p>
            <a:pPr lvl="2" algn="l" rtl="0"/>
            <a:r>
              <a:rPr lang="en-US" dirty="0"/>
              <a:t>Retraction of </a:t>
            </a:r>
            <a:r>
              <a:rPr lang="en-US" dirty="0" smtClean="0"/>
              <a:t>nipple ( late) </a:t>
            </a:r>
          </a:p>
          <a:p>
            <a:pPr lvl="2" algn="l" rtl="0"/>
            <a:r>
              <a:rPr lang="en-US" dirty="0"/>
              <a:t>May present as </a:t>
            </a:r>
            <a:r>
              <a:rPr lang="en-US" dirty="0" err="1"/>
              <a:t>mastalgia</a:t>
            </a:r>
            <a:r>
              <a:rPr lang="en-US" dirty="0"/>
              <a:t>.</a:t>
            </a:r>
          </a:p>
          <a:p>
            <a:pPr lvl="2" algn="l" rtl="0"/>
            <a:r>
              <a:rPr lang="en-US" dirty="0" smtClean="0"/>
              <a:t>Axillary </a:t>
            </a:r>
            <a:r>
              <a:rPr lang="en-US" dirty="0"/>
              <a:t>nodes may be palpable as </a:t>
            </a:r>
            <a:r>
              <a:rPr lang="en-US" dirty="0" smtClean="0"/>
              <a:t>nonspecific.</a:t>
            </a:r>
          </a:p>
          <a:p>
            <a:pPr marL="0" indent="0" algn="l" rtl="0">
              <a:buNone/>
            </a:pPr>
            <a:r>
              <a:rPr lang="en-US" sz="2400" b="1" dirty="0"/>
              <a:t>Treatment</a:t>
            </a:r>
          </a:p>
          <a:p>
            <a:pPr algn="l" rtl="0"/>
            <a:r>
              <a:rPr lang="en-US" sz="2400" dirty="0"/>
              <a:t>Antibiotics </a:t>
            </a:r>
            <a:endParaRPr lang="en-US" sz="2400" dirty="0" smtClean="0"/>
          </a:p>
          <a:p>
            <a:pPr algn="l" rtl="0"/>
            <a:r>
              <a:rPr lang="en-US" sz="2400" dirty="0" smtClean="0"/>
              <a:t>Cone </a:t>
            </a:r>
            <a:r>
              <a:rPr lang="en-US" sz="2400" dirty="0"/>
              <a:t>excision of involved major ducts </a:t>
            </a:r>
            <a:endParaRPr lang="en-US" sz="2400" dirty="0" smtClean="0"/>
          </a:p>
          <a:p>
            <a:pPr algn="l" rtl="0"/>
            <a:r>
              <a:rPr lang="en-US" sz="2400" dirty="0" smtClean="0"/>
              <a:t>modified </a:t>
            </a:r>
            <a:r>
              <a:rPr lang="en-US" sz="2400" dirty="0"/>
              <a:t>breast ductal system excision.</a:t>
            </a:r>
          </a:p>
        </p:txBody>
      </p:sp>
    </p:spTree>
    <p:extLst>
      <p:ext uri="{BB962C8B-B14F-4D97-AF65-F5344CB8AC3E}">
        <p14:creationId xmlns:p14="http://schemas.microsoft.com/office/powerpoint/2010/main" val="285516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Breast Embryology</a:t>
            </a:r>
            <a:endParaRPr lang="en-US" dirty="0"/>
          </a:p>
        </p:txBody>
      </p:sp>
      <p:sp>
        <p:nvSpPr>
          <p:cNvPr id="10" name="عنصر نائب للنص 9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l" rtl="0"/>
            <a:r>
              <a:rPr lang="en-US" dirty="0"/>
              <a:t>Poland’s syndrome </a:t>
            </a:r>
          </a:p>
        </p:txBody>
      </p:sp>
      <p:sp>
        <p:nvSpPr>
          <p:cNvPr id="8" name="عنصر نائب للمحتوى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 rtl="0"/>
            <a:r>
              <a:rPr lang="en-US" dirty="0" err="1" smtClean="0"/>
              <a:t>Amazia</a:t>
            </a:r>
            <a:r>
              <a:rPr lang="en-US" dirty="0" smtClean="0"/>
              <a:t> </a:t>
            </a:r>
          </a:p>
          <a:p>
            <a:pPr algn="l" rtl="0"/>
            <a:r>
              <a:rPr lang="en-US" dirty="0" smtClean="0"/>
              <a:t>Absence of pectorals major </a:t>
            </a:r>
          </a:p>
          <a:p>
            <a:pPr algn="l" rtl="0"/>
            <a:r>
              <a:rPr lang="en-US" dirty="0" smtClean="0"/>
              <a:t>Absence of costal cartilage</a:t>
            </a:r>
          </a:p>
          <a:p>
            <a:pPr algn="l" rtl="0"/>
            <a:r>
              <a:rPr lang="en-US" dirty="0" smtClean="0"/>
              <a:t>Absence of  ribs </a:t>
            </a:r>
          </a:p>
          <a:p>
            <a:pPr algn="l" rtl="0"/>
            <a:r>
              <a:rPr lang="en-US" dirty="0" err="1" smtClean="0"/>
              <a:t>brachysyndactyly</a:t>
            </a:r>
            <a:endParaRPr lang="en-US" dirty="0"/>
          </a:p>
        </p:txBody>
      </p:sp>
      <p:pic>
        <p:nvPicPr>
          <p:cNvPr id="14" name="صورة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2" r="48909" b="41020"/>
          <a:stretch/>
        </p:blipFill>
        <p:spPr>
          <a:xfrm>
            <a:off x="5148064" y="1268760"/>
            <a:ext cx="3312368" cy="2936966"/>
          </a:xfrm>
          <a:prstGeom prst="rect">
            <a:avLst/>
          </a:prstGeom>
        </p:spPr>
      </p:pic>
      <p:pic>
        <p:nvPicPr>
          <p:cNvPr id="16" name="صورة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82"/>
          <a:stretch/>
        </p:blipFill>
        <p:spPr>
          <a:xfrm>
            <a:off x="5148064" y="4263389"/>
            <a:ext cx="3312368" cy="2477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25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INFLAMMATORY BREAST DISEASES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600200"/>
            <a:ext cx="8507288" cy="4525963"/>
          </a:xfrm>
        </p:spPr>
        <p:txBody>
          <a:bodyPr>
            <a:normAutofit lnSpcReduction="10000"/>
          </a:bodyPr>
          <a:lstStyle/>
          <a:p>
            <a:pPr marL="0" indent="0" algn="l" rtl="0">
              <a:lnSpc>
                <a:spcPct val="150000"/>
              </a:lnSpc>
              <a:buNone/>
            </a:pPr>
            <a:r>
              <a:rPr lang="en-US" b="1" dirty="0"/>
              <a:t>MONDOR’S </a:t>
            </a:r>
            <a:r>
              <a:rPr lang="en-US" b="1" dirty="0" smtClean="0"/>
              <a:t>DISEASE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spontaneous thrombophlebitis of </a:t>
            </a:r>
            <a:r>
              <a:rPr lang="en-US" dirty="0" smtClean="0"/>
              <a:t>the superficial </a:t>
            </a:r>
            <a:r>
              <a:rPr lang="en-US" dirty="0"/>
              <a:t>veins of the breast and anterior chest wall</a:t>
            </a:r>
            <a:r>
              <a:rPr lang="en-US" dirty="0" smtClean="0"/>
              <a:t>.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Unknown cause.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It is often a self-limiting disease without any </a:t>
            </a:r>
            <a:r>
              <a:rPr lang="en-US" dirty="0" smtClean="0"/>
              <a:t>recurrence, complication </a:t>
            </a:r>
            <a:r>
              <a:rPr lang="en-US" dirty="0"/>
              <a:t>or deformity.</a:t>
            </a:r>
          </a:p>
        </p:txBody>
      </p:sp>
    </p:spTree>
    <p:extLst>
      <p:ext uri="{BB962C8B-B14F-4D97-AF65-F5344CB8AC3E}">
        <p14:creationId xmlns:p14="http://schemas.microsoft.com/office/powerpoint/2010/main" val="268609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2397359"/>
              </p:ext>
            </p:extLst>
          </p:nvPr>
        </p:nvGraphicFramePr>
        <p:xfrm>
          <a:off x="179512" y="0"/>
          <a:ext cx="331236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مستطيل مستدير الزوايا 5"/>
          <p:cNvSpPr/>
          <p:nvPr/>
        </p:nvSpPr>
        <p:spPr>
          <a:xfrm>
            <a:off x="4283968" y="116632"/>
            <a:ext cx="1224136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smtClean="0"/>
              <a:t>Breast </a:t>
            </a:r>
          </a:p>
          <a:p>
            <a:pPr algn="l"/>
            <a:r>
              <a:rPr lang="en-US" dirty="0" smtClean="0"/>
              <a:t>Nipple </a:t>
            </a:r>
            <a:endParaRPr lang="en-US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4283968" y="980728"/>
            <a:ext cx="1512168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smtClean="0"/>
              <a:t>Fat necrosis </a:t>
            </a:r>
          </a:p>
          <a:p>
            <a:pPr algn="l"/>
            <a:r>
              <a:rPr lang="en-US" dirty="0" smtClean="0"/>
              <a:t>Hematoma </a:t>
            </a:r>
            <a:endParaRPr lang="en-US" dirty="0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4283968" y="4653136"/>
            <a:ext cx="1224136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Benign  </a:t>
            </a:r>
            <a:endParaRPr lang="en-US" dirty="0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4283968" y="5877272"/>
            <a:ext cx="1224136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Malignant</a:t>
            </a:r>
          </a:p>
        </p:txBody>
      </p:sp>
      <p:cxnSp>
        <p:nvCxnSpPr>
          <p:cNvPr id="16" name="رابط مستقيم 15"/>
          <p:cNvCxnSpPr/>
          <p:nvPr/>
        </p:nvCxnSpPr>
        <p:spPr>
          <a:xfrm>
            <a:off x="3491880" y="5625244"/>
            <a:ext cx="792088" cy="612068"/>
          </a:xfrm>
          <a:prstGeom prst="line">
            <a:avLst/>
          </a:prstGeom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مستقيم 17"/>
          <p:cNvCxnSpPr/>
          <p:nvPr/>
        </p:nvCxnSpPr>
        <p:spPr>
          <a:xfrm flipV="1">
            <a:off x="3491880" y="4977172"/>
            <a:ext cx="792088" cy="684076"/>
          </a:xfrm>
          <a:prstGeom prst="line">
            <a:avLst/>
          </a:prstGeom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مستطيل مستدير الزوايا 18"/>
          <p:cNvSpPr/>
          <p:nvPr/>
        </p:nvSpPr>
        <p:spPr>
          <a:xfrm>
            <a:off x="4283968" y="2420888"/>
            <a:ext cx="1224136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Acute</a:t>
            </a:r>
            <a:endParaRPr lang="en-US" dirty="0"/>
          </a:p>
        </p:txBody>
      </p:sp>
      <p:sp>
        <p:nvSpPr>
          <p:cNvPr id="20" name="مستطيل مستدير الزوايا 19"/>
          <p:cNvSpPr/>
          <p:nvPr/>
        </p:nvSpPr>
        <p:spPr>
          <a:xfrm>
            <a:off x="4283968" y="3717032"/>
            <a:ext cx="1224136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Chronic</a:t>
            </a:r>
            <a:endParaRPr lang="en-US" dirty="0"/>
          </a:p>
        </p:txBody>
      </p:sp>
      <p:cxnSp>
        <p:nvCxnSpPr>
          <p:cNvPr id="21" name="رابط مستقيم 20"/>
          <p:cNvCxnSpPr>
            <a:stCxn id="4" idx="3"/>
            <a:endCxn id="20" idx="1"/>
          </p:cNvCxnSpPr>
          <p:nvPr/>
        </p:nvCxnSpPr>
        <p:spPr>
          <a:xfrm>
            <a:off x="3491880" y="3429000"/>
            <a:ext cx="792088" cy="612068"/>
          </a:xfrm>
          <a:prstGeom prst="line">
            <a:avLst/>
          </a:prstGeom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مستقيم 21"/>
          <p:cNvCxnSpPr>
            <a:endCxn id="19" idx="1"/>
          </p:cNvCxnSpPr>
          <p:nvPr/>
        </p:nvCxnSpPr>
        <p:spPr>
          <a:xfrm flipV="1">
            <a:off x="3491880" y="2744924"/>
            <a:ext cx="792088" cy="684076"/>
          </a:xfrm>
          <a:prstGeom prst="line">
            <a:avLst/>
          </a:prstGeom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مستقيم 25"/>
          <p:cNvCxnSpPr/>
          <p:nvPr/>
        </p:nvCxnSpPr>
        <p:spPr>
          <a:xfrm>
            <a:off x="3491880" y="404664"/>
            <a:ext cx="792088" cy="0"/>
          </a:xfrm>
          <a:prstGeom prst="lin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رابط مستقيم 26"/>
          <p:cNvCxnSpPr/>
          <p:nvPr/>
        </p:nvCxnSpPr>
        <p:spPr>
          <a:xfrm>
            <a:off x="3491880" y="1268760"/>
            <a:ext cx="792088" cy="0"/>
          </a:xfrm>
          <a:prstGeom prst="lin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مستطيل مستدير الزوايا 28"/>
          <p:cNvSpPr/>
          <p:nvPr/>
        </p:nvSpPr>
        <p:spPr>
          <a:xfrm>
            <a:off x="5940152" y="2420888"/>
            <a:ext cx="2664296" cy="64807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smtClean="0"/>
              <a:t>Acute </a:t>
            </a:r>
            <a:r>
              <a:rPr lang="en-US" dirty="0" err="1" smtClean="0"/>
              <a:t>lactational</a:t>
            </a:r>
            <a:r>
              <a:rPr lang="en-US" dirty="0" smtClean="0"/>
              <a:t> mastitis</a:t>
            </a:r>
          </a:p>
          <a:p>
            <a:pPr algn="l"/>
            <a:r>
              <a:rPr lang="en-US" dirty="0" smtClean="0"/>
              <a:t>Non </a:t>
            </a:r>
            <a:r>
              <a:rPr lang="en-US" dirty="0" err="1" smtClean="0"/>
              <a:t>lactational</a:t>
            </a:r>
            <a:r>
              <a:rPr lang="en-US" dirty="0" smtClean="0"/>
              <a:t> mastitis </a:t>
            </a:r>
            <a:endParaRPr lang="en-US" dirty="0"/>
          </a:p>
        </p:txBody>
      </p:sp>
      <p:sp>
        <p:nvSpPr>
          <p:cNvPr id="30" name="مستطيل مستدير الزوايا 29"/>
          <p:cNvSpPr/>
          <p:nvPr/>
        </p:nvSpPr>
        <p:spPr>
          <a:xfrm>
            <a:off x="5940152" y="3717032"/>
            <a:ext cx="2664296" cy="64807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smtClean="0"/>
              <a:t>Chronic mastitis</a:t>
            </a:r>
          </a:p>
          <a:p>
            <a:pPr algn="l"/>
            <a:r>
              <a:rPr lang="en-US" dirty="0" smtClean="0"/>
              <a:t>Chronic duct </a:t>
            </a:r>
            <a:r>
              <a:rPr lang="en-US" dirty="0" err="1" smtClean="0"/>
              <a:t>ectasia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1" name="مستطيل مستدير الزوايا 30"/>
          <p:cNvSpPr/>
          <p:nvPr/>
        </p:nvSpPr>
        <p:spPr>
          <a:xfrm>
            <a:off x="5940152" y="4653136"/>
            <a:ext cx="2664296" cy="64807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err="1" smtClean="0"/>
              <a:t>Intraductal</a:t>
            </a:r>
            <a:r>
              <a:rPr lang="en-US" dirty="0" smtClean="0"/>
              <a:t> </a:t>
            </a:r>
            <a:r>
              <a:rPr lang="en-US" dirty="0" err="1" smtClean="0"/>
              <a:t>papiloma</a:t>
            </a:r>
            <a:r>
              <a:rPr lang="en-US" dirty="0" smtClean="0"/>
              <a:t> </a:t>
            </a:r>
          </a:p>
          <a:p>
            <a:pPr algn="l"/>
            <a:r>
              <a:rPr lang="en-US" dirty="0" err="1" smtClean="0"/>
              <a:t>Fibroadenoma</a:t>
            </a:r>
            <a:r>
              <a:rPr lang="en-US" dirty="0" smtClean="0"/>
              <a:t>   </a:t>
            </a:r>
            <a:endParaRPr lang="en-US" dirty="0"/>
          </a:p>
        </p:txBody>
      </p:sp>
      <p:cxnSp>
        <p:nvCxnSpPr>
          <p:cNvPr id="33" name="رابط مستقيم 32"/>
          <p:cNvCxnSpPr>
            <a:endCxn id="29" idx="1"/>
          </p:cNvCxnSpPr>
          <p:nvPr/>
        </p:nvCxnSpPr>
        <p:spPr>
          <a:xfrm>
            <a:off x="5508104" y="2744924"/>
            <a:ext cx="432048" cy="0"/>
          </a:xfrm>
          <a:prstGeom prst="line">
            <a:avLst/>
          </a:prstGeom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رابط مستقيم 33"/>
          <p:cNvCxnSpPr/>
          <p:nvPr/>
        </p:nvCxnSpPr>
        <p:spPr>
          <a:xfrm>
            <a:off x="5508104" y="4077072"/>
            <a:ext cx="432048" cy="0"/>
          </a:xfrm>
          <a:prstGeom prst="line">
            <a:avLst/>
          </a:prstGeom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رابط مستقيم 34"/>
          <p:cNvCxnSpPr/>
          <p:nvPr/>
        </p:nvCxnSpPr>
        <p:spPr>
          <a:xfrm>
            <a:off x="5508104" y="5013176"/>
            <a:ext cx="432048" cy="0"/>
          </a:xfrm>
          <a:prstGeom prst="line">
            <a:avLst/>
          </a:prstGeom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" name="مستطيل مستدير الزوايا 36"/>
          <p:cNvSpPr/>
          <p:nvPr/>
        </p:nvSpPr>
        <p:spPr>
          <a:xfrm>
            <a:off x="5940152" y="5877272"/>
            <a:ext cx="2664296" cy="64807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smtClean="0"/>
              <a:t>Ductal Ca. </a:t>
            </a:r>
          </a:p>
          <a:p>
            <a:pPr algn="l"/>
            <a:r>
              <a:rPr lang="en-US" dirty="0" smtClean="0"/>
              <a:t>Lobular Ca.   </a:t>
            </a:r>
            <a:endParaRPr lang="en-US" dirty="0"/>
          </a:p>
        </p:txBody>
      </p:sp>
      <p:cxnSp>
        <p:nvCxnSpPr>
          <p:cNvPr id="38" name="رابط مستقيم 37"/>
          <p:cNvCxnSpPr/>
          <p:nvPr/>
        </p:nvCxnSpPr>
        <p:spPr>
          <a:xfrm>
            <a:off x="5508104" y="6237312"/>
            <a:ext cx="432048" cy="0"/>
          </a:xfrm>
          <a:prstGeom prst="line">
            <a:avLst/>
          </a:prstGeom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826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FIBROCYSTIC DISEASE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2008" y="1600200"/>
            <a:ext cx="9036496" cy="4525963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b="1" dirty="0" smtClean="0"/>
              <a:t>Other names </a:t>
            </a:r>
          </a:p>
          <a:p>
            <a:pPr algn="l" rtl="0">
              <a:lnSpc>
                <a:spcPct val="150000"/>
              </a:lnSpc>
            </a:pPr>
            <a:r>
              <a:rPr lang="en-US" b="1" dirty="0" smtClean="0"/>
              <a:t>FIBROCYSTADENOSIS</a:t>
            </a:r>
          </a:p>
          <a:p>
            <a:pPr algn="l" rtl="0">
              <a:lnSpc>
                <a:spcPct val="150000"/>
              </a:lnSpc>
            </a:pPr>
            <a:r>
              <a:rPr lang="en-US" b="1" dirty="0" smtClean="0"/>
              <a:t>MAMMARY DYSPLASIA</a:t>
            </a:r>
          </a:p>
          <a:p>
            <a:pPr algn="l" rtl="0">
              <a:lnSpc>
                <a:spcPct val="150000"/>
              </a:lnSpc>
            </a:pPr>
            <a:r>
              <a:rPr lang="en-US" b="1" dirty="0"/>
              <a:t>CYCLICAL MASTALGIA </a:t>
            </a:r>
            <a:r>
              <a:rPr lang="en-US" b="1" dirty="0" smtClean="0"/>
              <a:t>WITH NODULARITY</a:t>
            </a:r>
          </a:p>
          <a:p>
            <a:pPr algn="l" rtl="0">
              <a:lnSpc>
                <a:spcPct val="150000"/>
              </a:lnSpc>
            </a:pPr>
            <a:r>
              <a:rPr lang="en-US" b="1" dirty="0"/>
              <a:t>A</a:t>
            </a:r>
            <a:r>
              <a:rPr lang="en-US" dirty="0"/>
              <a:t>berration of </a:t>
            </a:r>
            <a:r>
              <a:rPr lang="en-US" b="1" dirty="0"/>
              <a:t>N</a:t>
            </a:r>
            <a:r>
              <a:rPr lang="en-US" dirty="0"/>
              <a:t>ormal </a:t>
            </a:r>
            <a:r>
              <a:rPr lang="en-US" b="1" dirty="0"/>
              <a:t>D</a:t>
            </a:r>
            <a:r>
              <a:rPr lang="en-US" dirty="0"/>
              <a:t>evelopment </a:t>
            </a:r>
            <a:r>
              <a:rPr lang="en-US" dirty="0" smtClean="0"/>
              <a:t>and </a:t>
            </a:r>
            <a:r>
              <a:rPr lang="en-US" b="1" dirty="0" smtClean="0"/>
              <a:t>I</a:t>
            </a:r>
            <a:r>
              <a:rPr lang="en-US" dirty="0" smtClean="0"/>
              <a:t>nvolution</a:t>
            </a:r>
            <a:endParaRPr lang="en-US" dirty="0"/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 (</a:t>
            </a:r>
            <a:r>
              <a:rPr lang="en-US" b="1" i="1" dirty="0"/>
              <a:t>ANDI</a:t>
            </a:r>
            <a:r>
              <a:rPr lang="en-US" dirty="0"/>
              <a:t>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0463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FIBROCYSTIC DISEASE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/>
          <a:lstStyle/>
          <a:p>
            <a:pPr algn="l" rtl="0"/>
            <a:r>
              <a:rPr lang="en-US" dirty="0" smtClean="0"/>
              <a:t>Commonest breast disorders .</a:t>
            </a:r>
          </a:p>
          <a:p>
            <a:pPr algn="l" rtl="0"/>
            <a:r>
              <a:rPr lang="en-US" dirty="0"/>
              <a:t>It is common in upper and outer quadrant.</a:t>
            </a:r>
            <a:endParaRPr lang="en-US" dirty="0" smtClean="0"/>
          </a:p>
          <a:p>
            <a:pPr algn="l" rtl="0"/>
            <a:r>
              <a:rPr lang="en-US" dirty="0"/>
              <a:t>includes variety of benign breast disorders </a:t>
            </a:r>
            <a:r>
              <a:rPr lang="en-US" dirty="0" smtClean="0"/>
              <a:t>occurring at </a:t>
            </a:r>
            <a:r>
              <a:rPr lang="en-US" dirty="0"/>
              <a:t>different periods of reproductive periods in </a:t>
            </a:r>
            <a:r>
              <a:rPr lang="en-US" dirty="0" smtClean="0"/>
              <a:t>females.</a:t>
            </a:r>
          </a:p>
          <a:p>
            <a:pPr algn="l" rtl="0"/>
            <a:r>
              <a:rPr lang="en-US" dirty="0"/>
              <a:t>It is an estrogen dependent condition</a:t>
            </a:r>
            <a:r>
              <a:rPr lang="en-US" dirty="0" smtClean="0"/>
              <a:t>.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3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FIBROCYSTIC DISEASE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/>
              <a:t>Microscopic </a:t>
            </a:r>
            <a:r>
              <a:rPr lang="en-US" b="1" dirty="0" smtClean="0"/>
              <a:t>changes</a:t>
            </a:r>
          </a:p>
          <a:p>
            <a:pPr algn="l" rtl="0"/>
            <a:r>
              <a:rPr lang="en-US" dirty="0" err="1" smtClean="0"/>
              <a:t>Adenosis</a:t>
            </a:r>
            <a:r>
              <a:rPr lang="en-US" dirty="0" smtClean="0"/>
              <a:t> :    No. of </a:t>
            </a:r>
            <a:r>
              <a:rPr lang="en-US" dirty="0" err="1" smtClean="0"/>
              <a:t>acini</a:t>
            </a:r>
            <a:r>
              <a:rPr lang="en-US" dirty="0" smtClean="0"/>
              <a:t> </a:t>
            </a:r>
          </a:p>
          <a:p>
            <a:pPr algn="l" rtl="0"/>
            <a:r>
              <a:rPr lang="en-US" dirty="0" err="1" smtClean="0"/>
              <a:t>Epitheliosis</a:t>
            </a:r>
            <a:r>
              <a:rPr lang="en-US" dirty="0" smtClean="0"/>
              <a:t> :   No. of ductal epithelium  </a:t>
            </a:r>
          </a:p>
          <a:p>
            <a:pPr algn="l" rtl="0"/>
            <a:r>
              <a:rPr lang="en-US" dirty="0" smtClean="0"/>
              <a:t>Fibrosis :    fibrous tissue replacing fat &amp; elastic tissue  causing </a:t>
            </a:r>
            <a:r>
              <a:rPr lang="en-US" dirty="0" err="1" smtClean="0"/>
              <a:t>sclerosing</a:t>
            </a:r>
            <a:r>
              <a:rPr lang="en-US" dirty="0" smtClean="0"/>
              <a:t>  </a:t>
            </a:r>
            <a:r>
              <a:rPr lang="en-US" dirty="0" err="1" smtClean="0"/>
              <a:t>adenosis</a:t>
            </a:r>
            <a:r>
              <a:rPr lang="en-US" dirty="0" smtClean="0"/>
              <a:t> .</a:t>
            </a:r>
          </a:p>
          <a:p>
            <a:pPr algn="l" rtl="0"/>
            <a:r>
              <a:rPr lang="en-US" dirty="0" smtClean="0"/>
              <a:t>Cyst formation : multiple retention cyst </a:t>
            </a:r>
          </a:p>
          <a:p>
            <a:pPr marL="0" indent="0" algn="l" rtl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/>
              <a:t>	</a:t>
            </a:r>
            <a:r>
              <a:rPr lang="en-US" dirty="0" smtClean="0"/>
              <a:t>    </a:t>
            </a:r>
            <a:r>
              <a:rPr lang="en-US" dirty="0" err="1" smtClean="0"/>
              <a:t>bluedome</a:t>
            </a:r>
            <a:r>
              <a:rPr lang="en-US" dirty="0" smtClean="0"/>
              <a:t> </a:t>
            </a:r>
            <a:r>
              <a:rPr lang="en-US" dirty="0"/>
              <a:t>cyst of </a:t>
            </a:r>
            <a:r>
              <a:rPr lang="en-US" dirty="0" err="1"/>
              <a:t>Bloodgood</a:t>
            </a:r>
            <a:r>
              <a:rPr lang="en-US" dirty="0"/>
              <a:t>.</a:t>
            </a:r>
            <a:endParaRPr lang="en-US" dirty="0" smtClean="0"/>
          </a:p>
          <a:p>
            <a:pPr algn="l" rtl="0"/>
            <a:endParaRPr lang="en-US" dirty="0"/>
          </a:p>
        </p:txBody>
      </p:sp>
      <p:sp>
        <p:nvSpPr>
          <p:cNvPr id="4" name="مربع نص 3"/>
          <p:cNvSpPr txBox="1"/>
          <p:nvPr/>
        </p:nvSpPr>
        <p:spPr>
          <a:xfrm>
            <a:off x="4114800" y="29764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7" name="رابط كسهم مستقيم 6"/>
          <p:cNvCxnSpPr/>
          <p:nvPr/>
        </p:nvCxnSpPr>
        <p:spPr>
          <a:xfrm flipV="1">
            <a:off x="2699792" y="227687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flipV="1">
            <a:off x="3059832" y="278092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flipV="1">
            <a:off x="2483768" y="335699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05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FIBROCYSTIC DISEASE </a:t>
            </a:r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824536" cy="4525963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sz="3900" b="1" dirty="0"/>
              <a:t>Classification</a:t>
            </a:r>
          </a:p>
          <a:p>
            <a:pPr algn="l" rtl="0"/>
            <a:r>
              <a:rPr lang="en-US" b="1" dirty="0"/>
              <a:t> </a:t>
            </a:r>
            <a:r>
              <a:rPr lang="en-US" b="1" dirty="0" err="1" smtClean="0"/>
              <a:t>Nonproliferative</a:t>
            </a:r>
            <a:endParaRPr lang="en-US" b="1" dirty="0"/>
          </a:p>
          <a:p>
            <a:pPr marL="400050" lvl="1" indent="0" algn="l" rtl="0">
              <a:buNone/>
            </a:pPr>
            <a:r>
              <a:rPr lang="en-US" sz="2800" i="1" dirty="0" smtClean="0"/>
              <a:t>moderate </a:t>
            </a:r>
            <a:r>
              <a:rPr lang="en-US" sz="2800" i="1" dirty="0"/>
              <a:t>hyperplasia of ductal </a:t>
            </a:r>
            <a:r>
              <a:rPr lang="en-US" sz="2800" i="1" dirty="0" smtClean="0"/>
              <a:t>luminal cells</a:t>
            </a:r>
            <a:r>
              <a:rPr lang="en-US" sz="2800" dirty="0"/>
              <a:t> </a:t>
            </a:r>
            <a:r>
              <a:rPr lang="en-US" sz="2800" dirty="0" smtClean="0"/>
              <a:t>, no </a:t>
            </a:r>
            <a:r>
              <a:rPr lang="en-US" sz="2800" dirty="0"/>
              <a:t>life time risk for cancer.</a:t>
            </a:r>
          </a:p>
          <a:p>
            <a:pPr algn="l" rtl="0"/>
            <a:r>
              <a:rPr lang="en-US" dirty="0"/>
              <a:t> </a:t>
            </a:r>
            <a:r>
              <a:rPr lang="en-US" b="1" dirty="0"/>
              <a:t>Proliferative without </a:t>
            </a:r>
            <a:r>
              <a:rPr lang="en-US" b="1" dirty="0" err="1"/>
              <a:t>atypia</a:t>
            </a:r>
            <a:r>
              <a:rPr lang="en-US" b="1" dirty="0"/>
              <a:t> </a:t>
            </a:r>
            <a:endParaRPr lang="en-US" b="1" dirty="0" smtClean="0"/>
          </a:p>
          <a:p>
            <a:pPr marL="0" indent="0" algn="l" rtl="0">
              <a:buNone/>
            </a:pPr>
            <a:r>
              <a:rPr lang="en-US" b="1" i="1" dirty="0"/>
              <a:t>	</a:t>
            </a:r>
            <a:r>
              <a:rPr lang="en-US" i="1" dirty="0" smtClean="0"/>
              <a:t>(</a:t>
            </a:r>
            <a:r>
              <a:rPr lang="en-US" i="1" dirty="0"/>
              <a:t>severe hyperplasia</a:t>
            </a:r>
            <a:r>
              <a:rPr lang="en-US" i="1" dirty="0" smtClean="0"/>
              <a:t>)</a:t>
            </a:r>
            <a:endParaRPr lang="en-US" i="1" dirty="0"/>
          </a:p>
          <a:p>
            <a:pPr algn="l" rtl="0"/>
            <a:r>
              <a:rPr lang="en-US" dirty="0"/>
              <a:t> </a:t>
            </a:r>
            <a:r>
              <a:rPr lang="en-US" b="1" dirty="0"/>
              <a:t>Proliferative with </a:t>
            </a:r>
            <a:r>
              <a:rPr lang="en-US" b="1" dirty="0" err="1" smtClean="0"/>
              <a:t>atypia</a:t>
            </a:r>
            <a:endParaRPr lang="en-US" dirty="0"/>
          </a:p>
          <a:p>
            <a:pPr marL="400050" lvl="1" indent="0" algn="l" rtl="0">
              <a:buNone/>
            </a:pPr>
            <a:r>
              <a:rPr lang="en-US" dirty="0"/>
              <a:t>is risk factor for breast </a:t>
            </a:r>
            <a:r>
              <a:rPr lang="en-US" dirty="0" smtClean="0"/>
              <a:t>cancer , often </a:t>
            </a:r>
            <a:r>
              <a:rPr lang="en-US" dirty="0"/>
              <a:t>mimics </a:t>
            </a:r>
            <a:r>
              <a:rPr lang="en-US" i="1" dirty="0" smtClean="0"/>
              <a:t> </a:t>
            </a:r>
            <a:r>
              <a:rPr lang="en-US" dirty="0" smtClean="0"/>
              <a:t>carcinoma </a:t>
            </a:r>
            <a:r>
              <a:rPr lang="en-US" dirty="0" err="1" smtClean="0"/>
              <a:t>insitu</a:t>
            </a:r>
            <a:r>
              <a:rPr lang="en-US" dirty="0" smtClean="0"/>
              <a:t> .</a:t>
            </a:r>
            <a:endParaRPr lang="en-US" dirty="0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488" y="1812131"/>
            <a:ext cx="3810000" cy="4102100"/>
          </a:xfrm>
        </p:spPr>
      </p:pic>
    </p:spTree>
    <p:extLst>
      <p:ext uri="{BB962C8B-B14F-4D97-AF65-F5344CB8AC3E}">
        <p14:creationId xmlns:p14="http://schemas.microsoft.com/office/powerpoint/2010/main" val="260195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FIBROCYSTIC DISEASE </a:t>
            </a:r>
            <a:endParaRPr lang="en-US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107504" y="1567333"/>
            <a:ext cx="8856984" cy="4525963"/>
          </a:xfrm>
        </p:spPr>
        <p:txBody>
          <a:bodyPr>
            <a:normAutofit fontScale="92500" lnSpcReduction="20000"/>
          </a:bodyPr>
          <a:lstStyle/>
          <a:p>
            <a:pPr marL="0" indent="0" algn="l" rtl="0">
              <a:lnSpc>
                <a:spcPct val="110000"/>
              </a:lnSpc>
              <a:buNone/>
            </a:pPr>
            <a:r>
              <a:rPr lang="en-US" sz="4000" b="1" dirty="0"/>
              <a:t>Clinical Features</a:t>
            </a:r>
          </a:p>
          <a:p>
            <a:pPr algn="l" rtl="0">
              <a:lnSpc>
                <a:spcPct val="110000"/>
              </a:lnSpc>
            </a:pPr>
            <a:r>
              <a:rPr lang="en-US" dirty="0"/>
              <a:t> Presentation is during menstruating age group </a:t>
            </a:r>
            <a:r>
              <a:rPr lang="en-US" dirty="0" smtClean="0"/>
              <a:t>as</a:t>
            </a:r>
          </a:p>
          <a:p>
            <a:pPr lvl="1" algn="l" rtl="0">
              <a:lnSpc>
                <a:spcPct val="110000"/>
              </a:lnSpc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a </a:t>
            </a:r>
            <a:r>
              <a:rPr lang="en-US" dirty="0" smtClean="0"/>
              <a:t>bilateral, painful</a:t>
            </a:r>
            <a:r>
              <a:rPr lang="en-US" dirty="0"/>
              <a:t>, diffuse, granular, tender, </a:t>
            </a:r>
            <a:r>
              <a:rPr lang="en-US" dirty="0" smtClean="0"/>
              <a:t>swelling.</a:t>
            </a:r>
          </a:p>
          <a:p>
            <a:pPr algn="l" rtl="0">
              <a:lnSpc>
                <a:spcPct val="110000"/>
              </a:lnSpc>
            </a:pPr>
            <a:r>
              <a:rPr lang="en-US" dirty="0" smtClean="0"/>
              <a:t>cyclical </a:t>
            </a:r>
            <a:r>
              <a:rPr lang="en-US" dirty="0" err="1" smtClean="0"/>
              <a:t>mastalgia</a:t>
            </a:r>
            <a:r>
              <a:rPr lang="en-US" dirty="0" smtClean="0"/>
              <a:t>.</a:t>
            </a:r>
            <a:endParaRPr lang="en-US" dirty="0"/>
          </a:p>
          <a:p>
            <a:pPr algn="l" rtl="0">
              <a:lnSpc>
                <a:spcPct val="110000"/>
              </a:lnSpc>
            </a:pPr>
            <a:r>
              <a:rPr lang="en-US" dirty="0"/>
              <a:t> It subsides during pregnancy, lactation and </a:t>
            </a:r>
            <a:r>
              <a:rPr lang="en-US" dirty="0" smtClean="0"/>
              <a:t>after menopause</a:t>
            </a:r>
            <a:r>
              <a:rPr lang="en-US" dirty="0"/>
              <a:t>.</a:t>
            </a:r>
          </a:p>
          <a:p>
            <a:pPr algn="l" rtl="0">
              <a:lnSpc>
                <a:spcPct val="110000"/>
              </a:lnSpc>
            </a:pPr>
            <a:r>
              <a:rPr lang="en-US" dirty="0"/>
              <a:t> Discharge from the nipple when present will be serous </a:t>
            </a:r>
            <a:r>
              <a:rPr lang="en-US" dirty="0" smtClean="0"/>
              <a:t>or occasionally </a:t>
            </a:r>
            <a:r>
              <a:rPr lang="en-US" dirty="0"/>
              <a:t>greenish.</a:t>
            </a:r>
          </a:p>
          <a:p>
            <a:pPr algn="l" rtl="0">
              <a:lnSpc>
                <a:spcPct val="110000"/>
              </a:lnSpc>
            </a:pPr>
            <a:r>
              <a:rPr lang="en-US" dirty="0"/>
              <a:t> </a:t>
            </a:r>
            <a:r>
              <a:rPr lang="en-US" dirty="0" smtClean="0"/>
              <a:t>enlargement </a:t>
            </a:r>
            <a:r>
              <a:rPr lang="en-US" dirty="0"/>
              <a:t>of axillary lymph </a:t>
            </a:r>
            <a:r>
              <a:rPr lang="en-US" dirty="0" smtClean="0"/>
              <a:t>nodes can occur(20%).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95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FIBROCYSTIC DISEASE </a:t>
            </a:r>
            <a:endParaRPr lang="en-US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fontScale="85000" lnSpcReduction="20000"/>
          </a:bodyPr>
          <a:lstStyle/>
          <a:p>
            <a:pPr marL="0" indent="0" algn="l" rtl="0">
              <a:buNone/>
            </a:pPr>
            <a:r>
              <a:rPr lang="en-US" sz="4200" b="1" dirty="0" smtClean="0"/>
              <a:t>Treatment</a:t>
            </a:r>
          </a:p>
          <a:p>
            <a:pPr algn="l" rtl="0"/>
            <a:r>
              <a:rPr lang="en-US" b="1" dirty="0"/>
              <a:t>Conservative</a:t>
            </a:r>
            <a:r>
              <a:rPr lang="en-US" dirty="0"/>
              <a:t> line of management is </a:t>
            </a:r>
            <a:r>
              <a:rPr lang="en-US" dirty="0" smtClean="0"/>
              <a:t>preferred. Reassurance</a:t>
            </a:r>
            <a:r>
              <a:rPr lang="en-US" dirty="0"/>
              <a:t>, avoid caffeine, chocolate, salt</a:t>
            </a:r>
            <a:r>
              <a:rPr lang="en-US" dirty="0" smtClean="0"/>
              <a:t>.</a:t>
            </a:r>
          </a:p>
          <a:p>
            <a:pPr algn="l" rtl="0"/>
            <a:r>
              <a:rPr lang="en-US" b="1" dirty="0" smtClean="0"/>
              <a:t>Medical </a:t>
            </a:r>
          </a:p>
          <a:p>
            <a:pPr lvl="2" algn="l" rtl="0"/>
            <a:r>
              <a:rPr lang="en-US" dirty="0"/>
              <a:t>Oil of evening primrose used in moderate </a:t>
            </a:r>
            <a:r>
              <a:rPr lang="en-US" dirty="0" smtClean="0"/>
              <a:t>pain.</a:t>
            </a:r>
          </a:p>
          <a:p>
            <a:pPr lvl="2" algn="l" rtl="0"/>
            <a:r>
              <a:rPr lang="en-US" dirty="0" err="1"/>
              <a:t>Danazol</a:t>
            </a:r>
            <a:r>
              <a:rPr lang="en-US" dirty="0"/>
              <a:t>—interferes with FSH and </a:t>
            </a:r>
            <a:r>
              <a:rPr lang="en-US" dirty="0" smtClean="0"/>
              <a:t>LH </a:t>
            </a:r>
            <a:r>
              <a:rPr lang="en-US" dirty="0"/>
              <a:t>used in severe </a:t>
            </a:r>
            <a:r>
              <a:rPr lang="en-US" dirty="0" smtClean="0"/>
              <a:t>cases.</a:t>
            </a:r>
          </a:p>
          <a:p>
            <a:pPr lvl="2" algn="l" rtl="0"/>
            <a:r>
              <a:rPr lang="en-US" dirty="0" err="1"/>
              <a:t>Bromocriptine</a:t>
            </a:r>
            <a:r>
              <a:rPr lang="en-US" dirty="0"/>
              <a:t>—lowers </a:t>
            </a:r>
            <a:r>
              <a:rPr lang="en-US" dirty="0" smtClean="0"/>
              <a:t>prolactin.</a:t>
            </a:r>
          </a:p>
          <a:p>
            <a:pPr lvl="2" algn="l" rtl="0"/>
            <a:r>
              <a:rPr lang="en-US" dirty="0" err="1" smtClean="0"/>
              <a:t>Tamoxifen</a:t>
            </a:r>
            <a:r>
              <a:rPr lang="en-US" dirty="0" smtClean="0"/>
              <a:t>—is </a:t>
            </a:r>
            <a:r>
              <a:rPr lang="en-US" dirty="0"/>
              <a:t>an </a:t>
            </a:r>
            <a:r>
              <a:rPr lang="en-US" dirty="0" err="1"/>
              <a:t>antiestrogenic</a:t>
            </a:r>
            <a:r>
              <a:rPr lang="en-US" dirty="0"/>
              <a:t> drug</a:t>
            </a:r>
            <a:r>
              <a:rPr lang="en-US" dirty="0" smtClean="0"/>
              <a:t>.</a:t>
            </a:r>
          </a:p>
          <a:p>
            <a:pPr lvl="2" algn="l" rtl="0"/>
            <a:r>
              <a:rPr lang="en-US" dirty="0"/>
              <a:t>NSAIDs—oral and topical</a:t>
            </a:r>
            <a:r>
              <a:rPr lang="en-US" dirty="0" smtClean="0"/>
              <a:t>.</a:t>
            </a:r>
          </a:p>
          <a:p>
            <a:pPr algn="l" rtl="0"/>
            <a:r>
              <a:rPr lang="en-US" b="1" dirty="0" smtClean="0"/>
              <a:t>Surgery</a:t>
            </a:r>
          </a:p>
          <a:p>
            <a:pPr lvl="2" algn="l" rtl="0"/>
            <a:r>
              <a:rPr lang="en-US" dirty="0"/>
              <a:t>Excision of the cyst or </a:t>
            </a:r>
            <a:r>
              <a:rPr lang="en-US" dirty="0" err="1"/>
              <a:t>localised</a:t>
            </a:r>
            <a:r>
              <a:rPr lang="en-US" dirty="0"/>
              <a:t> excision of the diseased tissue</a:t>
            </a:r>
            <a:r>
              <a:rPr lang="en-US" dirty="0" smtClean="0"/>
              <a:t>.</a:t>
            </a:r>
            <a:endParaRPr lang="en-US" b="1" dirty="0"/>
          </a:p>
          <a:p>
            <a:pPr lvl="2" algn="l" rtl="0"/>
            <a:r>
              <a:rPr lang="en-US" dirty="0"/>
              <a:t> Subcutaneous mastectomy with prosthesis </a:t>
            </a:r>
            <a:r>
              <a:rPr lang="en-US" dirty="0" smtClean="0"/>
              <a:t>placement—only in </a:t>
            </a:r>
            <a:r>
              <a:rPr lang="en-US" dirty="0"/>
              <a:t>severe, persistent disease</a:t>
            </a:r>
            <a:r>
              <a:rPr lang="en-US" dirty="0" smtClean="0"/>
              <a:t>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915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9106177"/>
              </p:ext>
            </p:extLst>
          </p:nvPr>
        </p:nvGraphicFramePr>
        <p:xfrm>
          <a:off x="179512" y="0"/>
          <a:ext cx="331236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مستطيل مستدير الزوايا 5"/>
          <p:cNvSpPr/>
          <p:nvPr/>
        </p:nvSpPr>
        <p:spPr>
          <a:xfrm>
            <a:off x="4283968" y="116632"/>
            <a:ext cx="1224136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smtClean="0"/>
              <a:t>Breast </a:t>
            </a:r>
          </a:p>
          <a:p>
            <a:pPr algn="l"/>
            <a:r>
              <a:rPr lang="en-US" dirty="0" smtClean="0"/>
              <a:t>Nipple </a:t>
            </a:r>
            <a:endParaRPr lang="en-US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4283968" y="980728"/>
            <a:ext cx="1512168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smtClean="0"/>
              <a:t>Fat necrosis </a:t>
            </a:r>
          </a:p>
          <a:p>
            <a:pPr algn="l"/>
            <a:r>
              <a:rPr lang="en-US" dirty="0" smtClean="0"/>
              <a:t>Hematoma </a:t>
            </a:r>
            <a:endParaRPr lang="en-US" dirty="0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4283968" y="4653136"/>
            <a:ext cx="1224136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Benign  </a:t>
            </a:r>
            <a:endParaRPr lang="en-US" dirty="0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4283968" y="5877272"/>
            <a:ext cx="1224136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Malignant</a:t>
            </a:r>
          </a:p>
        </p:txBody>
      </p:sp>
      <p:cxnSp>
        <p:nvCxnSpPr>
          <p:cNvPr id="16" name="رابط مستقيم 15"/>
          <p:cNvCxnSpPr/>
          <p:nvPr/>
        </p:nvCxnSpPr>
        <p:spPr>
          <a:xfrm>
            <a:off x="3491880" y="5625244"/>
            <a:ext cx="792088" cy="612068"/>
          </a:xfrm>
          <a:prstGeom prst="line">
            <a:avLst/>
          </a:prstGeom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مستقيم 17"/>
          <p:cNvCxnSpPr/>
          <p:nvPr/>
        </p:nvCxnSpPr>
        <p:spPr>
          <a:xfrm flipV="1">
            <a:off x="3491880" y="4977172"/>
            <a:ext cx="792088" cy="684076"/>
          </a:xfrm>
          <a:prstGeom prst="line">
            <a:avLst/>
          </a:prstGeom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مستطيل مستدير الزوايا 18"/>
          <p:cNvSpPr/>
          <p:nvPr/>
        </p:nvSpPr>
        <p:spPr>
          <a:xfrm>
            <a:off x="4283968" y="2420888"/>
            <a:ext cx="1224136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Acute</a:t>
            </a:r>
            <a:endParaRPr lang="en-US" dirty="0"/>
          </a:p>
        </p:txBody>
      </p:sp>
      <p:sp>
        <p:nvSpPr>
          <p:cNvPr id="20" name="مستطيل مستدير الزوايا 19"/>
          <p:cNvSpPr/>
          <p:nvPr/>
        </p:nvSpPr>
        <p:spPr>
          <a:xfrm>
            <a:off x="4283968" y="3717032"/>
            <a:ext cx="1224136" cy="64807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Chronic</a:t>
            </a:r>
            <a:endParaRPr lang="en-US" dirty="0"/>
          </a:p>
        </p:txBody>
      </p:sp>
      <p:cxnSp>
        <p:nvCxnSpPr>
          <p:cNvPr id="21" name="رابط مستقيم 20"/>
          <p:cNvCxnSpPr>
            <a:stCxn id="4" idx="3"/>
            <a:endCxn id="20" idx="1"/>
          </p:cNvCxnSpPr>
          <p:nvPr/>
        </p:nvCxnSpPr>
        <p:spPr>
          <a:xfrm>
            <a:off x="3491880" y="3429000"/>
            <a:ext cx="792088" cy="612068"/>
          </a:xfrm>
          <a:prstGeom prst="line">
            <a:avLst/>
          </a:prstGeom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مستقيم 21"/>
          <p:cNvCxnSpPr>
            <a:endCxn id="19" idx="1"/>
          </p:cNvCxnSpPr>
          <p:nvPr/>
        </p:nvCxnSpPr>
        <p:spPr>
          <a:xfrm flipV="1">
            <a:off x="3491880" y="2744924"/>
            <a:ext cx="792088" cy="684076"/>
          </a:xfrm>
          <a:prstGeom prst="line">
            <a:avLst/>
          </a:prstGeom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مستقيم 25"/>
          <p:cNvCxnSpPr/>
          <p:nvPr/>
        </p:nvCxnSpPr>
        <p:spPr>
          <a:xfrm>
            <a:off x="3491880" y="404664"/>
            <a:ext cx="792088" cy="0"/>
          </a:xfrm>
          <a:prstGeom prst="lin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رابط مستقيم 26"/>
          <p:cNvCxnSpPr/>
          <p:nvPr/>
        </p:nvCxnSpPr>
        <p:spPr>
          <a:xfrm>
            <a:off x="3491880" y="1268760"/>
            <a:ext cx="792088" cy="0"/>
          </a:xfrm>
          <a:prstGeom prst="lin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مستطيل مستدير الزوايا 28"/>
          <p:cNvSpPr/>
          <p:nvPr/>
        </p:nvSpPr>
        <p:spPr>
          <a:xfrm>
            <a:off x="5940152" y="2420888"/>
            <a:ext cx="2664296" cy="64807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smtClean="0"/>
              <a:t>Acute </a:t>
            </a:r>
            <a:r>
              <a:rPr lang="en-US" dirty="0" err="1" smtClean="0"/>
              <a:t>lactational</a:t>
            </a:r>
            <a:r>
              <a:rPr lang="en-US" dirty="0" smtClean="0"/>
              <a:t> mastitis</a:t>
            </a:r>
          </a:p>
          <a:p>
            <a:pPr algn="l"/>
            <a:r>
              <a:rPr lang="en-US" dirty="0" smtClean="0"/>
              <a:t>Non </a:t>
            </a:r>
            <a:r>
              <a:rPr lang="en-US" dirty="0" err="1" smtClean="0"/>
              <a:t>lactational</a:t>
            </a:r>
            <a:r>
              <a:rPr lang="en-US" dirty="0" smtClean="0"/>
              <a:t> mastitis </a:t>
            </a:r>
            <a:endParaRPr lang="en-US" dirty="0"/>
          </a:p>
        </p:txBody>
      </p:sp>
      <p:sp>
        <p:nvSpPr>
          <p:cNvPr id="30" name="مستطيل مستدير الزوايا 29"/>
          <p:cNvSpPr/>
          <p:nvPr/>
        </p:nvSpPr>
        <p:spPr>
          <a:xfrm>
            <a:off x="5940152" y="3717032"/>
            <a:ext cx="2664296" cy="64807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smtClean="0"/>
              <a:t>Chronic mastitis</a:t>
            </a:r>
          </a:p>
          <a:p>
            <a:pPr algn="l"/>
            <a:r>
              <a:rPr lang="en-US" dirty="0" smtClean="0"/>
              <a:t>Chronic duct </a:t>
            </a:r>
            <a:r>
              <a:rPr lang="en-US" dirty="0" err="1" smtClean="0"/>
              <a:t>ectasia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1" name="مستطيل مستدير الزوايا 30"/>
          <p:cNvSpPr/>
          <p:nvPr/>
        </p:nvSpPr>
        <p:spPr>
          <a:xfrm>
            <a:off x="5940152" y="4653136"/>
            <a:ext cx="2664296" cy="64807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err="1" smtClean="0"/>
              <a:t>Intraductal</a:t>
            </a:r>
            <a:r>
              <a:rPr lang="en-US" dirty="0" smtClean="0"/>
              <a:t> </a:t>
            </a:r>
            <a:r>
              <a:rPr lang="en-US" dirty="0" err="1" smtClean="0"/>
              <a:t>papiloma</a:t>
            </a:r>
            <a:r>
              <a:rPr lang="en-US" dirty="0" smtClean="0"/>
              <a:t> </a:t>
            </a:r>
          </a:p>
          <a:p>
            <a:pPr algn="l"/>
            <a:r>
              <a:rPr lang="en-US" dirty="0" err="1" smtClean="0"/>
              <a:t>Fibroadenoma</a:t>
            </a:r>
            <a:r>
              <a:rPr lang="en-US" dirty="0" smtClean="0"/>
              <a:t>   </a:t>
            </a:r>
            <a:endParaRPr lang="en-US" dirty="0"/>
          </a:p>
        </p:txBody>
      </p:sp>
      <p:cxnSp>
        <p:nvCxnSpPr>
          <p:cNvPr id="33" name="رابط مستقيم 32"/>
          <p:cNvCxnSpPr>
            <a:endCxn id="29" idx="1"/>
          </p:cNvCxnSpPr>
          <p:nvPr/>
        </p:nvCxnSpPr>
        <p:spPr>
          <a:xfrm>
            <a:off x="5508104" y="2744924"/>
            <a:ext cx="432048" cy="0"/>
          </a:xfrm>
          <a:prstGeom prst="line">
            <a:avLst/>
          </a:prstGeom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رابط مستقيم 33"/>
          <p:cNvCxnSpPr/>
          <p:nvPr/>
        </p:nvCxnSpPr>
        <p:spPr>
          <a:xfrm>
            <a:off x="5508104" y="4077072"/>
            <a:ext cx="432048" cy="0"/>
          </a:xfrm>
          <a:prstGeom prst="line">
            <a:avLst/>
          </a:prstGeom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رابط مستقيم 34"/>
          <p:cNvCxnSpPr/>
          <p:nvPr/>
        </p:nvCxnSpPr>
        <p:spPr>
          <a:xfrm>
            <a:off x="5508104" y="5013176"/>
            <a:ext cx="432048" cy="0"/>
          </a:xfrm>
          <a:prstGeom prst="line">
            <a:avLst/>
          </a:prstGeom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" name="مستطيل مستدير الزوايا 36"/>
          <p:cNvSpPr/>
          <p:nvPr/>
        </p:nvSpPr>
        <p:spPr>
          <a:xfrm>
            <a:off x="5940152" y="5877272"/>
            <a:ext cx="2664296" cy="64807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smtClean="0"/>
              <a:t>Ductal Ca. </a:t>
            </a:r>
          </a:p>
          <a:p>
            <a:pPr algn="l"/>
            <a:r>
              <a:rPr lang="en-US" dirty="0" smtClean="0"/>
              <a:t>Lobular Ca.   </a:t>
            </a:r>
            <a:endParaRPr lang="en-US" dirty="0"/>
          </a:p>
        </p:txBody>
      </p:sp>
      <p:cxnSp>
        <p:nvCxnSpPr>
          <p:cNvPr id="38" name="رابط مستقيم 37"/>
          <p:cNvCxnSpPr/>
          <p:nvPr/>
        </p:nvCxnSpPr>
        <p:spPr>
          <a:xfrm>
            <a:off x="5508104" y="6237312"/>
            <a:ext cx="432048" cy="0"/>
          </a:xfrm>
          <a:prstGeom prst="line">
            <a:avLst/>
          </a:prstGeom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79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NIPPLE DISCHARGES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464496"/>
          </a:xfrm>
        </p:spPr>
        <p:txBody>
          <a:bodyPr>
            <a:noAutofit/>
          </a:bodyPr>
          <a:lstStyle/>
          <a:p>
            <a:pPr marL="0" indent="0" algn="l" rtl="0">
              <a:lnSpc>
                <a:spcPct val="90000"/>
              </a:lnSpc>
              <a:buNone/>
              <a:defRPr/>
            </a:pPr>
            <a:r>
              <a:rPr lang="en-US" sz="2800" b="1" dirty="0" smtClean="0"/>
              <a:t>Physiological </a:t>
            </a:r>
          </a:p>
          <a:p>
            <a:pPr marL="457200" indent="-457200" algn="l" rtl="0">
              <a:lnSpc>
                <a:spcPct val="90000"/>
              </a:lnSpc>
              <a:buFontTx/>
              <a:buAutoNum type="arabicPeriod"/>
              <a:defRPr/>
            </a:pPr>
            <a:r>
              <a:rPr lang="en-US" sz="2800" dirty="0" smtClean="0"/>
              <a:t>A clear, serous discharge may be in pregnancy .</a:t>
            </a:r>
          </a:p>
          <a:p>
            <a:pPr marL="457200" indent="-457200" algn="l" rtl="0">
              <a:lnSpc>
                <a:spcPct val="90000"/>
              </a:lnSpc>
              <a:buFont typeface="Arial" charset="0"/>
              <a:buAutoNum type="arabicPeriod"/>
              <a:defRPr/>
            </a:pPr>
            <a:r>
              <a:rPr lang="en-US" sz="2800" dirty="0" smtClean="0"/>
              <a:t>A milky discharge occurs in lactating woman. </a:t>
            </a:r>
          </a:p>
          <a:p>
            <a:pPr marL="0" indent="0" algn="l" rtl="0">
              <a:lnSpc>
                <a:spcPct val="90000"/>
              </a:lnSpc>
              <a:buNone/>
              <a:defRPr/>
            </a:pPr>
            <a:r>
              <a:rPr lang="en-US" sz="2800" b="1" dirty="0" smtClean="0"/>
              <a:t>Pathological </a:t>
            </a:r>
          </a:p>
          <a:p>
            <a:pPr marL="457200" indent="-457200" algn="l" rtl="0">
              <a:lnSpc>
                <a:spcPct val="90000"/>
              </a:lnSpc>
              <a:buFont typeface="Arial" charset="0"/>
              <a:buAutoNum type="arabicPeriod"/>
              <a:defRPr/>
            </a:pPr>
            <a:r>
              <a:rPr lang="en-US" sz="2800" dirty="0" smtClean="0"/>
              <a:t> Milky  , </a:t>
            </a:r>
            <a:r>
              <a:rPr lang="en-US" sz="2800" dirty="0" err="1" smtClean="0"/>
              <a:t>Galactorrhea</a:t>
            </a:r>
            <a:r>
              <a:rPr lang="en-US" sz="2800" dirty="0" smtClean="0"/>
              <a:t>.</a:t>
            </a:r>
          </a:p>
          <a:p>
            <a:pPr marL="457200" indent="-457200" algn="l" rtl="0">
              <a:lnSpc>
                <a:spcPct val="90000"/>
              </a:lnSpc>
              <a:buFont typeface="Arial" charset="0"/>
              <a:buAutoNum type="arabicPeriod"/>
              <a:defRPr/>
            </a:pPr>
            <a:r>
              <a:rPr lang="en-US" sz="2800" dirty="0" smtClean="0"/>
              <a:t>A blood-stained discharge may be caused by  a duct papilloma or carcinoma. </a:t>
            </a:r>
          </a:p>
          <a:p>
            <a:pPr marL="457200" indent="-457200" algn="l" rtl="0">
              <a:lnSpc>
                <a:spcPct val="90000"/>
              </a:lnSpc>
              <a:buFont typeface="Arial" charset="0"/>
              <a:buAutoNum type="arabicPeriod"/>
              <a:defRPr/>
            </a:pPr>
            <a:r>
              <a:rPr lang="en-US" sz="2800" dirty="0"/>
              <a:t>Greenish discharge or creamy/paste like is </a:t>
            </a:r>
            <a:r>
              <a:rPr lang="en-US" sz="2800" dirty="0" smtClean="0"/>
              <a:t>usually due to duct </a:t>
            </a:r>
            <a:r>
              <a:rPr lang="en-US" sz="2800" dirty="0" err="1" smtClean="0"/>
              <a:t>ectasia</a:t>
            </a:r>
            <a:r>
              <a:rPr lang="en-US" sz="2800" dirty="0" smtClean="0"/>
              <a:t>.</a:t>
            </a:r>
          </a:p>
          <a:p>
            <a:pPr marL="457200" indent="-457200" algn="l" rtl="0">
              <a:lnSpc>
                <a:spcPct val="90000"/>
              </a:lnSpc>
              <a:buFont typeface="Arial" charset="0"/>
              <a:buAutoNum type="arabicPeriod"/>
              <a:defRPr/>
            </a:pPr>
            <a:r>
              <a:rPr lang="en-US" sz="2800" dirty="0" smtClean="0"/>
              <a:t>Purulent discharge occurs in infection</a:t>
            </a:r>
            <a:endParaRPr lang="ar-EG" sz="2800" dirty="0"/>
          </a:p>
        </p:txBody>
      </p:sp>
    </p:spTree>
    <p:extLst>
      <p:ext uri="{BB962C8B-B14F-4D97-AF65-F5344CB8AC3E}">
        <p14:creationId xmlns:p14="http://schemas.microsoft.com/office/powerpoint/2010/main" val="265138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Breast Embryology</a:t>
            </a:r>
            <a:endParaRPr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37110"/>
            <a:ext cx="4040188" cy="639762"/>
          </a:xfrm>
        </p:spPr>
        <p:txBody>
          <a:bodyPr anchor="ctr">
            <a:normAutofit/>
          </a:bodyPr>
          <a:lstStyle/>
          <a:p>
            <a:pPr algn="ctr" rtl="0"/>
            <a:r>
              <a:rPr lang="en-US" sz="3200" dirty="0" err="1" smtClean="0"/>
              <a:t>Polymastia</a:t>
            </a:r>
            <a:endParaRPr lang="en-US" sz="320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430040"/>
            <a:ext cx="4040188" cy="3951288"/>
          </a:xfrm>
        </p:spPr>
        <p:txBody>
          <a:bodyPr/>
          <a:lstStyle/>
          <a:p>
            <a:pPr algn="l" rtl="0"/>
            <a:r>
              <a:rPr lang="en-US" dirty="0" smtClean="0"/>
              <a:t>Most common in the axilla 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Associated with</a:t>
            </a:r>
          </a:p>
          <a:p>
            <a:pPr lvl="1" algn="l" rtl="0"/>
            <a:r>
              <a:rPr lang="en-US" dirty="0" smtClean="0"/>
              <a:t> Turner syndrome </a:t>
            </a:r>
          </a:p>
          <a:p>
            <a:pPr lvl="1" algn="l" rtl="0"/>
            <a:r>
              <a:rPr lang="en-US" dirty="0" smtClean="0"/>
              <a:t> Fleischer's syndrome . </a:t>
            </a:r>
            <a:endParaRPr lang="en-US" dirty="0"/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689" y="1916832"/>
            <a:ext cx="4041775" cy="3508260"/>
          </a:xfrm>
        </p:spPr>
      </p:pic>
    </p:spTree>
    <p:extLst>
      <p:ext uri="{BB962C8B-B14F-4D97-AF65-F5344CB8AC3E}">
        <p14:creationId xmlns:p14="http://schemas.microsoft.com/office/powerpoint/2010/main" val="11862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BENIGN </a:t>
            </a:r>
            <a:r>
              <a:rPr lang="en-US" dirty="0">
                <a:solidFill>
                  <a:srgbClr val="FF0000"/>
                </a:solidFill>
              </a:rPr>
              <a:t>BREAST TUMOURS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639341"/>
            <a:ext cx="8686800" cy="4525963"/>
          </a:xfrm>
        </p:spPr>
        <p:txBody>
          <a:bodyPr>
            <a:normAutofit fontScale="85000" lnSpcReduction="10000"/>
          </a:bodyPr>
          <a:lstStyle/>
          <a:p>
            <a:pPr marL="0" indent="0" algn="l" rtl="0">
              <a:buNone/>
            </a:pPr>
            <a:r>
              <a:rPr lang="en-US" b="1" dirty="0"/>
              <a:t>DUCT </a:t>
            </a:r>
            <a:r>
              <a:rPr lang="en-US" b="1" dirty="0" smtClean="0"/>
              <a:t>PAPILLOMA</a:t>
            </a:r>
          </a:p>
          <a:p>
            <a:pPr algn="l" rtl="0"/>
            <a:r>
              <a:rPr lang="en-US" dirty="0"/>
              <a:t>It is the most common cause of bloody discharge from nipple</a:t>
            </a:r>
          </a:p>
          <a:p>
            <a:pPr algn="l" rtl="0"/>
            <a:r>
              <a:rPr lang="en-US" dirty="0"/>
              <a:t> It is usually single, from a single lactiferous duct</a:t>
            </a:r>
          </a:p>
          <a:p>
            <a:pPr algn="l" rtl="0"/>
            <a:r>
              <a:rPr lang="en-US" dirty="0"/>
              <a:t> It blocks the duct causing ductal </a:t>
            </a:r>
            <a:r>
              <a:rPr lang="en-US" dirty="0" smtClean="0"/>
              <a:t>dilatation</a:t>
            </a:r>
          </a:p>
          <a:p>
            <a:pPr algn="l" rtl="0"/>
            <a:r>
              <a:rPr lang="en-US" dirty="0" smtClean="0"/>
              <a:t>It is  may be part of </a:t>
            </a:r>
            <a:r>
              <a:rPr lang="en-US" dirty="0" err="1" smtClean="0"/>
              <a:t>epitheliosis</a:t>
            </a:r>
            <a:r>
              <a:rPr lang="en-US" dirty="0" smtClean="0"/>
              <a:t>  in fibrocystic disease . </a:t>
            </a:r>
          </a:p>
          <a:p>
            <a:pPr algn="l" rtl="0"/>
            <a:r>
              <a:rPr lang="en-US" dirty="0"/>
              <a:t>Single papilloma is not </a:t>
            </a:r>
            <a:r>
              <a:rPr lang="en-US" dirty="0" smtClean="0"/>
              <a:t>premalignant , But </a:t>
            </a:r>
            <a:r>
              <a:rPr lang="en-US" dirty="0"/>
              <a:t>multiple </a:t>
            </a:r>
            <a:r>
              <a:rPr lang="en-US" dirty="0" err="1"/>
              <a:t>papillomas</a:t>
            </a:r>
            <a:r>
              <a:rPr lang="en-US" dirty="0"/>
              <a:t> in many ducts can be pre malignant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/>
              <a:t>Peripheral papilloma should be differentiated from invasive papillary carcinoma.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24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BENIGN BREAST TUMOURS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600200"/>
            <a:ext cx="8686800" cy="4525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b="1" dirty="0"/>
              <a:t>Clinical Features</a:t>
            </a:r>
          </a:p>
          <a:p>
            <a:pPr algn="l" rtl="0"/>
            <a:r>
              <a:rPr lang="en-US" dirty="0" smtClean="0"/>
              <a:t>Blood </a:t>
            </a:r>
            <a:r>
              <a:rPr lang="en-US" dirty="0"/>
              <a:t>stained discharge from the nipple is </a:t>
            </a:r>
            <a:r>
              <a:rPr lang="en-US" dirty="0" smtClean="0"/>
              <a:t>common..</a:t>
            </a:r>
            <a:endParaRPr lang="en-US" dirty="0"/>
          </a:p>
          <a:p>
            <a:pPr algn="l" rtl="0"/>
            <a:r>
              <a:rPr lang="en-US" dirty="0" err="1" smtClean="0"/>
              <a:t>Retroareolar</a:t>
            </a:r>
            <a:r>
              <a:rPr lang="en-US" dirty="0" smtClean="0"/>
              <a:t> mass may be palpable .</a:t>
            </a:r>
          </a:p>
          <a:p>
            <a:pPr algn="l" rtl="0"/>
            <a:r>
              <a:rPr lang="en-US" dirty="0"/>
              <a:t>Injection of contrast into the duct (</a:t>
            </a:r>
            <a:r>
              <a:rPr lang="en-US" dirty="0" err="1" smtClean="0"/>
              <a:t>Ductography</a:t>
            </a:r>
            <a:r>
              <a:rPr lang="en-US" dirty="0" smtClean="0"/>
              <a:t> ) show filling defect .</a:t>
            </a:r>
          </a:p>
          <a:p>
            <a:pPr marL="0" indent="0" algn="l" rtl="0">
              <a:buNone/>
            </a:pPr>
            <a:r>
              <a:rPr lang="en-US" b="1" dirty="0" smtClean="0"/>
              <a:t>Treatment</a:t>
            </a:r>
          </a:p>
          <a:p>
            <a:pPr marL="400050" lvl="1" indent="0" algn="l" rtl="0">
              <a:buNone/>
            </a:pPr>
            <a:r>
              <a:rPr lang="en-US" dirty="0" err="1"/>
              <a:t>Microdochectomy</a:t>
            </a:r>
            <a:r>
              <a:rPr lang="en-US" dirty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5813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BENIGN BREAST TUMOURS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l" rtl="0">
              <a:buNone/>
            </a:pPr>
            <a:r>
              <a:rPr lang="en-US" sz="3800" b="1" dirty="0" smtClean="0"/>
              <a:t>FIBROADENOMA</a:t>
            </a:r>
            <a:endParaRPr lang="en-US" b="1" dirty="0" smtClean="0"/>
          </a:p>
          <a:p>
            <a:pPr algn="l" rtl="0"/>
            <a:r>
              <a:rPr lang="en-US" dirty="0"/>
              <a:t>It is a benign encapsulated </a:t>
            </a:r>
            <a:r>
              <a:rPr lang="en-US" dirty="0" err="1"/>
              <a:t>tumour</a:t>
            </a:r>
            <a:r>
              <a:rPr lang="en-US" dirty="0"/>
              <a:t> occurring commonly </a:t>
            </a:r>
            <a:r>
              <a:rPr lang="en-US" dirty="0" smtClean="0"/>
              <a:t>in young </a:t>
            </a:r>
            <a:r>
              <a:rPr lang="en-US" dirty="0"/>
              <a:t>females of 15-25 years age group.</a:t>
            </a:r>
          </a:p>
          <a:p>
            <a:pPr algn="l" rtl="0"/>
            <a:r>
              <a:rPr lang="en-US" dirty="0" smtClean="0"/>
              <a:t>it </a:t>
            </a:r>
            <a:r>
              <a:rPr lang="en-US" dirty="0"/>
              <a:t>is considered as hyperplasia of a single </a:t>
            </a:r>
            <a:r>
              <a:rPr lang="en-US" dirty="0" smtClean="0"/>
              <a:t>lobule of </a:t>
            </a:r>
            <a:r>
              <a:rPr lang="en-US" dirty="0"/>
              <a:t>the breast (</a:t>
            </a:r>
            <a:r>
              <a:rPr lang="en-US" dirty="0" smtClean="0"/>
              <a:t>classified </a:t>
            </a:r>
            <a:r>
              <a:rPr lang="en-US" dirty="0"/>
              <a:t>under </a:t>
            </a:r>
            <a:r>
              <a:rPr lang="en-US" b="1" i="1" dirty="0"/>
              <a:t>ANDI</a:t>
            </a:r>
            <a:r>
              <a:rPr lang="en-US" i="1" dirty="0"/>
              <a:t>)</a:t>
            </a:r>
            <a:r>
              <a:rPr lang="en-US" dirty="0"/>
              <a:t>.</a:t>
            </a:r>
          </a:p>
          <a:p>
            <a:pPr algn="l" rtl="0"/>
            <a:r>
              <a:rPr lang="en-US" dirty="0" smtClean="0"/>
              <a:t>It </a:t>
            </a:r>
            <a:r>
              <a:rPr lang="en-US" dirty="0"/>
              <a:t>is the most common benign </a:t>
            </a:r>
            <a:r>
              <a:rPr lang="en-US" dirty="0" err="1"/>
              <a:t>tumour</a:t>
            </a:r>
            <a:r>
              <a:rPr lang="en-US" dirty="0"/>
              <a:t> of the breast </a:t>
            </a:r>
            <a:r>
              <a:rPr lang="en-US" dirty="0" smtClean="0"/>
              <a:t>below 30 </a:t>
            </a:r>
            <a:r>
              <a:rPr lang="en-US" dirty="0"/>
              <a:t>years of age in females</a:t>
            </a:r>
            <a:r>
              <a:rPr lang="en-US" dirty="0" smtClean="0"/>
              <a:t>.</a:t>
            </a:r>
            <a:endParaRPr lang="en-US" dirty="0"/>
          </a:p>
          <a:p>
            <a:pPr algn="l" rtl="0"/>
            <a:r>
              <a:rPr lang="en-US" dirty="0" smtClean="0"/>
              <a:t>Incidence </a:t>
            </a:r>
            <a:r>
              <a:rPr lang="en-US" dirty="0"/>
              <a:t>is 15% of palpable breast lumps. </a:t>
            </a:r>
            <a:endParaRPr lang="en-US" dirty="0" smtClean="0"/>
          </a:p>
          <a:p>
            <a:pPr algn="l" rtl="0"/>
            <a:r>
              <a:rPr lang="en-US" dirty="0" smtClean="0"/>
              <a:t>It </a:t>
            </a:r>
            <a:r>
              <a:rPr lang="en-US" dirty="0"/>
              <a:t>is common </a:t>
            </a:r>
            <a:r>
              <a:rPr lang="en-US" dirty="0" smtClean="0"/>
              <a:t>in blacks </a:t>
            </a:r>
            <a:r>
              <a:rPr lang="en-US" dirty="0"/>
              <a:t>and Negroes.</a:t>
            </a:r>
          </a:p>
          <a:p>
            <a:pPr algn="l" rtl="0"/>
            <a:r>
              <a:rPr lang="en-US" dirty="0" smtClean="0"/>
              <a:t>It </a:t>
            </a:r>
            <a:r>
              <a:rPr lang="en-US" dirty="0"/>
              <a:t>is bilateral in 20% of cases. 20% are multiple.</a:t>
            </a:r>
          </a:p>
        </p:txBody>
      </p:sp>
    </p:spTree>
    <p:extLst>
      <p:ext uri="{BB962C8B-B14F-4D97-AF65-F5344CB8AC3E}">
        <p14:creationId xmlns:p14="http://schemas.microsoft.com/office/powerpoint/2010/main" val="137692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BENIGN </a:t>
            </a:r>
            <a:r>
              <a:rPr lang="en-US" dirty="0">
                <a:solidFill>
                  <a:srgbClr val="FF0000"/>
                </a:solidFill>
              </a:rPr>
              <a:t>BREAST TUMOURS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85000" lnSpcReduction="20000"/>
          </a:bodyPr>
          <a:lstStyle/>
          <a:p>
            <a:pPr marL="0" indent="0" algn="l" rtl="0">
              <a:buNone/>
            </a:pPr>
            <a:r>
              <a:rPr lang="en-US" b="1" dirty="0"/>
              <a:t>Clinical </a:t>
            </a:r>
            <a:r>
              <a:rPr lang="en-US" b="1" dirty="0" smtClean="0"/>
              <a:t>Features</a:t>
            </a:r>
          </a:p>
          <a:p>
            <a:pPr algn="l" rtl="0"/>
            <a:r>
              <a:rPr lang="en-US" dirty="0"/>
              <a:t>It presents as a painless swelling in one of the </a:t>
            </a:r>
            <a:r>
              <a:rPr lang="en-US" dirty="0" smtClean="0"/>
              <a:t>quadrants, which </a:t>
            </a:r>
            <a:r>
              <a:rPr lang="en-US" dirty="0"/>
              <a:t>is smooth, </a:t>
            </a:r>
            <a:r>
              <a:rPr lang="en-US" dirty="0" smtClean="0"/>
              <a:t>firm</a:t>
            </a:r>
            <a:r>
              <a:rPr lang="en-US" dirty="0"/>
              <a:t>, </a:t>
            </a:r>
            <a:r>
              <a:rPr lang="en-US" dirty="0" err="1"/>
              <a:t>nontender</a:t>
            </a:r>
            <a:r>
              <a:rPr lang="en-US" dirty="0"/>
              <a:t>, well-</a:t>
            </a:r>
            <a:r>
              <a:rPr lang="en-US" dirty="0" err="1"/>
              <a:t>localised</a:t>
            </a:r>
            <a:r>
              <a:rPr lang="en-US" dirty="0"/>
              <a:t> and </a:t>
            </a:r>
            <a:r>
              <a:rPr lang="en-US" dirty="0" smtClean="0"/>
              <a:t>moves freely </a:t>
            </a:r>
            <a:r>
              <a:rPr lang="en-US" dirty="0"/>
              <a:t>within the breast tissue (mouse in the breast</a:t>
            </a:r>
            <a:r>
              <a:rPr lang="en-US" dirty="0" smtClean="0"/>
              <a:t>).</a:t>
            </a:r>
          </a:p>
          <a:p>
            <a:pPr algn="l" rtl="0"/>
            <a:r>
              <a:rPr lang="en-US" dirty="0" smtClean="0"/>
              <a:t>Giant </a:t>
            </a:r>
            <a:r>
              <a:rPr lang="en-US" dirty="0" err="1" smtClean="0"/>
              <a:t>fibroadenoma</a:t>
            </a:r>
            <a:r>
              <a:rPr lang="en-US" dirty="0" smtClean="0"/>
              <a:t> is &gt; 5cm .</a:t>
            </a:r>
          </a:p>
          <a:p>
            <a:pPr marL="0" indent="0" algn="l" rtl="0">
              <a:buNone/>
            </a:pPr>
            <a:r>
              <a:rPr lang="en-US" b="1" dirty="0" smtClean="0"/>
              <a:t>Treatment  </a:t>
            </a:r>
          </a:p>
          <a:p>
            <a:pPr algn="l" rtl="0"/>
            <a:r>
              <a:rPr lang="en-US" dirty="0" err="1"/>
              <a:t>Fibroadenoma</a:t>
            </a:r>
            <a:r>
              <a:rPr lang="en-US" dirty="0"/>
              <a:t> which is small (&lt; 3 cm)/single/age &lt; 30 </a:t>
            </a:r>
            <a:r>
              <a:rPr lang="en-US" dirty="0" smtClean="0"/>
              <a:t>years can </a:t>
            </a:r>
            <a:r>
              <a:rPr lang="en-US" dirty="0"/>
              <a:t>be left alone with regular follow-up with </a:t>
            </a:r>
            <a:r>
              <a:rPr lang="en-US" dirty="0" smtClean="0"/>
              <a:t>USS.</a:t>
            </a:r>
          </a:p>
          <a:p>
            <a:pPr algn="l" rtl="0"/>
            <a:r>
              <a:rPr lang="en-US" dirty="0" smtClean="0"/>
              <a:t>surgical excision if large, multiple, recurrent , or anxiousness patient 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15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BENIGN BREAST TUMOURS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4116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b="1" dirty="0"/>
              <a:t>PHYLLODES </a:t>
            </a:r>
            <a:r>
              <a:rPr lang="en-US" sz="2800" b="1" dirty="0" smtClean="0"/>
              <a:t>TUMOUR</a:t>
            </a:r>
          </a:p>
          <a:p>
            <a:pPr algn="l" rtl="0"/>
            <a:r>
              <a:rPr lang="en-US" sz="2800" dirty="0" smtClean="0"/>
              <a:t>CYSTOSARCOMA PHYLLODES/SEROCYSTIC </a:t>
            </a:r>
            <a:r>
              <a:rPr lang="en-US" sz="2800" dirty="0"/>
              <a:t>DISEASE </a:t>
            </a:r>
            <a:r>
              <a:rPr lang="en-US" sz="2800" dirty="0" smtClean="0"/>
              <a:t>OF BRODIE.</a:t>
            </a:r>
          </a:p>
          <a:p>
            <a:pPr algn="l" rtl="0"/>
            <a:r>
              <a:rPr lang="en-US" sz="2800" dirty="0"/>
              <a:t>They show a wide spectrum of activity, varying from </a:t>
            </a:r>
            <a:r>
              <a:rPr lang="en-US" sz="2800" dirty="0" smtClean="0"/>
              <a:t>almost a </a:t>
            </a:r>
            <a:r>
              <a:rPr lang="en-US" sz="2800" dirty="0"/>
              <a:t>benign condition (85%) to a locally aggressive and </a:t>
            </a:r>
            <a:r>
              <a:rPr lang="en-US" sz="2800" dirty="0" smtClean="0"/>
              <a:t>sometimes metastatic </a:t>
            </a:r>
            <a:r>
              <a:rPr lang="en-US" sz="2800" dirty="0" err="1"/>
              <a:t>tumour</a:t>
            </a:r>
            <a:r>
              <a:rPr lang="en-US" sz="2800" dirty="0"/>
              <a:t> (15</a:t>
            </a:r>
            <a:r>
              <a:rPr lang="en-US" sz="2800" dirty="0" smtClean="0"/>
              <a:t>%).</a:t>
            </a:r>
          </a:p>
          <a:p>
            <a:pPr algn="l" rtl="0"/>
            <a:r>
              <a:rPr lang="en-US" sz="2800" dirty="0"/>
              <a:t>Large capsulated area with cystic spaces and cut </a:t>
            </a:r>
            <a:r>
              <a:rPr lang="en-US" sz="2800" dirty="0" smtClean="0"/>
              <a:t>surface shows </a:t>
            </a:r>
            <a:r>
              <a:rPr lang="en-US" sz="2800" dirty="0"/>
              <a:t>soft, brownish, cystic areas</a:t>
            </a:r>
            <a:r>
              <a:rPr lang="en-US" sz="2800" dirty="0" smtClean="0"/>
              <a:t>.</a:t>
            </a:r>
          </a:p>
          <a:p>
            <a:pPr algn="l" rtl="0"/>
            <a:r>
              <a:rPr lang="en-US" sz="2800" dirty="0"/>
              <a:t>It contains cystic spaces with leaf like projections, </a:t>
            </a:r>
            <a:r>
              <a:rPr lang="en-US" sz="2800" dirty="0" smtClean="0"/>
              <a:t>hence the </a:t>
            </a:r>
            <a:r>
              <a:rPr lang="en-US" sz="2800" dirty="0"/>
              <a:t>name (</a:t>
            </a:r>
            <a:r>
              <a:rPr lang="en-US" sz="2800" i="1" dirty="0" err="1"/>
              <a:t>Phyllodes</a:t>
            </a:r>
            <a:r>
              <a:rPr lang="en-US" sz="2800" dirty="0"/>
              <a:t>—Greek—leaf-like).</a:t>
            </a:r>
          </a:p>
        </p:txBody>
      </p:sp>
    </p:spTree>
    <p:extLst>
      <p:ext uri="{BB962C8B-B14F-4D97-AF65-F5344CB8AC3E}">
        <p14:creationId xmlns:p14="http://schemas.microsoft.com/office/powerpoint/2010/main" val="250467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BENIGN BREAST TUMOURS </a:t>
            </a:r>
            <a:endParaRPr lang="en-US" dirty="0"/>
          </a:p>
        </p:txBody>
      </p:sp>
      <p:sp>
        <p:nvSpPr>
          <p:cNvPr id="4" name="مربع نص 3"/>
          <p:cNvSpPr txBox="1"/>
          <p:nvPr/>
        </p:nvSpPr>
        <p:spPr>
          <a:xfrm>
            <a:off x="539552" y="1484784"/>
            <a:ext cx="3380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PHYLLODES </a:t>
            </a:r>
            <a:r>
              <a:rPr lang="en-US" sz="2800" b="1" dirty="0" smtClean="0"/>
              <a:t>TUMOUR</a:t>
            </a:r>
            <a:endParaRPr lang="en-US" sz="2800" b="1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59632" y="2132856"/>
            <a:ext cx="6923113" cy="4465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3722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BENIGN BREAST TUMOURS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600200"/>
            <a:ext cx="8686800" cy="4525963"/>
          </a:xfrm>
        </p:spPr>
        <p:txBody>
          <a:bodyPr>
            <a:normAutofit fontScale="92500" lnSpcReduction="20000"/>
          </a:bodyPr>
          <a:lstStyle/>
          <a:p>
            <a:pPr marL="0" indent="0" algn="l" rtl="0">
              <a:buNone/>
            </a:pPr>
            <a:r>
              <a:rPr lang="en-US" b="1" dirty="0"/>
              <a:t>Clinical Features</a:t>
            </a:r>
          </a:p>
          <a:p>
            <a:pPr algn="l" rtl="0"/>
            <a:r>
              <a:rPr lang="en-US" sz="2800" dirty="0"/>
              <a:t> They occur in premenopausal women (</a:t>
            </a:r>
            <a:r>
              <a:rPr lang="en-US" sz="2800" dirty="0" smtClean="0"/>
              <a:t>30-50 years</a:t>
            </a:r>
            <a:r>
              <a:rPr lang="en-US" sz="2800" dirty="0"/>
              <a:t>).</a:t>
            </a:r>
          </a:p>
          <a:p>
            <a:pPr algn="l" rtl="0"/>
            <a:r>
              <a:rPr lang="en-US" sz="2800" dirty="0"/>
              <a:t> It is usually unilateral, grows rapidly to attain a large </a:t>
            </a:r>
            <a:r>
              <a:rPr lang="en-US" sz="2800" dirty="0" smtClean="0"/>
              <a:t>size with </a:t>
            </a:r>
            <a:r>
              <a:rPr lang="en-US" sz="2800" dirty="0" err="1"/>
              <a:t>bosselated</a:t>
            </a:r>
            <a:r>
              <a:rPr lang="en-US" sz="2800" dirty="0"/>
              <a:t> surface.</a:t>
            </a:r>
          </a:p>
          <a:p>
            <a:pPr algn="l" rtl="0"/>
            <a:r>
              <a:rPr lang="en-US" sz="2800" dirty="0"/>
              <a:t> Swelling is smooth, </a:t>
            </a:r>
            <a:r>
              <a:rPr lang="en-US" sz="2800" dirty="0" err="1"/>
              <a:t>nontender</a:t>
            </a:r>
            <a:r>
              <a:rPr lang="en-US" sz="2800" dirty="0"/>
              <a:t>, soft, </a:t>
            </a:r>
            <a:r>
              <a:rPr lang="en-US" sz="2800" dirty="0" smtClean="0"/>
              <a:t>fluctuant </a:t>
            </a:r>
            <a:r>
              <a:rPr lang="en-US" sz="2800" dirty="0"/>
              <a:t>with </a:t>
            </a:r>
            <a:r>
              <a:rPr lang="en-US" sz="2800" dirty="0" smtClean="0"/>
              <a:t>necrosis of </a:t>
            </a:r>
            <a:r>
              <a:rPr lang="en-US" sz="2800" dirty="0"/>
              <a:t>skin over the summit due </a:t>
            </a:r>
            <a:r>
              <a:rPr lang="en-US" sz="2800" dirty="0" smtClean="0"/>
              <a:t>to pressure.</a:t>
            </a:r>
          </a:p>
          <a:p>
            <a:pPr algn="l" rtl="0"/>
            <a:r>
              <a:rPr lang="en-US" sz="2800" dirty="0" err="1"/>
              <a:t>Tumour</a:t>
            </a:r>
            <a:r>
              <a:rPr lang="en-US" sz="2800" dirty="0"/>
              <a:t> grows rapidly; undergoes necrosis at various </a:t>
            </a:r>
            <a:r>
              <a:rPr lang="en-US" sz="2800" dirty="0" smtClean="0"/>
              <a:t>places; causes </a:t>
            </a:r>
            <a:r>
              <a:rPr lang="en-US" sz="2800" dirty="0"/>
              <a:t>cystic areas.</a:t>
            </a:r>
          </a:p>
          <a:p>
            <a:pPr algn="l" rtl="0"/>
            <a:r>
              <a:rPr lang="en-US" sz="2800" dirty="0"/>
              <a:t> Recurrence is </a:t>
            </a:r>
            <a:r>
              <a:rPr lang="en-US" sz="2800" dirty="0" smtClean="0"/>
              <a:t>common</a:t>
            </a:r>
          </a:p>
          <a:p>
            <a:pPr marL="0" indent="0" algn="l" rtl="0">
              <a:buNone/>
            </a:pPr>
            <a:r>
              <a:rPr lang="en-US" sz="3500" b="1" dirty="0"/>
              <a:t>Treatment</a:t>
            </a:r>
            <a:endParaRPr lang="en-US" sz="2800" b="1" dirty="0"/>
          </a:p>
          <a:p>
            <a:pPr algn="l" rtl="0"/>
            <a:r>
              <a:rPr lang="en-US" sz="2800" dirty="0"/>
              <a:t> Excision or subcutaneous mastectomy is done.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4241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MALE BREAST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Gynecomastia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2400" dirty="0" smtClean="0"/>
              <a:t>Causes : </a:t>
            </a:r>
          </a:p>
          <a:p>
            <a:pPr marL="0" indent="0" algn="l" rtl="0">
              <a:buNone/>
            </a:pPr>
            <a:endParaRPr lang="en-US" sz="2400" dirty="0" smtClean="0"/>
          </a:p>
          <a:p>
            <a:pPr algn="l" rtl="0">
              <a:buNone/>
            </a:pPr>
            <a:r>
              <a:rPr lang="en-US" sz="2400" dirty="0" smtClean="0"/>
              <a:t>1.  Physiological : </a:t>
            </a:r>
            <a:r>
              <a:rPr lang="en-US" sz="2400" dirty="0"/>
              <a:t>Newborns, Pubertal </a:t>
            </a:r>
            <a:r>
              <a:rPr lang="en-US" sz="2400" dirty="0" smtClean="0"/>
              <a:t>, Senescent </a:t>
            </a:r>
            <a:r>
              <a:rPr lang="en-US" sz="2400" dirty="0"/>
              <a:t>( age &gt;50yrs</a:t>
            </a:r>
            <a:r>
              <a:rPr lang="en-US" sz="2400" dirty="0" smtClean="0"/>
              <a:t>), 		</a:t>
            </a:r>
            <a:r>
              <a:rPr lang="en-US" sz="2400" dirty="0" err="1" smtClean="0"/>
              <a:t>Pseudogynaecomastia</a:t>
            </a:r>
            <a:r>
              <a:rPr lang="en-US" sz="2400" dirty="0" smtClean="0"/>
              <a:t> (obesity ).</a:t>
            </a:r>
            <a:endParaRPr lang="en-US" sz="2400" dirty="0"/>
          </a:p>
          <a:p>
            <a:pPr algn="l" rtl="0">
              <a:buNone/>
            </a:pPr>
            <a:r>
              <a:rPr lang="en-US" sz="2400" dirty="0"/>
              <a:t>2.  Drugs:</a:t>
            </a:r>
          </a:p>
          <a:p>
            <a:pPr lvl="0" algn="l" rtl="0">
              <a:buNone/>
            </a:pPr>
            <a:r>
              <a:rPr lang="en-US" sz="2400" dirty="0" smtClean="0"/>
              <a:t>		Estrogen</a:t>
            </a:r>
            <a:r>
              <a:rPr lang="en-US" sz="2400" dirty="0"/>
              <a:t>, digoxin, thiazides, </a:t>
            </a:r>
            <a:r>
              <a:rPr lang="en-US" sz="2400" dirty="0" err="1"/>
              <a:t>phenothiazines</a:t>
            </a:r>
            <a:r>
              <a:rPr lang="en-US" sz="2400" dirty="0"/>
              <a:t>, phenytoin, </a:t>
            </a:r>
            <a:r>
              <a:rPr lang="en-US" sz="2400" dirty="0" smtClean="0"/>
              <a:t>	theophylline</a:t>
            </a:r>
            <a:r>
              <a:rPr lang="en-US" sz="2400" dirty="0"/>
              <a:t>, </a:t>
            </a:r>
            <a:r>
              <a:rPr lang="en-US" sz="2400" dirty="0" smtClean="0"/>
              <a:t>cimetidine</a:t>
            </a:r>
            <a:r>
              <a:rPr lang="en-US" sz="2400" dirty="0"/>
              <a:t> </a:t>
            </a:r>
            <a:r>
              <a:rPr lang="en-US" sz="2400" dirty="0" smtClean="0"/>
              <a:t>, </a:t>
            </a:r>
            <a:r>
              <a:rPr lang="en-US" sz="2400" dirty="0"/>
              <a:t>spironolactone, methyldopa,</a:t>
            </a:r>
          </a:p>
          <a:p>
            <a:pPr marL="0" indent="0" algn="l" rtl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9762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THE MALE BREAST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>
            <a:normAutofit/>
          </a:bodyPr>
          <a:lstStyle/>
          <a:p>
            <a:pPr marL="457200" indent="-457200" algn="l" rtl="0">
              <a:buAutoNum type="arabicPeriod" startAt="3"/>
            </a:pPr>
            <a:r>
              <a:rPr lang="en-US" dirty="0" smtClean="0"/>
              <a:t>Pathological : </a:t>
            </a:r>
            <a:endParaRPr lang="en-US" dirty="0"/>
          </a:p>
          <a:p>
            <a:pPr lvl="2" algn="l" rtl="0"/>
            <a:r>
              <a:rPr lang="en-US" dirty="0"/>
              <a:t>Hepatic disease.</a:t>
            </a:r>
          </a:p>
          <a:p>
            <a:pPr lvl="2" algn="l" rtl="0"/>
            <a:r>
              <a:rPr lang="en-US" dirty="0"/>
              <a:t>Renal failure.</a:t>
            </a:r>
          </a:p>
          <a:p>
            <a:pPr lvl="2" algn="l" rtl="0"/>
            <a:r>
              <a:rPr lang="en-US" dirty="0"/>
              <a:t>Malnutrition.</a:t>
            </a:r>
          </a:p>
          <a:p>
            <a:pPr lvl="2" algn="l" rtl="0"/>
            <a:r>
              <a:rPr lang="en-US" dirty="0"/>
              <a:t>Primary testicular failure</a:t>
            </a:r>
          </a:p>
          <a:p>
            <a:pPr lvl="2" algn="l" rtl="0"/>
            <a:r>
              <a:rPr lang="en-US" dirty="0"/>
              <a:t>Acquired testicular failure: mumps, leprosy, </a:t>
            </a:r>
            <a:r>
              <a:rPr lang="en-US" dirty="0" smtClean="0"/>
              <a:t>and irradiation</a:t>
            </a:r>
            <a:r>
              <a:rPr lang="ar-SA" dirty="0"/>
              <a:t>. </a:t>
            </a:r>
            <a:endParaRPr lang="en-US" dirty="0"/>
          </a:p>
          <a:p>
            <a:pPr lvl="2" algn="l" rtl="0"/>
            <a:r>
              <a:rPr lang="en-US" dirty="0"/>
              <a:t>Secondary testicular failure:</a:t>
            </a:r>
            <a:r>
              <a:rPr lang="ar-SA" dirty="0"/>
              <a:t>. </a:t>
            </a:r>
            <a:endParaRPr lang="en-US" dirty="0"/>
          </a:p>
          <a:p>
            <a:pPr lvl="2" algn="l" rtl="0"/>
            <a:r>
              <a:rPr lang="en-US" dirty="0"/>
              <a:t>Endocrine tumors: testicular, adrenal, pituitary</a:t>
            </a:r>
            <a:r>
              <a:rPr lang="ar-SA" dirty="0"/>
              <a:t>. </a:t>
            </a:r>
            <a:endParaRPr lang="en-US" dirty="0"/>
          </a:p>
          <a:p>
            <a:pPr lvl="2" algn="l" rtl="0"/>
            <a:r>
              <a:rPr lang="en-US" dirty="0"/>
              <a:t>Non-endocrine tumors: bronchial carcinoma, </a:t>
            </a:r>
            <a:r>
              <a:rPr lang="en-US" dirty="0" smtClean="0"/>
              <a:t>lymphoma</a:t>
            </a:r>
            <a:r>
              <a:rPr lang="en-US" dirty="0"/>
              <a:t>.</a:t>
            </a:r>
            <a:r>
              <a:rPr lang="ar-SA" dirty="0" smtClean="0"/>
              <a:t> 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69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786314" y="1370301"/>
            <a:ext cx="3900486" cy="4630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12" y="1340768"/>
            <a:ext cx="4536504" cy="4691063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 smtClean="0"/>
              <a:t>Unilateral </a:t>
            </a:r>
            <a:r>
              <a:rPr lang="en-US" sz="3200" dirty="0" err="1" smtClean="0"/>
              <a:t>gynaecomastia</a:t>
            </a:r>
            <a:r>
              <a:rPr lang="en-US" sz="3200" dirty="0" smtClean="0"/>
              <a:t> in a young male.</a:t>
            </a:r>
          </a:p>
          <a:p>
            <a:pPr marL="457200" indent="-457200" algn="l" rtl="0">
              <a:buFont typeface="Arial" pitchFamily="34" charset="0"/>
              <a:buChar char="•"/>
            </a:pPr>
            <a:endParaRPr lang="ar-EG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7756"/>
            <a:ext cx="8229600" cy="124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825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Breast Embryology</a:t>
            </a:r>
            <a:endParaRPr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algn="ctr" rtl="0"/>
            <a:r>
              <a:rPr lang="en-US" sz="2800" dirty="0" err="1" smtClean="0"/>
              <a:t>Athelia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 anchor="ctr">
            <a:normAutofit/>
          </a:bodyPr>
          <a:lstStyle/>
          <a:p>
            <a:pPr algn="ctr" rtl="0"/>
            <a:r>
              <a:rPr lang="en-US" sz="2800" dirty="0" err="1" smtClean="0"/>
              <a:t>polythelia</a:t>
            </a:r>
            <a:endParaRPr lang="en-US" sz="2800" dirty="0"/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361050"/>
            <a:ext cx="3168352" cy="3732246"/>
          </a:xfrm>
        </p:spPr>
      </p:pic>
      <p:pic>
        <p:nvPicPr>
          <p:cNvPr id="8" name="صورة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77"/>
          <a:stretch/>
        </p:blipFill>
        <p:spPr>
          <a:xfrm>
            <a:off x="4746578" y="2420888"/>
            <a:ext cx="3785862" cy="3658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07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23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52918" y="1370806"/>
            <a:ext cx="4876800" cy="3657600"/>
          </a:xfrm>
          <a:noFill/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07504" y="1412776"/>
            <a:ext cx="4070256" cy="4691063"/>
          </a:xfrm>
        </p:spPr>
        <p:txBody>
          <a:bodyPr>
            <a:norm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800" dirty="0" smtClean="0"/>
              <a:t>Bilateral </a:t>
            </a:r>
            <a:r>
              <a:rPr lang="en-US" sz="2800" dirty="0" err="1" smtClean="0"/>
              <a:t>gynaecomastia</a:t>
            </a:r>
            <a:r>
              <a:rPr lang="en-US" sz="2800" dirty="0" smtClean="0"/>
              <a:t> in a young male.</a:t>
            </a:r>
            <a:endParaRPr lang="ar-EG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748"/>
            <a:ext cx="8229600" cy="124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181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214810" y="1433650"/>
            <a:ext cx="4643470" cy="47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720" y="1412776"/>
            <a:ext cx="4070256" cy="4691063"/>
          </a:xfrm>
        </p:spPr>
        <p:txBody>
          <a:bodyPr>
            <a:norm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800" dirty="0" smtClean="0"/>
              <a:t>Bilateral </a:t>
            </a:r>
            <a:r>
              <a:rPr lang="en-US" sz="2800" dirty="0" err="1" smtClean="0"/>
              <a:t>gynaecomastia</a:t>
            </a:r>
            <a:r>
              <a:rPr lang="en-US" sz="2800" dirty="0" smtClean="0"/>
              <a:t> in an elderly male.</a:t>
            </a:r>
            <a:endParaRPr lang="ar-EG" sz="2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-27384"/>
            <a:ext cx="8229600" cy="124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643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 BREAST CARCINOMA 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600200"/>
            <a:ext cx="8686800" cy="4525963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Breast cancer </a:t>
            </a:r>
            <a:r>
              <a:rPr lang="en-US" dirty="0" smtClean="0"/>
              <a:t>is the </a:t>
            </a:r>
            <a:r>
              <a:rPr lang="en-US" dirty="0"/>
              <a:t>most common cancer in women </a:t>
            </a:r>
            <a:r>
              <a:rPr lang="en-US" dirty="0" smtClean="0"/>
              <a:t>worldwide.</a:t>
            </a:r>
          </a:p>
          <a:p>
            <a:pPr algn="l" rtl="0"/>
            <a:r>
              <a:rPr lang="en-US" dirty="0" smtClean="0"/>
              <a:t>It is 2</a:t>
            </a:r>
            <a:r>
              <a:rPr lang="en-US" baseline="30000" dirty="0" smtClean="0"/>
              <a:t>nd</a:t>
            </a:r>
            <a:r>
              <a:rPr lang="en-US" dirty="0" smtClean="0"/>
              <a:t> common cancer after lung cancer in both sex.</a:t>
            </a:r>
          </a:p>
          <a:p>
            <a:pPr algn="l" rtl="0"/>
            <a:r>
              <a:rPr lang="en-US" dirty="0"/>
              <a:t>Carcinoma breast is more common in developed, </a:t>
            </a:r>
            <a:r>
              <a:rPr lang="en-US" dirty="0" smtClean="0"/>
              <a:t>western countries.</a:t>
            </a:r>
          </a:p>
          <a:p>
            <a:pPr algn="l" rtl="0"/>
            <a:r>
              <a:rPr lang="en-US" dirty="0"/>
              <a:t>It is more common after middle age, but can occur at </a:t>
            </a:r>
            <a:r>
              <a:rPr lang="en-US" dirty="0" smtClean="0"/>
              <a:t>any age </a:t>
            </a:r>
            <a:r>
              <a:rPr lang="en-US" dirty="0"/>
              <a:t>group, after 20 years.</a:t>
            </a:r>
          </a:p>
        </p:txBody>
      </p:sp>
    </p:spTree>
    <p:extLst>
      <p:ext uri="{BB962C8B-B14F-4D97-AF65-F5344CB8AC3E}">
        <p14:creationId xmlns:p14="http://schemas.microsoft.com/office/powerpoint/2010/main" val="35660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 BREAST CARCINOMA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1600200"/>
            <a:ext cx="9036496" cy="4525963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Risk factors</a:t>
            </a:r>
          </a:p>
          <a:p>
            <a:pPr marL="742950" indent="-742950" algn="l" rtl="0">
              <a:buFont typeface="+mj-lt"/>
              <a:buAutoNum type="arabicPeriod"/>
            </a:pPr>
            <a:r>
              <a:rPr lang="en-US" sz="2800" dirty="0" smtClean="0"/>
              <a:t>Family history for ca. Breast produces a 2—3 times higher risk .</a:t>
            </a:r>
          </a:p>
          <a:p>
            <a:pPr marL="742950" indent="-742950" algn="l" rtl="0">
              <a:buFont typeface="+mj-lt"/>
              <a:buAutoNum type="arabicPeriod"/>
            </a:pPr>
            <a:r>
              <a:rPr lang="en-US" sz="2800" dirty="0" smtClean="0"/>
              <a:t>Hereditary breast cancer (HBC). </a:t>
            </a:r>
          </a:p>
          <a:p>
            <a:pPr marL="800100" lvl="2" indent="0" algn="l" rtl="0">
              <a:buNone/>
            </a:pPr>
            <a:r>
              <a:rPr lang="en-US" sz="2800" dirty="0" smtClean="0"/>
              <a:t>The breast cancer gene (</a:t>
            </a:r>
            <a:r>
              <a:rPr lang="en-US" sz="2800" dirty="0" err="1" smtClean="0"/>
              <a:t>brca</a:t>
            </a:r>
            <a:r>
              <a:rPr lang="en-US" sz="2800" dirty="0" smtClean="0"/>
              <a:t>) has two forms:</a:t>
            </a:r>
          </a:p>
          <a:p>
            <a:pPr marL="1257300" lvl="2" indent="-457200" algn="l" rtl="0">
              <a:buAutoNum type="arabicPeriod"/>
            </a:pPr>
            <a:r>
              <a:rPr lang="en-US" sz="2800" dirty="0" smtClean="0"/>
              <a:t>BRCA-1 greatly increases the risk of ca. Breast (80%) &amp; ca. Ovary (60%).</a:t>
            </a:r>
          </a:p>
          <a:p>
            <a:pPr marL="1257300" lvl="2" indent="-457200" algn="l" rtl="0">
              <a:buAutoNum type="arabicPeriod"/>
            </a:pPr>
            <a:r>
              <a:rPr lang="en-US" sz="2800" dirty="0" smtClean="0"/>
              <a:t>Brca-2  breast cancer 60% ,ovarian cancer 40%.</a:t>
            </a:r>
          </a:p>
        </p:txBody>
      </p:sp>
    </p:spTree>
    <p:extLst>
      <p:ext uri="{BB962C8B-B14F-4D97-AF65-F5344CB8AC3E}">
        <p14:creationId xmlns:p14="http://schemas.microsoft.com/office/powerpoint/2010/main" val="334384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 BREAST CARCINOMA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05680" y="1600200"/>
            <a:ext cx="8686800" cy="4525963"/>
          </a:xfrm>
        </p:spPr>
        <p:txBody>
          <a:bodyPr>
            <a:normAutofit fontScale="92500" lnSpcReduction="20000"/>
          </a:bodyPr>
          <a:lstStyle/>
          <a:p>
            <a:pPr marL="742950" indent="-742950" algn="l" rtl="0">
              <a:buFont typeface="+mj-lt"/>
              <a:buAutoNum type="arabicPeriod" startAt="3"/>
            </a:pPr>
            <a:r>
              <a:rPr lang="en-US" dirty="0"/>
              <a:t>Hormonal factor</a:t>
            </a:r>
          </a:p>
          <a:p>
            <a:pPr marL="1257300" lvl="2" indent="-457200" algn="l" rtl="0">
              <a:buFont typeface="+mj-lt"/>
              <a:buAutoNum type="alphaUcPeriod"/>
            </a:pPr>
            <a:r>
              <a:rPr lang="en-US" dirty="0"/>
              <a:t>Age at menarche ( younger age increase the </a:t>
            </a:r>
            <a:r>
              <a:rPr lang="en-US" dirty="0" smtClean="0"/>
              <a:t>risk)</a:t>
            </a:r>
          </a:p>
          <a:p>
            <a:pPr marL="1257300" lvl="2" indent="-457200" algn="l" rtl="0">
              <a:buFont typeface="+mj-lt"/>
              <a:buAutoNum type="alphaUcPeriod"/>
            </a:pPr>
            <a:r>
              <a:rPr lang="en-US" dirty="0" smtClean="0"/>
              <a:t>Age </a:t>
            </a:r>
            <a:r>
              <a:rPr lang="en-US" dirty="0"/>
              <a:t>at menopause ( </a:t>
            </a:r>
            <a:r>
              <a:rPr lang="en-US" dirty="0" err="1"/>
              <a:t>menop</a:t>
            </a:r>
            <a:r>
              <a:rPr lang="en-US" dirty="0"/>
              <a:t>. At age 55 doubles the risk </a:t>
            </a:r>
            <a:r>
              <a:rPr lang="en-US" dirty="0" smtClean="0"/>
              <a:t>).</a:t>
            </a:r>
          </a:p>
          <a:p>
            <a:pPr marL="1257300" lvl="2" indent="-457200" algn="l" rtl="0">
              <a:buFont typeface="+mj-lt"/>
              <a:buAutoNum type="alphaUcPeriod"/>
            </a:pPr>
            <a:r>
              <a:rPr lang="en-US" dirty="0" smtClean="0"/>
              <a:t>No</a:t>
            </a:r>
            <a:r>
              <a:rPr lang="en-US" dirty="0"/>
              <a:t>. of pregnancies (higher no. is protective </a:t>
            </a:r>
            <a:r>
              <a:rPr lang="en-US" dirty="0" smtClean="0"/>
              <a:t>).</a:t>
            </a:r>
          </a:p>
          <a:p>
            <a:pPr marL="1257300" lvl="2" indent="-457200" algn="l" rtl="0">
              <a:buFont typeface="+mj-lt"/>
              <a:buAutoNum type="alphaUcPeriod"/>
            </a:pPr>
            <a:r>
              <a:rPr lang="en-US" dirty="0" smtClean="0"/>
              <a:t>Age </a:t>
            </a:r>
            <a:r>
              <a:rPr lang="en-US" dirty="0"/>
              <a:t>at 1</a:t>
            </a:r>
            <a:r>
              <a:rPr lang="en-US" baseline="30000" dirty="0"/>
              <a:t>st</a:t>
            </a:r>
            <a:r>
              <a:rPr lang="en-US" dirty="0"/>
              <a:t> pregnancy (if &gt;30y double the risk compared to  &lt;20y at 1</a:t>
            </a:r>
            <a:r>
              <a:rPr lang="en-US" baseline="30000" dirty="0"/>
              <a:t>st</a:t>
            </a:r>
            <a:r>
              <a:rPr lang="en-US" dirty="0"/>
              <a:t> pregnancy </a:t>
            </a:r>
            <a:r>
              <a:rPr lang="en-US" dirty="0" smtClean="0"/>
              <a:t>).</a:t>
            </a:r>
          </a:p>
          <a:p>
            <a:pPr marL="1257300" lvl="2" indent="-457200" algn="l" rtl="0">
              <a:buFont typeface="+mj-lt"/>
              <a:buAutoNum type="alphaUcPeriod"/>
            </a:pPr>
            <a:r>
              <a:rPr lang="en-US" dirty="0"/>
              <a:t>a nulliparous woman’s -risk is increased 2—3 </a:t>
            </a:r>
            <a:r>
              <a:rPr lang="en-US" dirty="0" smtClean="0"/>
              <a:t>times .</a:t>
            </a:r>
          </a:p>
          <a:p>
            <a:pPr marL="1257300" lvl="2" indent="-457200" algn="l" rtl="0">
              <a:buFont typeface="+mj-lt"/>
              <a:buAutoNum type="alphaUcPeriod"/>
            </a:pPr>
            <a:r>
              <a:rPr lang="en-US" dirty="0" smtClean="0"/>
              <a:t>breast </a:t>
            </a:r>
            <a:r>
              <a:rPr lang="en-US" dirty="0"/>
              <a:t>feeding is protective </a:t>
            </a:r>
            <a:r>
              <a:rPr lang="en-US" dirty="0" smtClean="0"/>
              <a:t>.</a:t>
            </a:r>
          </a:p>
          <a:p>
            <a:pPr marL="1257300" lvl="2" indent="-457200" algn="l" rtl="0">
              <a:buFont typeface="+mj-lt"/>
              <a:buAutoNum type="alphaUcPeriod"/>
            </a:pPr>
            <a:r>
              <a:rPr lang="en-US" dirty="0"/>
              <a:t>O.C.P use </a:t>
            </a:r>
            <a:r>
              <a:rPr lang="en-US" dirty="0" smtClean="0"/>
              <a:t>(high </a:t>
            </a:r>
            <a:r>
              <a:rPr lang="en-US" dirty="0"/>
              <a:t>estrogen pills increase </a:t>
            </a:r>
            <a:r>
              <a:rPr lang="en-US" dirty="0" smtClean="0"/>
              <a:t>risk).</a:t>
            </a:r>
          </a:p>
          <a:p>
            <a:pPr marL="1257300" lvl="2" indent="-457200" algn="l" rtl="0">
              <a:buFont typeface="+mj-lt"/>
              <a:buAutoNum type="alphaUcPeriod"/>
            </a:pPr>
            <a:r>
              <a:rPr lang="en-US" dirty="0"/>
              <a:t>Hormonal replacement </a:t>
            </a:r>
            <a:r>
              <a:rPr lang="en-US" dirty="0" smtClean="0"/>
              <a:t>therapy increase the risk.</a:t>
            </a:r>
          </a:p>
          <a:p>
            <a:pPr marL="1257300" lvl="2" indent="-457200" algn="l" rtl="0">
              <a:buFont typeface="+mj-lt"/>
              <a:buAutoNum type="alphaUcPeriod"/>
            </a:pPr>
            <a:r>
              <a:rPr lang="en-US" dirty="0" smtClean="0"/>
              <a:t>Oophorectomy  </a:t>
            </a:r>
            <a:r>
              <a:rPr lang="en-US" dirty="0"/>
              <a:t>in </a:t>
            </a:r>
            <a:r>
              <a:rPr lang="en-US" dirty="0" err="1"/>
              <a:t>premenp</a:t>
            </a:r>
            <a:r>
              <a:rPr lang="en-US" dirty="0"/>
              <a:t>. woman Greatly reduces the </a:t>
            </a:r>
            <a:r>
              <a:rPr lang="en-US" dirty="0" smtClean="0"/>
              <a:t>risk </a:t>
            </a:r>
            <a:r>
              <a:rPr lang="en-US" dirty="0"/>
              <a:t>of  Ca.  breast .</a:t>
            </a:r>
            <a:br>
              <a:rPr lang="en-US" dirty="0"/>
            </a:br>
            <a:endParaRPr lang="en-US" dirty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19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 BREAST CARCINOMA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496" y="1556792"/>
            <a:ext cx="9145016" cy="4525963"/>
          </a:xfrm>
        </p:spPr>
        <p:txBody>
          <a:bodyPr>
            <a:normAutofit fontScale="92500"/>
          </a:bodyPr>
          <a:lstStyle/>
          <a:p>
            <a:pPr marL="742950" indent="-742950" algn="l" rtl="0">
              <a:buFont typeface="+mj-lt"/>
              <a:buAutoNum type="arabicPeriod" startAt="4"/>
              <a:defRPr/>
            </a:pPr>
            <a:r>
              <a:rPr lang="en-US" sz="2800" dirty="0">
                <a:cs typeface="Arial" pitchFamily="34" charset="0"/>
              </a:rPr>
              <a:t>A typical hyperplasia </a:t>
            </a:r>
            <a:r>
              <a:rPr lang="en-US" sz="2800" dirty="0" smtClean="0">
                <a:cs typeface="Arial" pitchFamily="34" charset="0"/>
              </a:rPr>
              <a:t> </a:t>
            </a:r>
            <a:r>
              <a:rPr lang="en-US" sz="2800" dirty="0">
                <a:cs typeface="Arial" pitchFamily="34" charset="0"/>
              </a:rPr>
              <a:t>has a 3—6 </a:t>
            </a:r>
            <a:r>
              <a:rPr lang="en-US" sz="2800" dirty="0" smtClean="0">
                <a:cs typeface="Arial" pitchFamily="34" charset="0"/>
              </a:rPr>
              <a:t>times higher risk.</a:t>
            </a:r>
            <a:endParaRPr lang="en-US" sz="2800" dirty="0">
              <a:cs typeface="Arial" pitchFamily="34" charset="0"/>
            </a:endParaRPr>
          </a:p>
          <a:p>
            <a:pPr marL="742950" indent="-742950" algn="l" rtl="0">
              <a:buFont typeface="+mj-lt"/>
              <a:buAutoNum type="arabicPeriod" startAt="4"/>
              <a:defRPr/>
            </a:pPr>
            <a:r>
              <a:rPr lang="en-US" sz="2800" dirty="0" smtClean="0">
                <a:cs typeface="Arial" pitchFamily="34" charset="0"/>
              </a:rPr>
              <a:t>prior </a:t>
            </a:r>
            <a:r>
              <a:rPr lang="en-US" sz="2800" dirty="0">
                <a:cs typeface="Arial" pitchFamily="34" charset="0"/>
              </a:rPr>
              <a:t>contralateral breast  :  </a:t>
            </a:r>
            <a:endParaRPr lang="en-US" sz="2800" dirty="0" smtClean="0">
              <a:cs typeface="Arial" pitchFamily="34" charset="0"/>
            </a:endParaRPr>
          </a:p>
          <a:p>
            <a:pPr marL="1771650" lvl="3" indent="-514350" algn="l" rtl="0">
              <a:buFont typeface="+mj-lt"/>
              <a:buAutoNum type="alphaUcPeriod"/>
              <a:defRPr/>
            </a:pPr>
            <a:r>
              <a:rPr lang="en-US" sz="2800" dirty="0" smtClean="0">
                <a:cs typeface="Arial" pitchFamily="34" charset="0"/>
              </a:rPr>
              <a:t>previous </a:t>
            </a:r>
            <a:r>
              <a:rPr lang="en-US" sz="2800" dirty="0">
                <a:cs typeface="Arial" pitchFamily="34" charset="0"/>
              </a:rPr>
              <a:t>adenocarcinoma increases the risk </a:t>
            </a:r>
            <a:r>
              <a:rPr lang="en-US" sz="2800" dirty="0" smtClean="0">
                <a:cs typeface="Arial" pitchFamily="34" charset="0"/>
              </a:rPr>
              <a:t>2 times .</a:t>
            </a:r>
          </a:p>
          <a:p>
            <a:pPr marL="1771650" lvl="3" indent="-514350" algn="l" rtl="0">
              <a:buFont typeface="+mj-lt"/>
              <a:buAutoNum type="alphaUcPeriod"/>
              <a:defRPr/>
            </a:pPr>
            <a:r>
              <a:rPr lang="en-US" sz="2800" dirty="0" smtClean="0">
                <a:cs typeface="Arial" pitchFamily="34" charset="0"/>
              </a:rPr>
              <a:t>previous </a:t>
            </a:r>
            <a:r>
              <a:rPr lang="en-US" sz="2800" dirty="0">
                <a:cs typeface="Arial" pitchFamily="34" charset="0"/>
              </a:rPr>
              <a:t>lobular carcinoma occurs in </a:t>
            </a:r>
            <a:r>
              <a:rPr lang="en-US" sz="2800" dirty="0" smtClean="0">
                <a:cs typeface="Arial" pitchFamily="34" charset="0"/>
              </a:rPr>
              <a:t> 25- </a:t>
            </a:r>
            <a:r>
              <a:rPr lang="en-US" sz="2800" dirty="0">
                <a:cs typeface="Arial" pitchFamily="34" charset="0"/>
              </a:rPr>
              <a:t>50% </a:t>
            </a:r>
          </a:p>
          <a:p>
            <a:pPr marL="514350" indent="-514350" algn="l" rtl="0">
              <a:buFont typeface="+mj-lt"/>
              <a:buAutoNum type="arabicPeriod" startAt="4"/>
              <a:defRPr/>
            </a:pPr>
            <a:r>
              <a:rPr lang="en-US" sz="2800" dirty="0" smtClean="0">
                <a:cs typeface="Arial" pitchFamily="34" charset="0"/>
              </a:rPr>
              <a:t>High </a:t>
            </a:r>
            <a:r>
              <a:rPr lang="en-US" sz="2800" dirty="0">
                <a:cs typeface="Arial" pitchFamily="34" charset="0"/>
              </a:rPr>
              <a:t>socioeconomic status. (late menarche &amp;1</a:t>
            </a:r>
            <a:r>
              <a:rPr lang="en-US" sz="2800" baseline="30000" dirty="0">
                <a:cs typeface="Arial" pitchFamily="34" charset="0"/>
              </a:rPr>
              <a:t>st</a:t>
            </a:r>
            <a:r>
              <a:rPr lang="en-US" sz="2800" dirty="0">
                <a:cs typeface="Arial" pitchFamily="34" charset="0"/>
              </a:rPr>
              <a:t> pregnancy).</a:t>
            </a:r>
          </a:p>
          <a:p>
            <a:pPr marL="514350" indent="-514350" algn="l" rtl="0">
              <a:buFont typeface="+mj-lt"/>
              <a:buAutoNum type="arabicPeriod" startAt="4"/>
            </a:pPr>
            <a:r>
              <a:rPr lang="en-US" sz="2800" dirty="0"/>
              <a:t>Diet – eating sat. fat, red meat , alcohol &amp; </a:t>
            </a:r>
            <a:r>
              <a:rPr lang="en-US" sz="2800" dirty="0" smtClean="0"/>
              <a:t>obesity increases </a:t>
            </a:r>
            <a:r>
              <a:rPr lang="en-US" sz="2800" dirty="0"/>
              <a:t>the </a:t>
            </a:r>
            <a:r>
              <a:rPr lang="en-US" sz="2800" dirty="0" smtClean="0"/>
              <a:t>risk.</a:t>
            </a:r>
          </a:p>
          <a:p>
            <a:pPr marL="514350" indent="-514350" algn="l" rtl="0">
              <a:buFont typeface="+mj-lt"/>
              <a:buAutoNum type="arabicPeriod" startAt="4"/>
            </a:pPr>
            <a:r>
              <a:rPr lang="en-US" sz="2800" dirty="0" smtClean="0"/>
              <a:t>age </a:t>
            </a:r>
            <a:r>
              <a:rPr lang="en-US" sz="2800" dirty="0"/>
              <a:t>– risk increases with age , median age for </a:t>
            </a:r>
            <a:r>
              <a:rPr lang="en-US" sz="2800" dirty="0" smtClean="0"/>
              <a:t>ca. breast </a:t>
            </a:r>
            <a:r>
              <a:rPr lang="en-US" sz="2800" dirty="0"/>
              <a:t>is </a:t>
            </a:r>
            <a:r>
              <a:rPr lang="en-US" sz="2800" dirty="0" smtClean="0"/>
              <a:t>60y.</a:t>
            </a:r>
          </a:p>
          <a:p>
            <a:pPr marL="514350" indent="-514350" algn="l" rtl="0">
              <a:buFont typeface="+mj-lt"/>
              <a:buAutoNum type="arabicPeriod" startAt="4"/>
            </a:pPr>
            <a:r>
              <a:rPr lang="en-US" sz="2800" dirty="0" smtClean="0"/>
              <a:t>Radiation </a:t>
            </a:r>
            <a:r>
              <a:rPr lang="en-US" sz="2800" dirty="0"/>
              <a:t>: doubles the risk.</a:t>
            </a:r>
          </a:p>
        </p:txBody>
      </p:sp>
    </p:spTree>
    <p:extLst>
      <p:ext uri="{BB962C8B-B14F-4D97-AF65-F5344CB8AC3E}">
        <p14:creationId xmlns:p14="http://schemas.microsoft.com/office/powerpoint/2010/main" val="83175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 BREAST CARCINOMA 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496" y="1268760"/>
            <a:ext cx="9179813" cy="5328592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r>
              <a:rPr lang="en-US" sz="2800" dirty="0">
                <a:solidFill>
                  <a:srgbClr val="FF0000"/>
                </a:solidFill>
              </a:rPr>
              <a:t>Histological Classification of Breast Cancer</a:t>
            </a:r>
            <a:endParaRPr lang="en-US" sz="2800" b="1" dirty="0" smtClean="0"/>
          </a:p>
          <a:p>
            <a:pPr marL="457200" indent="-457200" algn="l" rtl="0">
              <a:buFont typeface="+mj-lt"/>
              <a:buAutoNum type="arabicPeriod"/>
            </a:pPr>
            <a:r>
              <a:rPr lang="en-US" sz="2800" b="1" dirty="0" smtClean="0"/>
              <a:t>Ductal carcinoma</a:t>
            </a:r>
            <a:r>
              <a:rPr lang="en-US" sz="2400" dirty="0" smtClean="0"/>
              <a:t>:  most common variant 90%.</a:t>
            </a:r>
          </a:p>
          <a:p>
            <a:pPr marL="1371600" lvl="2" indent="-457200" algn="l" rtl="0">
              <a:buFont typeface="+mj-lt"/>
              <a:buAutoNum type="alphaUcPeriod"/>
            </a:pPr>
            <a:r>
              <a:rPr lang="en-US" dirty="0" smtClean="0"/>
              <a:t>NONINVASIVE DUCTAL CA. INSITU .</a:t>
            </a:r>
          </a:p>
          <a:p>
            <a:pPr marL="1371600" lvl="2" indent="-457200" algn="l" rtl="0">
              <a:buFont typeface="+mj-lt"/>
              <a:buAutoNum type="alphaUcPeriod"/>
            </a:pPr>
            <a:r>
              <a:rPr lang="en-US" dirty="0" smtClean="0"/>
              <a:t>INVASIVE </a:t>
            </a:r>
            <a:r>
              <a:rPr lang="en-US" sz="2400" dirty="0" smtClean="0"/>
              <a:t>DUCTAL CA</a:t>
            </a:r>
            <a:r>
              <a:rPr lang="en-US" dirty="0" smtClean="0"/>
              <a:t>. </a:t>
            </a:r>
          </a:p>
          <a:p>
            <a:pPr marL="914400" lvl="2" indent="0" algn="l" rtl="0">
              <a:buNone/>
            </a:pPr>
            <a:r>
              <a:rPr lang="en-US" dirty="0" err="1" smtClean="0"/>
              <a:t>Scirrhous</a:t>
            </a:r>
            <a:r>
              <a:rPr lang="en-US" dirty="0" smtClean="0"/>
              <a:t> ca. , Papillary ca., Medullary ca., Colloid </a:t>
            </a:r>
            <a:r>
              <a:rPr lang="en-US" dirty="0" err="1" smtClean="0"/>
              <a:t>ca</a:t>
            </a:r>
            <a:r>
              <a:rPr lang="en-US" dirty="0" smtClean="0"/>
              <a:t> ,Tubular ca.</a:t>
            </a:r>
            <a:endParaRPr lang="en-US" sz="2400" dirty="0" smtClean="0"/>
          </a:p>
          <a:p>
            <a:pPr marL="457200" indent="-457200" algn="l" rtl="0">
              <a:buFont typeface="+mj-lt"/>
              <a:buAutoNum type="arabicPeriod" startAt="2"/>
            </a:pPr>
            <a:r>
              <a:rPr lang="en-US" sz="2800" b="1" dirty="0" smtClean="0"/>
              <a:t>Lobular carcinoma</a:t>
            </a:r>
            <a:r>
              <a:rPr lang="en-US" sz="2400" b="1" dirty="0" smtClean="0"/>
              <a:t> </a:t>
            </a:r>
            <a:r>
              <a:rPr lang="en-US" sz="2400" dirty="0" smtClean="0"/>
              <a:t>:  10%  (25% B/L): </a:t>
            </a:r>
          </a:p>
          <a:p>
            <a:pPr marL="1371600" lvl="2" indent="-457200" algn="l" rtl="0">
              <a:buFont typeface="+mj-lt"/>
              <a:buAutoNum type="alphaUcPeriod"/>
            </a:pPr>
            <a:r>
              <a:rPr lang="en-US" dirty="0" smtClean="0"/>
              <a:t>NONINVASIVE LOBULAR CA. INSITU .</a:t>
            </a:r>
          </a:p>
          <a:p>
            <a:pPr marL="1371600" lvl="2" indent="-457200" algn="l" rtl="0">
              <a:buFont typeface="+mj-lt"/>
              <a:buAutoNum type="alphaUcPeriod"/>
            </a:pPr>
            <a:r>
              <a:rPr lang="en-US" dirty="0" smtClean="0"/>
              <a:t>INVASIVE LOBULAR CA. </a:t>
            </a:r>
          </a:p>
          <a:p>
            <a:pPr marL="628650" indent="-514350" algn="l" rtl="0">
              <a:buFont typeface="+mj-lt"/>
              <a:buAutoNum type="arabicPeriod" startAt="3"/>
            </a:pPr>
            <a:r>
              <a:rPr lang="en-US" sz="2800" b="1" dirty="0" smtClean="0"/>
              <a:t>Others</a:t>
            </a:r>
            <a:r>
              <a:rPr lang="en-US" dirty="0" smtClean="0"/>
              <a:t>: </a:t>
            </a:r>
          </a:p>
          <a:p>
            <a:pPr lvl="2" algn="l" rtl="0">
              <a:buFont typeface="Arial" pitchFamily="34" charset="0"/>
              <a:buNone/>
            </a:pPr>
            <a:r>
              <a:rPr lang="en-US" dirty="0" smtClean="0"/>
              <a:t>Paget’s disease of the breast</a:t>
            </a:r>
          </a:p>
          <a:p>
            <a:pPr lvl="2" algn="l" rtl="0">
              <a:buFont typeface="Arial" pitchFamily="34" charset="0"/>
              <a:buNone/>
            </a:pPr>
            <a:r>
              <a:rPr lang="en-US" dirty="0" smtClean="0"/>
              <a:t>Inflammatory </a:t>
            </a:r>
            <a:r>
              <a:rPr lang="en-US" dirty="0" err="1" smtClean="0"/>
              <a:t>ca</a:t>
            </a:r>
            <a:r>
              <a:rPr lang="en-US" dirty="0" smtClean="0"/>
              <a:t> (rare).</a:t>
            </a:r>
          </a:p>
        </p:txBody>
      </p:sp>
    </p:spTree>
    <p:extLst>
      <p:ext uri="{BB962C8B-B14F-4D97-AF65-F5344CB8AC3E}">
        <p14:creationId xmlns:p14="http://schemas.microsoft.com/office/powerpoint/2010/main" val="372189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 BREAST CARCINOMA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l" rtl="0">
              <a:buNone/>
            </a:pPr>
            <a:r>
              <a:rPr lang="en-US" sz="3300" dirty="0">
                <a:latin typeface="Franklin Gothic Medium" pitchFamily="34" charset="0"/>
              </a:rPr>
              <a:t>Paget’s </a:t>
            </a:r>
            <a:r>
              <a:rPr lang="en-US" sz="3300" dirty="0" smtClean="0">
                <a:latin typeface="Franklin Gothic Medium" pitchFamily="34" charset="0"/>
              </a:rPr>
              <a:t>disease</a:t>
            </a:r>
            <a:endParaRPr lang="en-US" sz="3300" dirty="0" smtClean="0"/>
          </a:p>
          <a:p>
            <a:pPr marL="1257300" lvl="2" indent="-457200" algn="l" rtl="0"/>
            <a:r>
              <a:rPr lang="en-US" sz="2800" dirty="0" smtClean="0"/>
              <a:t>Uncommon </a:t>
            </a:r>
            <a:r>
              <a:rPr lang="en-US" sz="2800" dirty="0"/>
              <a:t>lesion involves the nipple </a:t>
            </a:r>
            <a:r>
              <a:rPr lang="en-US" sz="2800" dirty="0" smtClean="0"/>
              <a:t>.</a:t>
            </a:r>
          </a:p>
          <a:p>
            <a:pPr marL="1257300" lvl="2" indent="-457200" algn="l" rtl="0"/>
            <a:r>
              <a:rPr lang="en-US" sz="2800" dirty="0" smtClean="0"/>
              <a:t>Histologically </a:t>
            </a:r>
            <a:r>
              <a:rPr lang="en-US" sz="2800" dirty="0"/>
              <a:t>vacuolated cells (</a:t>
            </a:r>
            <a:r>
              <a:rPr lang="en-US" sz="2800" dirty="0" err="1"/>
              <a:t>paget’s</a:t>
            </a:r>
            <a:r>
              <a:rPr lang="en-US" sz="2800" dirty="0"/>
              <a:t> </a:t>
            </a:r>
            <a:r>
              <a:rPr lang="en-US" sz="2800" dirty="0" smtClean="0"/>
              <a:t>cells) are seen </a:t>
            </a:r>
            <a:r>
              <a:rPr lang="en-US" sz="2800" dirty="0"/>
              <a:t>in the epidermis of the nipple </a:t>
            </a:r>
            <a:r>
              <a:rPr lang="en-US" sz="2800" dirty="0" smtClean="0"/>
              <a:t>&amp; results </a:t>
            </a:r>
            <a:r>
              <a:rPr lang="en-US" sz="2800" dirty="0"/>
              <a:t>in </a:t>
            </a:r>
            <a:r>
              <a:rPr lang="en-US" sz="2800" dirty="0" smtClean="0"/>
              <a:t>an eczematous </a:t>
            </a:r>
            <a:r>
              <a:rPr lang="en-US" sz="2800" dirty="0"/>
              <a:t>dermatitis of the nipple </a:t>
            </a:r>
            <a:r>
              <a:rPr lang="en-US" sz="2800" dirty="0" smtClean="0"/>
              <a:t>.</a:t>
            </a:r>
          </a:p>
          <a:p>
            <a:pPr marL="1257300" lvl="2" indent="-457200" algn="l" rtl="0"/>
            <a:r>
              <a:rPr lang="en-US" sz="2800" dirty="0"/>
              <a:t>May be associated with an invasive </a:t>
            </a:r>
            <a:r>
              <a:rPr lang="en-US" sz="2800" dirty="0" smtClean="0"/>
              <a:t>component in </a:t>
            </a:r>
            <a:r>
              <a:rPr lang="en-US" sz="2800" dirty="0"/>
              <a:t>the underlying ducts </a:t>
            </a:r>
            <a:r>
              <a:rPr lang="en-US" sz="2800" dirty="0" smtClean="0"/>
              <a:t>.</a:t>
            </a:r>
          </a:p>
          <a:p>
            <a:pPr marL="1257300" lvl="2" indent="-457200" algn="l" rtl="0"/>
            <a:r>
              <a:rPr lang="en-US" sz="2800" dirty="0" smtClean="0"/>
              <a:t>Mammography </a:t>
            </a:r>
            <a:r>
              <a:rPr lang="en-US" sz="2800" dirty="0"/>
              <a:t>should be performed to look for a </a:t>
            </a:r>
            <a:r>
              <a:rPr lang="en-US" sz="2800" dirty="0" smtClean="0"/>
              <a:t>mass.</a:t>
            </a:r>
          </a:p>
          <a:p>
            <a:pPr marL="1257300" lvl="2" indent="-457200" algn="l" rtl="0"/>
            <a:r>
              <a:rPr lang="en-US" sz="2800" dirty="0" smtClean="0"/>
              <a:t>Mastectomy </a:t>
            </a:r>
            <a:r>
              <a:rPr lang="en-US" sz="2800" dirty="0"/>
              <a:t>is the standard treatment , or local </a:t>
            </a:r>
            <a:r>
              <a:rPr lang="en-US" sz="2800" dirty="0" smtClean="0"/>
              <a:t>excision + </a:t>
            </a:r>
            <a:r>
              <a:rPr lang="en-US" sz="2800" dirty="0"/>
              <a:t>radiotherapy </a:t>
            </a:r>
            <a:r>
              <a:rPr lang="en-US" sz="2800" dirty="0" smtClean="0"/>
              <a:t>.</a:t>
            </a:r>
          </a:p>
          <a:p>
            <a:pPr marL="1257300" lvl="2" indent="-457200" algn="l" rtl="0"/>
            <a:r>
              <a:rPr lang="en-US" sz="2800" dirty="0" smtClean="0"/>
              <a:t>prognosis </a:t>
            </a:r>
            <a:r>
              <a:rPr lang="en-US" sz="2800" dirty="0"/>
              <a:t>- 80% have a 10-year survival (if </a:t>
            </a:r>
            <a:r>
              <a:rPr lang="en-US" sz="2800" dirty="0" smtClean="0"/>
              <a:t>no masses </a:t>
            </a:r>
            <a:r>
              <a:rPr lang="en-US" sz="2800" dirty="0"/>
              <a:t>is present &amp; axillary nodes are not involved). </a:t>
            </a:r>
          </a:p>
        </p:txBody>
      </p:sp>
    </p:spTree>
    <p:extLst>
      <p:ext uri="{BB962C8B-B14F-4D97-AF65-F5344CB8AC3E}">
        <p14:creationId xmlns:p14="http://schemas.microsoft.com/office/powerpoint/2010/main" val="83623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 BREAST CARCINOMA </a:t>
            </a:r>
            <a:endParaRPr lang="en-US" dirty="0"/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85647915"/>
              </p:ext>
            </p:extLst>
          </p:nvPr>
        </p:nvGraphicFramePr>
        <p:xfrm>
          <a:off x="179513" y="1700808"/>
          <a:ext cx="4464496" cy="404876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09444"/>
                <a:gridCol w="1910440"/>
                <a:gridCol w="2144612"/>
              </a:tblGrid>
              <a:tr h="370840">
                <a:tc>
                  <a:txBody>
                    <a:bodyPr/>
                    <a:lstStyle/>
                    <a:p>
                      <a:pPr algn="l"/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Paget’s disease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Eczema</a:t>
                      </a:r>
                      <a:endParaRPr lang="en-US" i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i="0" dirty="0" smtClean="0"/>
                        <a:t>1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Unilateral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Bilateral</a:t>
                      </a:r>
                      <a:endParaRPr lang="en-US" i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i="0" dirty="0" smtClean="0"/>
                        <a:t>2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Edges are distinct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Edges are indistinct</a:t>
                      </a:r>
                      <a:endParaRPr lang="en-US" i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i="0" dirty="0" smtClean="0"/>
                        <a:t>3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Itching absent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Itching present</a:t>
                      </a:r>
                      <a:endParaRPr lang="en-US" i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i="0" dirty="0" smtClean="0"/>
                        <a:t>4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Menopausal women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Occurs during the</a:t>
                      </a:r>
                    </a:p>
                    <a:p>
                      <a:pPr algn="l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time of lactation</a:t>
                      </a:r>
                      <a:endParaRPr lang="en-US" i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i="0" dirty="0" smtClean="0"/>
                        <a:t>5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Vesicles absent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Vesicles present</a:t>
                      </a:r>
                      <a:endParaRPr lang="en-US" i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i="0" dirty="0" smtClean="0"/>
                        <a:t>6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Nipple is usually destroyed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Nipple is usually</a:t>
                      </a:r>
                    </a:p>
                    <a:p>
                      <a:pPr algn="l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intact</a:t>
                      </a:r>
                      <a:endParaRPr lang="en-US" i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i="0" dirty="0" smtClean="0"/>
                        <a:t>7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Underlying lump is usually</a:t>
                      </a:r>
                    </a:p>
                    <a:p>
                      <a:pPr algn="l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present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underlying lump</a:t>
                      </a:r>
                      <a:endParaRPr lang="en-US" i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عنصر نائب للمحتوى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945" y="1772816"/>
            <a:ext cx="3902527" cy="4285289"/>
          </a:xfrm>
        </p:spPr>
      </p:pic>
    </p:spTree>
    <p:extLst>
      <p:ext uri="{BB962C8B-B14F-4D97-AF65-F5344CB8AC3E}">
        <p14:creationId xmlns:p14="http://schemas.microsoft.com/office/powerpoint/2010/main" val="237004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 BREAST CARCINOMA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b="1" dirty="0" smtClean="0"/>
              <a:t>Inflammatory </a:t>
            </a:r>
            <a:r>
              <a:rPr lang="en-US" b="1" dirty="0"/>
              <a:t>breast cancer </a:t>
            </a:r>
            <a:endParaRPr lang="en-US" dirty="0"/>
          </a:p>
          <a:p>
            <a:pPr marL="857250" lvl="1" indent="-457200" algn="l" rtl="0">
              <a:buFont typeface="Arial" pitchFamily="34" charset="0"/>
              <a:buChar char="•"/>
            </a:pPr>
            <a:r>
              <a:rPr lang="en-US" dirty="0"/>
              <a:t>Most aggressive type of carcinoma breast</a:t>
            </a:r>
            <a:r>
              <a:rPr lang="en-US" dirty="0" smtClean="0"/>
              <a:t>.</a:t>
            </a:r>
          </a:p>
          <a:p>
            <a:pPr marL="857250" lvl="1" indent="-457200" algn="l" rtl="0">
              <a:buFont typeface="Arial" pitchFamily="34" charset="0"/>
              <a:buChar char="•"/>
            </a:pPr>
            <a:r>
              <a:rPr lang="en-US" dirty="0"/>
              <a:t>It is 2% common</a:t>
            </a:r>
            <a:r>
              <a:rPr lang="en-US" dirty="0" smtClean="0"/>
              <a:t>.</a:t>
            </a:r>
          </a:p>
          <a:p>
            <a:pPr marL="857250" lvl="1" indent="-457200" algn="l" rtl="0">
              <a:buFont typeface="Arial" pitchFamily="34" charset="0"/>
              <a:buChar char="•"/>
            </a:pPr>
            <a:r>
              <a:rPr lang="en-US" dirty="0" smtClean="0"/>
              <a:t>It </a:t>
            </a:r>
            <a:r>
              <a:rPr lang="en-US" dirty="0"/>
              <a:t>mimics acute mastitis because of its short </a:t>
            </a:r>
            <a:r>
              <a:rPr lang="en-US" dirty="0" smtClean="0"/>
              <a:t>duration, pain</a:t>
            </a:r>
            <a:r>
              <a:rPr lang="en-US" dirty="0"/>
              <a:t>, warmth and </a:t>
            </a:r>
            <a:r>
              <a:rPr lang="en-US" dirty="0" smtClean="0"/>
              <a:t>tenderness.</a:t>
            </a:r>
          </a:p>
          <a:p>
            <a:pPr marL="857250" lvl="1" indent="-457200" algn="l" rtl="0">
              <a:buFont typeface="Arial" pitchFamily="34" charset="0"/>
              <a:buChar char="•"/>
            </a:pPr>
            <a:r>
              <a:rPr lang="en-US" dirty="0" smtClean="0"/>
              <a:t>Mammography </a:t>
            </a:r>
            <a:r>
              <a:rPr lang="en-US" dirty="0"/>
              <a:t>may not show any </a:t>
            </a:r>
            <a:r>
              <a:rPr lang="en-US" dirty="0" smtClean="0"/>
              <a:t>finding </a:t>
            </a:r>
            <a:r>
              <a:rPr lang="en-US" dirty="0"/>
              <a:t>except </a:t>
            </a:r>
            <a:r>
              <a:rPr lang="en-US" dirty="0" smtClean="0"/>
              <a:t>skin thickening.</a:t>
            </a:r>
          </a:p>
          <a:p>
            <a:pPr marL="857250" lvl="1" indent="-457200" algn="l" rtl="0">
              <a:buFont typeface="Arial" pitchFamily="34" charset="0"/>
              <a:buChar char="•"/>
            </a:pPr>
            <a:r>
              <a:rPr lang="en-US" dirty="0"/>
              <a:t>It rapidly </a:t>
            </a:r>
            <a:r>
              <a:rPr lang="en-US" dirty="0" err="1"/>
              <a:t>metastasises</a:t>
            </a:r>
            <a:r>
              <a:rPr lang="en-US" dirty="0"/>
              <a:t> to chest wall, bone and lungs.</a:t>
            </a:r>
          </a:p>
        </p:txBody>
      </p:sp>
    </p:spTree>
    <p:extLst>
      <p:ext uri="{BB962C8B-B14F-4D97-AF65-F5344CB8AC3E}">
        <p14:creationId xmlns:p14="http://schemas.microsoft.com/office/powerpoint/2010/main" val="102330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Breast Embryology</a:t>
            </a:r>
            <a:endParaRPr lang="en-US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Congenital Nipple retraction </a:t>
            </a:r>
            <a:endParaRPr lang="en-US" dirty="0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542685"/>
            <a:ext cx="5117205" cy="3406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29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467544" y="4046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 BREAST CARCINOMA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94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 BREAST CARCINOMA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949890"/>
          </a:xfrm>
        </p:spPr>
        <p:txBody>
          <a:bodyPr>
            <a:normAutofit fontScale="85000" lnSpcReduction="10000"/>
          </a:bodyPr>
          <a:lstStyle/>
          <a:p>
            <a:pPr marL="0" indent="0" algn="l" rtl="0">
              <a:buNone/>
            </a:pPr>
            <a:r>
              <a:rPr lang="en-US" b="1" dirty="0"/>
              <a:t>Clinical </a:t>
            </a:r>
            <a:r>
              <a:rPr lang="en-US" b="1" dirty="0" smtClean="0"/>
              <a:t>Features</a:t>
            </a:r>
          </a:p>
          <a:p>
            <a:pPr algn="l" rtl="0"/>
            <a:r>
              <a:rPr lang="en-US" dirty="0"/>
              <a:t>Palpable mass:  Presenting symptom in 85% of patients with </a:t>
            </a:r>
            <a:r>
              <a:rPr lang="en-US" dirty="0" smtClean="0"/>
              <a:t>carcinoma.</a:t>
            </a:r>
          </a:p>
          <a:p>
            <a:pPr algn="l" rtl="0"/>
            <a:r>
              <a:rPr lang="en-US" dirty="0"/>
              <a:t>Most frequently in the upper outer quadrant 50-60</a:t>
            </a:r>
            <a:r>
              <a:rPr lang="en-US" dirty="0" smtClean="0"/>
              <a:t>%.</a:t>
            </a:r>
          </a:p>
          <a:p>
            <a:pPr algn="l" rtl="0"/>
            <a:r>
              <a:rPr lang="en-US" dirty="0"/>
              <a:t>Hard, non-tender, irregular, immobile </a:t>
            </a:r>
            <a:r>
              <a:rPr lang="en-US" dirty="0" smtClean="0"/>
              <a:t>mass.</a:t>
            </a:r>
          </a:p>
          <a:p>
            <a:pPr algn="l" rtl="0"/>
            <a:r>
              <a:rPr lang="en-US" dirty="0"/>
              <a:t>Skin changes:   </a:t>
            </a:r>
            <a:r>
              <a:rPr lang="en-US" dirty="0" err="1"/>
              <a:t>peau</a:t>
            </a:r>
            <a:r>
              <a:rPr lang="en-US" dirty="0"/>
              <a:t> </a:t>
            </a:r>
            <a:r>
              <a:rPr lang="en-US" dirty="0" err="1" smtClean="0"/>
              <a:t>d’orange</a:t>
            </a:r>
            <a:r>
              <a:rPr lang="en-US" dirty="0" smtClean="0"/>
              <a:t> , Ulceration &amp; dimpling.</a:t>
            </a:r>
          </a:p>
          <a:p>
            <a:pPr lvl="0" algn="l" rtl="0"/>
            <a:r>
              <a:rPr lang="en-US" dirty="0"/>
              <a:t>Nipple: recent nipple retraction, Blood stained nipple discharge. </a:t>
            </a:r>
            <a:endParaRPr lang="en-US" dirty="0" smtClean="0"/>
          </a:p>
          <a:p>
            <a:pPr lvl="0" algn="l" rtl="0"/>
            <a:r>
              <a:rPr lang="en-US" dirty="0"/>
              <a:t>Late edema of the </a:t>
            </a:r>
            <a:r>
              <a:rPr lang="en-US" dirty="0" smtClean="0"/>
              <a:t>arm</a:t>
            </a:r>
          </a:p>
          <a:p>
            <a:pPr lvl="0" algn="l" rtl="0"/>
            <a:r>
              <a:rPr lang="en-US" dirty="0" err="1" smtClean="0"/>
              <a:t>Axillaery</a:t>
            </a:r>
            <a:r>
              <a:rPr lang="en-US" dirty="0" smtClean="0"/>
              <a:t> mass .</a:t>
            </a:r>
          </a:p>
          <a:p>
            <a:pPr lvl="0" algn="l" rtl="0"/>
            <a:r>
              <a:rPr lang="en-US" dirty="0" smtClean="0"/>
              <a:t>Metastatic features.</a:t>
            </a:r>
            <a:endParaRPr lang="en-US" b="1" dirty="0"/>
          </a:p>
          <a:p>
            <a:pPr marL="0" indent="0"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30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643438" y="1878454"/>
            <a:ext cx="404336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" y="1906289"/>
            <a:ext cx="4429124" cy="4691063"/>
          </a:xfrm>
        </p:spPr>
        <p:txBody>
          <a:bodyPr>
            <a:norm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Displacement and deviation of the nipple. 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The </a:t>
            </a:r>
            <a:r>
              <a:rPr lang="en-US" sz="2400" dirty="0" err="1" smtClean="0"/>
              <a:t>tumour</a:t>
            </a:r>
            <a:r>
              <a:rPr lang="en-US" sz="2400" dirty="0" smtClean="0"/>
              <a:t> can be seen just above the areola.</a:t>
            </a:r>
            <a:endParaRPr lang="ar-EG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6632"/>
            <a:ext cx="8229600" cy="124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88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000628" y="1571612"/>
            <a:ext cx="4000528" cy="4039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720" y="1435100"/>
            <a:ext cx="4572032" cy="4691063"/>
          </a:xfrm>
        </p:spPr>
        <p:txBody>
          <a:bodyPr>
            <a:normAutofit/>
          </a:bodyPr>
          <a:lstStyle/>
          <a:p>
            <a:pPr marL="342900" indent="-342900" algn="l" rtl="0">
              <a:buFont typeface="Arial" pitchFamily="34" charset="0"/>
              <a:buChar char="•"/>
            </a:pPr>
            <a:r>
              <a:rPr lang="en-US" sz="3200" dirty="0" smtClean="0"/>
              <a:t>Retraction and displacement</a:t>
            </a:r>
            <a:endParaRPr lang="ar-EG" sz="3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6632"/>
            <a:ext cx="8229600" cy="124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898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500694" y="1805727"/>
            <a:ext cx="3357586" cy="3980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2876" y="1803407"/>
            <a:ext cx="5072066" cy="4411675"/>
          </a:xfrm>
        </p:spPr>
        <p:txBody>
          <a:bodyPr>
            <a:no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Retraction and </a:t>
            </a:r>
            <a:r>
              <a:rPr lang="en-US" sz="2400" dirty="0" err="1" smtClean="0"/>
              <a:t>peau</a:t>
            </a:r>
            <a:r>
              <a:rPr lang="en-US" sz="2400" dirty="0" smtClean="0"/>
              <a:t> </a:t>
            </a:r>
            <a:r>
              <a:rPr lang="en-US" sz="2400" dirty="0" err="1" smtClean="0"/>
              <a:t>d’orange</a:t>
            </a:r>
            <a:r>
              <a:rPr lang="en-US" sz="2400" dirty="0" smtClean="0"/>
              <a:t>: 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This carcinoma has invaded the skin and ulcerated. 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The skin of the lower part of the breast is </a:t>
            </a:r>
            <a:r>
              <a:rPr lang="en-US" sz="2400" dirty="0" err="1" smtClean="0"/>
              <a:t>oedematous</a:t>
            </a:r>
            <a:r>
              <a:rPr lang="en-US" sz="2400" dirty="0" smtClean="0"/>
              <a:t> and looks like</a:t>
            </a:r>
            <a:br>
              <a:rPr lang="en-US" sz="2400" dirty="0" smtClean="0"/>
            </a:br>
            <a:r>
              <a:rPr lang="en-US" sz="2400" dirty="0" smtClean="0"/>
              <a:t>the skin of an orange.</a:t>
            </a:r>
            <a:endParaRPr lang="ar-EG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6632"/>
            <a:ext cx="8229600" cy="124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046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600604" y="1430568"/>
            <a:ext cx="4257676" cy="459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8" y="1435100"/>
            <a:ext cx="4500562" cy="4691063"/>
          </a:xfrm>
        </p:spPr>
        <p:txBody>
          <a:bodyPr>
            <a:norm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Secondary </a:t>
            </a:r>
            <a:r>
              <a:rPr lang="en-US" sz="2400" dirty="0" err="1" smtClean="0"/>
              <a:t>lymphoedema</a:t>
            </a:r>
            <a:r>
              <a:rPr lang="en-US" sz="2400" dirty="0" smtClean="0"/>
              <a:t> of the left arm caused by metastases in the lymph glands.</a:t>
            </a:r>
            <a:endParaRPr lang="ar-EG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6632"/>
            <a:ext cx="8229600" cy="124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593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 BREAST CARCINOMA </a:t>
            </a:r>
            <a:endParaRPr lang="en-US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67150"/>
            <a:ext cx="7704856" cy="5346226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251520" y="1268760"/>
            <a:ext cx="1686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Diagnosis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07859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 BREAST CARCINOMA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rtl="0">
              <a:buNone/>
            </a:pPr>
            <a:r>
              <a:rPr lang="en-US" dirty="0">
                <a:solidFill>
                  <a:srgbClr val="FF0000"/>
                </a:solidFill>
              </a:rPr>
              <a:t>Staging and Prognosis</a:t>
            </a:r>
            <a:endParaRPr lang="en-US" dirty="0" smtClean="0">
              <a:latin typeface="Arial" pitchFamily="34" charset="0"/>
            </a:endParaRPr>
          </a:p>
          <a:p>
            <a:pPr marL="609600" indent="-609600" algn="l" rtl="0">
              <a:buFont typeface="Wingdings" pitchFamily="2" charset="2"/>
              <a:buAutoNum type="arabicPeriod"/>
            </a:pPr>
            <a:r>
              <a:rPr lang="en-US" dirty="0" smtClean="0">
                <a:latin typeface="Arial" pitchFamily="34" charset="0"/>
              </a:rPr>
              <a:t>The </a:t>
            </a:r>
            <a:r>
              <a:rPr lang="en-US" dirty="0" err="1">
                <a:latin typeface="Arial" pitchFamily="34" charset="0"/>
              </a:rPr>
              <a:t>manchester</a:t>
            </a:r>
            <a:r>
              <a:rPr lang="en-US" dirty="0">
                <a:latin typeface="Arial" pitchFamily="34" charset="0"/>
              </a:rPr>
              <a:t> system.</a:t>
            </a:r>
          </a:p>
          <a:p>
            <a:pPr marL="609600" indent="-609600" algn="l" rtl="0">
              <a:buFont typeface="Wingdings" pitchFamily="2" charset="2"/>
              <a:buAutoNum type="arabicPeriod"/>
            </a:pPr>
            <a:r>
              <a:rPr lang="en-US" dirty="0">
                <a:latin typeface="Arial" pitchFamily="34" charset="0"/>
              </a:rPr>
              <a:t>The </a:t>
            </a:r>
            <a:r>
              <a:rPr lang="en-US" dirty="0" smtClean="0">
                <a:latin typeface="Arial" pitchFamily="34" charset="0"/>
              </a:rPr>
              <a:t>TNM </a:t>
            </a:r>
            <a:r>
              <a:rPr lang="en-US" dirty="0">
                <a:latin typeface="Arial" pitchFamily="34" charset="0"/>
              </a:rPr>
              <a:t>staging system</a:t>
            </a:r>
            <a:r>
              <a:rPr lang="en-US" dirty="0" smtClean="0">
                <a:latin typeface="Arial" pitchFamily="34" charset="0"/>
              </a:rPr>
              <a:t> </a:t>
            </a:r>
          </a:p>
          <a:p>
            <a:pPr marL="0" indent="0" algn="l" rtl="0">
              <a:buNone/>
            </a:pPr>
            <a:r>
              <a:rPr lang="en-US" dirty="0">
                <a:latin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</a:rPr>
              <a:t>     (</a:t>
            </a:r>
            <a:r>
              <a:rPr lang="en-US" dirty="0" err="1" smtClean="0">
                <a:latin typeface="Arial" pitchFamily="34" charset="0"/>
              </a:rPr>
              <a:t>tumour</a:t>
            </a:r>
            <a:r>
              <a:rPr lang="en-US" dirty="0" smtClean="0">
                <a:latin typeface="Arial" pitchFamily="34" charset="0"/>
              </a:rPr>
              <a:t> size , </a:t>
            </a:r>
            <a:r>
              <a:rPr lang="en-US" dirty="0">
                <a:latin typeface="Arial" pitchFamily="34" charset="0"/>
              </a:rPr>
              <a:t>nodes, m</a:t>
            </a:r>
            <a:r>
              <a:rPr lang="en-US" dirty="0" smtClean="0">
                <a:latin typeface="Arial" pitchFamily="34" charset="0"/>
              </a:rPr>
              <a:t>etastases)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12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 BREAST CARCINOMA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071389"/>
            <a:ext cx="8229600" cy="4525963"/>
          </a:xfrm>
        </p:spPr>
        <p:txBody>
          <a:bodyPr>
            <a:noAutofit/>
          </a:bodyPr>
          <a:lstStyle/>
          <a:p>
            <a:pPr marL="0" lvl="0" indent="0" algn="l" rtl="0">
              <a:buNone/>
            </a:pPr>
            <a:r>
              <a:rPr lang="en-US" dirty="0" smtClean="0"/>
              <a:t>Primary Tumor:</a:t>
            </a:r>
            <a:endParaRPr lang="en-US" sz="2000" dirty="0" smtClean="0"/>
          </a:p>
          <a:p>
            <a:pPr lvl="1" algn="l" rtl="0"/>
            <a:r>
              <a:rPr lang="en-US" dirty="0" smtClean="0"/>
              <a:t>T0 – No evidence of primary tumor</a:t>
            </a:r>
            <a:endParaRPr lang="en-US" sz="1800" dirty="0" smtClean="0"/>
          </a:p>
          <a:p>
            <a:pPr lvl="1" algn="l" rtl="0"/>
            <a:r>
              <a:rPr lang="en-US" dirty="0" smtClean="0"/>
              <a:t>Tis</a:t>
            </a:r>
            <a:r>
              <a:rPr lang="en-US" b="1" dirty="0" smtClean="0"/>
              <a:t> </a:t>
            </a:r>
            <a:r>
              <a:rPr lang="en-US" dirty="0" smtClean="0"/>
              <a:t>– CA in situ (LCIS / DCIS), Paget’s disease.</a:t>
            </a:r>
          </a:p>
          <a:p>
            <a:pPr lvl="1" algn="l" rtl="0"/>
            <a:r>
              <a:rPr lang="en-US" dirty="0" smtClean="0"/>
              <a:t>T1 = Tumor &lt; 2 cm. in greatest dimension</a:t>
            </a:r>
            <a:endParaRPr lang="en-US" sz="1800" dirty="0" smtClean="0"/>
          </a:p>
          <a:p>
            <a:pPr lvl="1" algn="l" rtl="0"/>
            <a:r>
              <a:rPr lang="en-US" dirty="0" smtClean="0"/>
              <a:t>T2 = Tumor &gt; 2 cm. but &lt; 5 cm.</a:t>
            </a:r>
            <a:endParaRPr lang="en-US" sz="1800" dirty="0" smtClean="0"/>
          </a:p>
          <a:p>
            <a:pPr lvl="1" algn="l" rtl="0"/>
            <a:r>
              <a:rPr lang="en-US" dirty="0" smtClean="0"/>
              <a:t>T3 = Tumor &gt; 5 cm. in greatest dimension</a:t>
            </a:r>
            <a:endParaRPr lang="en-US" sz="1800" dirty="0" smtClean="0"/>
          </a:p>
          <a:p>
            <a:pPr lvl="1" algn="l" rtl="0"/>
            <a:r>
              <a:rPr lang="en-US" dirty="0" smtClean="0"/>
              <a:t>T4 = Tumor of any size with direct extension to chest wall or skin</a:t>
            </a:r>
            <a:endParaRPr lang="en-US" sz="1800" dirty="0" smtClean="0"/>
          </a:p>
          <a:p>
            <a:pPr algn="l"/>
            <a:endParaRPr lang="ar-EG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470433" y="1340768"/>
            <a:ext cx="43338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The TNM staging system </a:t>
            </a:r>
          </a:p>
        </p:txBody>
      </p:sp>
    </p:spTree>
    <p:extLst>
      <p:ext uri="{BB962C8B-B14F-4D97-AF65-F5344CB8AC3E}">
        <p14:creationId xmlns:p14="http://schemas.microsoft.com/office/powerpoint/2010/main" val="322108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 BREAST CARCINOMA </a:t>
            </a:r>
            <a:endParaRPr lang="en-US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470433" y="1340768"/>
            <a:ext cx="43338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The TNM staging system </a:t>
            </a:r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179512" y="2204864"/>
            <a:ext cx="8892480" cy="446449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 smtClean="0"/>
              <a:t>Regional Lymph Nodes</a:t>
            </a:r>
            <a:endParaRPr lang="en-US" sz="2000" dirty="0" smtClean="0"/>
          </a:p>
          <a:p>
            <a:pPr lvl="1" algn="l" rtl="0"/>
            <a:r>
              <a:rPr lang="en-US" dirty="0" smtClean="0"/>
              <a:t>N0 = No palpable axillary nodes</a:t>
            </a:r>
            <a:endParaRPr lang="en-US" sz="1800" dirty="0" smtClean="0"/>
          </a:p>
          <a:p>
            <a:pPr lvl="1" algn="l" rtl="0"/>
            <a:r>
              <a:rPr lang="en-US" dirty="0" smtClean="0"/>
              <a:t>N1 = Metastases to movable axillary nodes</a:t>
            </a:r>
            <a:endParaRPr lang="en-US" sz="1800" dirty="0" smtClean="0"/>
          </a:p>
          <a:p>
            <a:pPr lvl="1" algn="l" rtl="0"/>
            <a:r>
              <a:rPr lang="en-US" dirty="0" smtClean="0"/>
              <a:t>N2 = Metastases to fixed, matted axillary nodes</a:t>
            </a:r>
            <a:endParaRPr lang="en-US" sz="1800" dirty="0" smtClean="0"/>
          </a:p>
          <a:p>
            <a:pPr algn="l" rtl="0"/>
            <a:r>
              <a:rPr lang="en-US" dirty="0" smtClean="0"/>
              <a:t>Distant Metastases</a:t>
            </a:r>
            <a:endParaRPr lang="en-US" sz="2000" dirty="0" smtClean="0"/>
          </a:p>
          <a:p>
            <a:pPr lvl="1" algn="l" rtl="0"/>
            <a:r>
              <a:rPr lang="en-US" dirty="0" smtClean="0"/>
              <a:t>M0 = No distant metastases</a:t>
            </a:r>
            <a:endParaRPr lang="en-US" sz="1800" dirty="0" smtClean="0"/>
          </a:p>
          <a:p>
            <a:pPr lvl="1" algn="l" rtl="0"/>
            <a:r>
              <a:rPr lang="en-US" dirty="0" smtClean="0"/>
              <a:t>M1 = Distant metastases including </a:t>
            </a:r>
            <a:r>
              <a:rPr lang="en-US" dirty="0" err="1" smtClean="0"/>
              <a:t>ipsilateral</a:t>
            </a:r>
            <a:r>
              <a:rPr lang="en-US" dirty="0" smtClean="0"/>
              <a:t> supraclavicular nodes</a:t>
            </a:r>
            <a:endParaRPr lang="en-US" sz="1800" dirty="0" smtClean="0"/>
          </a:p>
          <a:p>
            <a:pPr algn="l" rtl="0"/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386093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Breast  Anatomy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04" t="14065" r="23963" b="6483"/>
          <a:stretch/>
        </p:blipFill>
        <p:spPr bwMode="auto">
          <a:xfrm>
            <a:off x="1475656" y="1340768"/>
            <a:ext cx="5976664" cy="5160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037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1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58957"/>
              </p:ext>
            </p:extLst>
          </p:nvPr>
        </p:nvGraphicFramePr>
        <p:xfrm>
          <a:off x="683568" y="1326401"/>
          <a:ext cx="7848870" cy="5377156"/>
        </p:xfrm>
        <a:graphic>
          <a:graphicData uri="http://schemas.openxmlformats.org/drawingml/2006/table">
            <a:tbl>
              <a:tblPr/>
              <a:tblGrid>
                <a:gridCol w="1584176"/>
                <a:gridCol w="1440160"/>
                <a:gridCol w="1512168"/>
                <a:gridCol w="1584176"/>
                <a:gridCol w="1728190"/>
              </a:tblGrid>
              <a:tr h="6777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stage 1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T1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N0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M0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 93%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6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Stage 2a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T1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T2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N1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N0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M0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M0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 72%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6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Stage 2b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T2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T1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N1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N2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M0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M0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 72%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37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Stage 3a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T1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T2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T3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T3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N2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N2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N1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N2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M0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M0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M0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M0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 41%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1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Stage 3b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T4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Any N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M0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 41%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Stage 4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Any T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Any N 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M1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 18%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Group 150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39487940"/>
              </p:ext>
            </p:extLst>
          </p:nvPr>
        </p:nvGraphicFramePr>
        <p:xfrm>
          <a:off x="683568" y="750138"/>
          <a:ext cx="7850187" cy="576263"/>
        </p:xfrm>
        <a:graphic>
          <a:graphicData uri="http://schemas.openxmlformats.org/drawingml/2006/table">
            <a:tbl>
              <a:tblPr/>
              <a:tblGrid>
                <a:gridCol w="1584325"/>
                <a:gridCol w="1439862"/>
                <a:gridCol w="1512888"/>
                <a:gridCol w="1584325"/>
                <a:gridCol w="1728787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stage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Tu.size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L.N status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Dist. Met.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pitchFamily="34" charset="0"/>
                        </a:rPr>
                        <a:t>5-yr survival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2470433" y="44624"/>
            <a:ext cx="43338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The TNM staging system </a:t>
            </a:r>
          </a:p>
        </p:txBody>
      </p:sp>
    </p:spTree>
    <p:extLst>
      <p:ext uri="{BB962C8B-B14F-4D97-AF65-F5344CB8AC3E}">
        <p14:creationId xmlns:p14="http://schemas.microsoft.com/office/powerpoint/2010/main" val="374493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 BREAST CARCINOMA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s-CO" dirty="0" smtClean="0">
                <a:solidFill>
                  <a:srgbClr val="FF0000"/>
                </a:solidFill>
                <a:latin typeface="Arial" pitchFamily="34" charset="0"/>
              </a:rPr>
              <a:t>Treatment</a:t>
            </a:r>
          </a:p>
          <a:p>
            <a:pPr marL="0" indent="0" algn="l" rtl="0">
              <a:buNone/>
            </a:pPr>
            <a:endParaRPr lang="en-US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32584128"/>
              </p:ext>
            </p:extLst>
          </p:nvPr>
        </p:nvGraphicFramePr>
        <p:xfrm>
          <a:off x="1043608" y="2317328"/>
          <a:ext cx="712879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6969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s-CO" dirty="0" smtClean="0">
                <a:solidFill>
                  <a:srgbClr val="FF0000"/>
                </a:solidFill>
                <a:latin typeface="Arial" pitchFamily="34" charset="0"/>
              </a:rPr>
              <a:t>Surgery </a:t>
            </a:r>
            <a:endParaRPr lang="en-US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 BREAST CARCINOMA 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85720" y="214339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Arial" pitchFamily="34" charset="0"/>
              <a:buNone/>
            </a:pPr>
            <a:r>
              <a:rPr lang="en-US" sz="2400" dirty="0" smtClean="0"/>
              <a:t>1. Simple mastectomy:</a:t>
            </a:r>
          </a:p>
          <a:p>
            <a:pPr marL="0" indent="0" algn="l" rtl="0">
              <a:buNone/>
            </a:pPr>
            <a:r>
              <a:rPr lang="en-US" sz="2400" dirty="0" smtClean="0"/>
              <a:t>	Removal of all breast tissue, nipple-areolar complex and 	skin, with no dissection of the axilla. </a:t>
            </a:r>
          </a:p>
          <a:p>
            <a:pPr algn="l" rtl="0">
              <a:buFont typeface="Arial" pitchFamily="34" charset="0"/>
              <a:buNone/>
            </a:pPr>
            <a:r>
              <a:rPr lang="en-US" sz="2400" dirty="0" smtClean="0"/>
              <a:t>2. Modified radical mastectomy: </a:t>
            </a:r>
          </a:p>
          <a:p>
            <a:pPr algn="l" rtl="0">
              <a:buFont typeface="Arial" pitchFamily="34" charset="0"/>
              <a:buNone/>
            </a:pPr>
            <a:r>
              <a:rPr lang="en-US" sz="2400" dirty="0"/>
              <a:t>	</a:t>
            </a:r>
            <a:r>
              <a:rPr lang="en-US" sz="2400" dirty="0" smtClean="0"/>
              <a:t>	Removal of all breast tissue, nipple—areolar complex, 	skin, level I and level II axillary nodes. Preserving the 	pectoral major.</a:t>
            </a:r>
          </a:p>
          <a:p>
            <a:pPr algn="l" rtl="0">
              <a:buFont typeface="Arial" pitchFamily="34" charset="0"/>
              <a:buNone/>
            </a:pPr>
            <a:r>
              <a:rPr lang="en-US" sz="2400" dirty="0" smtClean="0"/>
              <a:t>4.  Radical mastectomy (Halsted): </a:t>
            </a:r>
            <a:r>
              <a:rPr lang="en-US" sz="2400" b="1" u="sng" dirty="0" smtClean="0"/>
              <a:t>(not done nowadays).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 smtClean="0"/>
              <a:t>	Removal </a:t>
            </a:r>
            <a:r>
              <a:rPr lang="en-US" sz="2400" dirty="0"/>
              <a:t>of all breast tissue, nipple—areolar complex, 	skin, level I </a:t>
            </a:r>
            <a:r>
              <a:rPr lang="en-US" sz="2400" dirty="0" smtClean="0"/>
              <a:t>,II,III  </a:t>
            </a:r>
            <a:r>
              <a:rPr lang="en-US" sz="2400" dirty="0"/>
              <a:t>axillary </a:t>
            </a:r>
            <a:r>
              <a:rPr lang="en-US" sz="2400" dirty="0" smtClean="0"/>
              <a:t>nodes and the pectorals  major 	&amp; minor muscle .</a:t>
            </a:r>
            <a:endParaRPr lang="en-US" sz="2400" dirty="0"/>
          </a:p>
          <a:p>
            <a:pPr algn="l" rtl="0"/>
            <a:endParaRPr lang="en-US" sz="2400" dirty="0" smtClean="0"/>
          </a:p>
          <a:p>
            <a:pPr algn="l" rtl="0">
              <a:buFont typeface="Arial" pitchFamily="34" charset="0"/>
              <a:buNone/>
            </a:pPr>
            <a:endParaRPr lang="ar-EG" sz="2400" dirty="0"/>
          </a:p>
        </p:txBody>
      </p:sp>
    </p:spTree>
    <p:extLst>
      <p:ext uri="{BB962C8B-B14F-4D97-AF65-F5344CB8AC3E}">
        <p14:creationId xmlns:p14="http://schemas.microsoft.com/office/powerpoint/2010/main" val="82990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pPr marL="457200" indent="-457200" algn="l" rtl="0">
              <a:buAutoNum type="arabicPeriod" startAt="5"/>
            </a:pPr>
            <a:r>
              <a:rPr lang="en-US" dirty="0"/>
              <a:t>Breast conservation surgery (BCS):</a:t>
            </a:r>
          </a:p>
          <a:p>
            <a:pPr marL="1714500" lvl="3" indent="-457200" algn="l" rtl="0">
              <a:buFont typeface="+mj-lt"/>
              <a:buAutoNum type="arabicPeriod"/>
            </a:pPr>
            <a:r>
              <a:rPr lang="en-US" sz="2800" dirty="0" smtClean="0"/>
              <a:t>Wide  </a:t>
            </a:r>
            <a:r>
              <a:rPr lang="en-US" sz="2800" dirty="0"/>
              <a:t>local </a:t>
            </a:r>
            <a:r>
              <a:rPr lang="en-US" sz="2800" dirty="0" smtClean="0"/>
              <a:t>excision  </a:t>
            </a:r>
            <a:endParaRPr lang="en-US" sz="2800" dirty="0"/>
          </a:p>
          <a:p>
            <a:pPr marL="1714500" lvl="3" indent="-457200" algn="l" rtl="0">
              <a:buFont typeface="+mj-lt"/>
              <a:buAutoNum type="arabicPeriod"/>
            </a:pPr>
            <a:r>
              <a:rPr lang="en-US" sz="2800" dirty="0"/>
              <a:t>A </a:t>
            </a:r>
            <a:r>
              <a:rPr lang="en-US" sz="2800" dirty="0" err="1"/>
              <a:t>quadrantectomy</a:t>
            </a:r>
            <a:r>
              <a:rPr lang="en-US" sz="2800" dirty="0"/>
              <a:t> involves removing the entire segment of the breast which contains the tumor. </a:t>
            </a:r>
          </a:p>
          <a:p>
            <a:pPr algn="l" rtl="0"/>
            <a:r>
              <a:rPr lang="en-US" dirty="0" smtClean="0"/>
              <a:t>BCS </a:t>
            </a:r>
            <a:r>
              <a:rPr lang="en-US" dirty="0"/>
              <a:t>+ Axillary  lymphadenectomy + Postoperative  radiation </a:t>
            </a:r>
            <a:r>
              <a:rPr lang="en-US" dirty="0" smtClean="0"/>
              <a:t>therapy.</a:t>
            </a:r>
          </a:p>
          <a:p>
            <a:pPr algn="l" rtl="0"/>
            <a:r>
              <a:rPr lang="en-US" dirty="0"/>
              <a:t>BCS + sentinel node biopsy </a:t>
            </a:r>
            <a:r>
              <a:rPr lang="en-US" dirty="0" smtClean="0"/>
              <a:t>+ </a:t>
            </a:r>
            <a:r>
              <a:rPr lang="en-US" dirty="0"/>
              <a:t>radiation therapy.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467544" y="3326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FF0000"/>
                </a:solidFill>
              </a:rPr>
              <a:t> BREAST CARCINOMA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30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 BREAST CARCINOMA 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5536" y="2060848"/>
            <a:ext cx="852659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72040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 BREAST CARCINOMA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sentinel node biopsy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650" y="2310730"/>
            <a:ext cx="4838700" cy="36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374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 BREAST CARCINOMA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639341"/>
            <a:ext cx="8686800" cy="4525963"/>
          </a:xfrm>
        </p:spPr>
        <p:txBody>
          <a:bodyPr>
            <a:normAutofit fontScale="92500"/>
          </a:bodyPr>
          <a:lstStyle/>
          <a:p>
            <a:pPr marL="0" indent="0" algn="l" rtl="0">
              <a:buNone/>
            </a:pPr>
            <a:r>
              <a:rPr lang="en-US" dirty="0" smtClean="0"/>
              <a:t>6. Reconstruction surgery </a:t>
            </a:r>
          </a:p>
          <a:p>
            <a:pPr marL="914400" lvl="1" indent="-514350" algn="l" rtl="0">
              <a:lnSpc>
                <a:spcPct val="150000"/>
              </a:lnSpc>
              <a:buFont typeface="+mj-lt"/>
              <a:buAutoNum type="alphaUcPeriod"/>
            </a:pPr>
            <a:r>
              <a:rPr lang="en-US" dirty="0"/>
              <a:t>A silicone gel or silicone with saline </a:t>
            </a:r>
            <a:r>
              <a:rPr lang="en-US" dirty="0" smtClean="0"/>
              <a:t>implant</a:t>
            </a:r>
          </a:p>
          <a:p>
            <a:pPr marL="914400" lvl="1" indent="-514350" algn="l" rtl="0">
              <a:lnSpc>
                <a:spcPct val="150000"/>
              </a:lnSpc>
              <a:buFont typeface="+mj-lt"/>
              <a:buAutoNum type="alphaUcPeriod"/>
            </a:pPr>
            <a:r>
              <a:rPr lang="en-US" dirty="0" smtClean="0"/>
              <a:t>AUTOGENOUS </a:t>
            </a:r>
            <a:r>
              <a:rPr lang="en-US" dirty="0"/>
              <a:t>TRANSPLANT: </a:t>
            </a:r>
            <a:endParaRPr lang="en-US" dirty="0" smtClean="0"/>
          </a:p>
          <a:p>
            <a:pPr marL="400050" lvl="1" indent="0" algn="l" rtl="0">
              <a:lnSpc>
                <a:spcPct val="150000"/>
              </a:lnSpc>
              <a:buNone/>
            </a:pPr>
            <a:r>
              <a:rPr lang="en-US" dirty="0" smtClean="0"/>
              <a:t>	A </a:t>
            </a:r>
            <a:r>
              <a:rPr lang="en-US" dirty="0" err="1"/>
              <a:t>musculocutanous</a:t>
            </a:r>
            <a:r>
              <a:rPr lang="en-US" dirty="0"/>
              <a:t> </a:t>
            </a:r>
            <a:r>
              <a:rPr lang="en-US" dirty="0" err="1" smtClean="0"/>
              <a:t>flape</a:t>
            </a:r>
            <a:r>
              <a:rPr lang="en-US" dirty="0" smtClean="0"/>
              <a:t> </a:t>
            </a:r>
            <a:endParaRPr lang="en-US" dirty="0"/>
          </a:p>
          <a:p>
            <a:pPr marL="2228850" lvl="4" indent="-514350" algn="l" rtl="0">
              <a:lnSpc>
                <a:spcPct val="150000"/>
              </a:lnSpc>
              <a:buFont typeface="+mj-lt"/>
              <a:buAutoNum type="romanUcPeriod"/>
            </a:pPr>
            <a:r>
              <a:rPr lang="en-US" sz="2800" dirty="0"/>
              <a:t>The </a:t>
            </a:r>
            <a:r>
              <a:rPr lang="en-US" sz="2800" dirty="0" err="1"/>
              <a:t>latissimus</a:t>
            </a:r>
            <a:r>
              <a:rPr lang="en-US" sz="2800" dirty="0"/>
              <a:t> </a:t>
            </a:r>
            <a:r>
              <a:rPr lang="en-US" sz="2800" dirty="0" err="1"/>
              <a:t>dorsi</a:t>
            </a:r>
            <a:r>
              <a:rPr lang="en-US" sz="2800" dirty="0"/>
              <a:t> muscle (</a:t>
            </a:r>
            <a:r>
              <a:rPr lang="en-US" sz="2800" dirty="0" smtClean="0"/>
              <a:t> </a:t>
            </a:r>
            <a:r>
              <a:rPr lang="en-US" sz="2800" dirty="0"/>
              <a:t>LD flap</a:t>
            </a:r>
            <a:r>
              <a:rPr lang="en-US" sz="2800" dirty="0" smtClean="0"/>
              <a:t>).</a:t>
            </a:r>
          </a:p>
          <a:p>
            <a:pPr marL="2228850" lvl="4" indent="-514350" algn="l" rtl="0">
              <a:lnSpc>
                <a:spcPct val="150000"/>
              </a:lnSpc>
              <a:buFont typeface="+mj-lt"/>
              <a:buAutoNum type="romanUcPeriod"/>
            </a:pPr>
            <a:r>
              <a:rPr lang="en-US" sz="2800" dirty="0" err="1"/>
              <a:t>T</a:t>
            </a:r>
            <a:r>
              <a:rPr lang="en-US" sz="2800" dirty="0" err="1" smtClean="0"/>
              <a:t>ransversus</a:t>
            </a:r>
            <a:r>
              <a:rPr lang="en-US" sz="2800" dirty="0" smtClean="0"/>
              <a:t> </a:t>
            </a:r>
            <a:r>
              <a:rPr lang="en-US" sz="2800" dirty="0" err="1"/>
              <a:t>abdominis</a:t>
            </a:r>
            <a:r>
              <a:rPr lang="en-US" sz="2800" dirty="0"/>
              <a:t> muscle </a:t>
            </a:r>
            <a:r>
              <a:rPr lang="en-US" sz="2800" dirty="0" smtClean="0"/>
              <a:t>(TRAM </a:t>
            </a:r>
            <a:r>
              <a:rPr lang="en-US" sz="2800" dirty="0"/>
              <a:t>flap) </a:t>
            </a:r>
            <a:r>
              <a:rPr lang="en-US" sz="2800" dirty="0" smtClean="0"/>
              <a:t> </a:t>
            </a:r>
            <a:r>
              <a:rPr lang="en-US" sz="2800" dirty="0"/>
              <a:t>. </a:t>
            </a:r>
          </a:p>
          <a:p>
            <a:pPr marL="0" indent="0"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71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 BREAST CARCINOMA 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7436" y="2348881"/>
            <a:ext cx="7890988" cy="316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539552" y="1533013"/>
            <a:ext cx="7416824" cy="6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lvl="1" algn="l" rtl="0">
              <a:lnSpc>
                <a:spcPct val="150000"/>
              </a:lnSpc>
            </a:pPr>
            <a:r>
              <a:rPr lang="en-US" sz="2800" dirty="0"/>
              <a:t>A silicone gel or silicone with saline implant</a:t>
            </a:r>
          </a:p>
        </p:txBody>
      </p:sp>
    </p:spTree>
    <p:extLst>
      <p:ext uri="{BB962C8B-B14F-4D97-AF65-F5344CB8AC3E}">
        <p14:creationId xmlns:p14="http://schemas.microsoft.com/office/powerpoint/2010/main" val="80610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 BREAST CARCINOMA 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5576" y="2563019"/>
            <a:ext cx="7653198" cy="3386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3367012" y="1700808"/>
            <a:ext cx="257314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/>
              <a:t>TRAM flap</a:t>
            </a:r>
          </a:p>
        </p:txBody>
      </p:sp>
    </p:spTree>
    <p:extLst>
      <p:ext uri="{BB962C8B-B14F-4D97-AF65-F5344CB8AC3E}">
        <p14:creationId xmlns:p14="http://schemas.microsoft.com/office/powerpoint/2010/main" val="389121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824" y="2780928"/>
            <a:ext cx="5706351" cy="1920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837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Breast  Anatomy </a:t>
            </a:r>
            <a:endParaRPr lang="en-US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03" y="1600200"/>
            <a:ext cx="7758793" cy="4525963"/>
          </a:xfrm>
        </p:spPr>
      </p:pic>
    </p:spTree>
    <p:extLst>
      <p:ext uri="{BB962C8B-B14F-4D97-AF65-F5344CB8AC3E}">
        <p14:creationId xmlns:p14="http://schemas.microsoft.com/office/powerpoint/2010/main" val="378658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4676</TotalTime>
  <Words>3269</Words>
  <Application>Microsoft Office PowerPoint</Application>
  <PresentationFormat>On-screen Show (4:3)</PresentationFormat>
  <Paragraphs>702</Paragraphs>
  <Slides>89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89</vt:i4>
      </vt:variant>
    </vt:vector>
  </HeadingPairs>
  <TitlesOfParts>
    <vt:vector size="97" baseType="lpstr">
      <vt:lpstr>Arial</vt:lpstr>
      <vt:lpstr>Calibri</vt:lpstr>
      <vt:lpstr>Franklin Gothic Medium</vt:lpstr>
      <vt:lpstr>Garamond</vt:lpstr>
      <vt:lpstr>Times New Roman</vt:lpstr>
      <vt:lpstr>Wingdings</vt:lpstr>
      <vt:lpstr>سمة Office</vt:lpstr>
      <vt:lpstr>Photo Editor Photo</vt:lpstr>
      <vt:lpstr>THE BREAST </vt:lpstr>
      <vt:lpstr>Breast Embryology</vt:lpstr>
      <vt:lpstr>Breast Embryology</vt:lpstr>
      <vt:lpstr>Breast Embryology</vt:lpstr>
      <vt:lpstr>Breast Embryology</vt:lpstr>
      <vt:lpstr>Breast Embryology</vt:lpstr>
      <vt:lpstr>Breast Embryology</vt:lpstr>
      <vt:lpstr>Breast  Anatomy </vt:lpstr>
      <vt:lpstr>Breast  Anatomy </vt:lpstr>
      <vt:lpstr>Breast  Anatomy </vt:lpstr>
      <vt:lpstr>Breast  Anatomy </vt:lpstr>
      <vt:lpstr>Breast  Anatomy </vt:lpstr>
      <vt:lpstr>Breast  Anatomy </vt:lpstr>
      <vt:lpstr>Breast  Anatomy </vt:lpstr>
      <vt:lpstr>Breast  Anatomy </vt:lpstr>
      <vt:lpstr>Breast  Anatomy </vt:lpstr>
      <vt:lpstr>Lymphatic drainage of the breast</vt:lpstr>
      <vt:lpstr>Lymphatic drainage of the breast</vt:lpstr>
      <vt:lpstr>Lymphatic drainage of the breast</vt:lpstr>
      <vt:lpstr>Diseases of the breast</vt:lpstr>
      <vt:lpstr>PowerPoint Presentation</vt:lpstr>
      <vt:lpstr>TRAUMATIC FAT NECROSIS</vt:lpstr>
      <vt:lpstr>BREAST CYSTS</vt:lpstr>
      <vt:lpstr>BREAST CYSTS</vt:lpstr>
      <vt:lpstr>BREAST CYSTS</vt:lpstr>
      <vt:lpstr>BREAST CYSTS</vt:lpstr>
      <vt:lpstr>BREAST CYSTS</vt:lpstr>
      <vt:lpstr>PowerPoint Presentation</vt:lpstr>
      <vt:lpstr>INFLAMMATORY BREAST DISEASES </vt:lpstr>
      <vt:lpstr>INFLAMMATORY BREAST DISEASES </vt:lpstr>
      <vt:lpstr>INFLAMMATORY BREAST DISEASES </vt:lpstr>
      <vt:lpstr>INFLAMMATORY BREAST DISEASES </vt:lpstr>
      <vt:lpstr>INFLAMMATORY BREAST DISEASES </vt:lpstr>
      <vt:lpstr>INFLAMMATORY BREAST DISEASES </vt:lpstr>
      <vt:lpstr>INFLAMMATORY BREAST DISEASES </vt:lpstr>
      <vt:lpstr>INFLAMMATORY BREAST DISEASES </vt:lpstr>
      <vt:lpstr>INFLAMMATORY BREAST DISEASES </vt:lpstr>
      <vt:lpstr>INFLAMMATORY BREAST DISEASES </vt:lpstr>
      <vt:lpstr>INFLAMMATORY BREAST DISEASES </vt:lpstr>
      <vt:lpstr>INFLAMMATORY BREAST DISEASES </vt:lpstr>
      <vt:lpstr>PowerPoint Presentation</vt:lpstr>
      <vt:lpstr>FIBROCYSTIC DISEASE </vt:lpstr>
      <vt:lpstr>FIBROCYSTIC DISEASE </vt:lpstr>
      <vt:lpstr>FIBROCYSTIC DISEASE </vt:lpstr>
      <vt:lpstr>FIBROCYSTIC DISEASE </vt:lpstr>
      <vt:lpstr>FIBROCYSTIC DISEASE </vt:lpstr>
      <vt:lpstr>FIBROCYSTIC DISEASE </vt:lpstr>
      <vt:lpstr>PowerPoint Presentation</vt:lpstr>
      <vt:lpstr>NIPPLE DISCHARGES</vt:lpstr>
      <vt:lpstr>BENIGN BREAST TUMOURS </vt:lpstr>
      <vt:lpstr>BENIGN BREAST TUMOURS </vt:lpstr>
      <vt:lpstr>BENIGN BREAST TUMOURS </vt:lpstr>
      <vt:lpstr>BENIGN BREAST TUMOURS </vt:lpstr>
      <vt:lpstr>BENIGN BREAST TUMOURS </vt:lpstr>
      <vt:lpstr>BENIGN BREAST TUMOURS </vt:lpstr>
      <vt:lpstr>BENIGN BREAST TUMOURS </vt:lpstr>
      <vt:lpstr>THE MALE BREAST</vt:lpstr>
      <vt:lpstr>THE MALE BREAST</vt:lpstr>
      <vt:lpstr>PowerPoint Presentation</vt:lpstr>
      <vt:lpstr>PowerPoint Presentation</vt:lpstr>
      <vt:lpstr>PowerPoint Presentation</vt:lpstr>
      <vt:lpstr> BREAST CARCINOMA  </vt:lpstr>
      <vt:lpstr> BREAST CARCINOMA </vt:lpstr>
      <vt:lpstr> BREAST CARCINOMA </vt:lpstr>
      <vt:lpstr> BREAST CARCINOMA </vt:lpstr>
      <vt:lpstr> BREAST CARCINOMA </vt:lpstr>
      <vt:lpstr> BREAST CARCINOMA </vt:lpstr>
      <vt:lpstr> BREAST CARCINOMA </vt:lpstr>
      <vt:lpstr> BREAST CARCINOMA </vt:lpstr>
      <vt:lpstr>PowerPoint Presentation</vt:lpstr>
      <vt:lpstr> BREAST CARCINOMA </vt:lpstr>
      <vt:lpstr>PowerPoint Presentation</vt:lpstr>
      <vt:lpstr>PowerPoint Presentation</vt:lpstr>
      <vt:lpstr>PowerPoint Presentation</vt:lpstr>
      <vt:lpstr>PowerPoint Presentation</vt:lpstr>
      <vt:lpstr> BREAST CARCINOMA </vt:lpstr>
      <vt:lpstr> BREAST CARCINOMA </vt:lpstr>
      <vt:lpstr> BREAST CARCINOMA </vt:lpstr>
      <vt:lpstr> BREAST CARCINOMA </vt:lpstr>
      <vt:lpstr>PowerPoint Presentation</vt:lpstr>
      <vt:lpstr> BREAST CARCINOMA </vt:lpstr>
      <vt:lpstr> BREAST CARCINOMA </vt:lpstr>
      <vt:lpstr>PowerPoint Presentation</vt:lpstr>
      <vt:lpstr> BREAST CARCINOMA </vt:lpstr>
      <vt:lpstr> BREAST CARCINOMA </vt:lpstr>
      <vt:lpstr> BREAST CARCINOMA </vt:lpstr>
      <vt:lpstr> BREAST CARCINOMA </vt:lpstr>
      <vt:lpstr> BREAST CARCINOMA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BREAST</dc:title>
  <dc:creator>Dell6430</dc:creator>
  <cp:lastModifiedBy>SARA</cp:lastModifiedBy>
  <cp:revision>162</cp:revision>
  <dcterms:created xsi:type="dcterms:W3CDTF">2020-03-26T17:32:49Z</dcterms:created>
  <dcterms:modified xsi:type="dcterms:W3CDTF">2020-06-20T07:40:05Z</dcterms:modified>
</cp:coreProperties>
</file>