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2" d="100"/>
          <a:sy n="32" d="100"/>
        </p:scale>
        <p:origin x="72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1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25" name="Image"/>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26" name="Imag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666699290_02_crop_3159x1892.jpg"/>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660384004_1290x1720.jpg"/>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mailto:mohamed_3189@limu.edu.ly" TargetMode="Externa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he Affect of Globalization in Emerging Market Economies"/>
          <p:cNvSpPr txBox="1">
            <a:spLocks noGrp="1"/>
          </p:cNvSpPr>
          <p:nvPr>
            <p:ph type="ctrTitle"/>
          </p:nvPr>
        </p:nvSpPr>
        <p:spPr>
          <a:xfrm>
            <a:off x="1381204" y="2489332"/>
            <a:ext cx="21971004" cy="4648201"/>
          </a:xfrm>
          <a:prstGeom prst="rect">
            <a:avLst/>
          </a:prstGeom>
        </p:spPr>
        <p:txBody>
          <a:bodyPr/>
          <a:lstStyle/>
          <a:p>
            <a:r>
              <a:rPr dirty="0"/>
              <a:t>The Affect of Globalization in Emerging Market Economies </a:t>
            </a:r>
          </a:p>
        </p:txBody>
      </p:sp>
      <p:pic>
        <p:nvPicPr>
          <p:cNvPr id="152" name="Screen Shot 2021-10-26 at 8.05.54 PM.png" descr="Screen Shot 2021-10-26 at 8.05.54 PM.png"/>
          <p:cNvPicPr>
            <a:picLocks noChangeAspect="1"/>
          </p:cNvPicPr>
          <p:nvPr/>
        </p:nvPicPr>
        <p:blipFill>
          <a:blip r:embed="rId2">
            <a:extLst/>
          </a:blip>
          <a:stretch>
            <a:fillRect/>
          </a:stretch>
        </p:blipFill>
        <p:spPr>
          <a:xfrm>
            <a:off x="1717095" y="-95396"/>
            <a:ext cx="3737734" cy="3984178"/>
          </a:xfrm>
          <a:prstGeom prst="rect">
            <a:avLst/>
          </a:prstGeom>
          <a:ln w="12700">
            <a:miter lim="400000"/>
          </a:ln>
        </p:spPr>
      </p:pic>
      <p:pic>
        <p:nvPicPr>
          <p:cNvPr id="153" name="Screen Shot 2021-10-26 at 9.55.32 PM.png" descr="Screen Shot 2021-10-26 at 9.55.32 PM.png"/>
          <p:cNvPicPr>
            <a:picLocks noChangeAspect="1"/>
          </p:cNvPicPr>
          <p:nvPr/>
        </p:nvPicPr>
        <p:blipFill>
          <a:blip r:embed="rId3">
            <a:extLst/>
          </a:blip>
          <a:stretch>
            <a:fillRect/>
          </a:stretch>
        </p:blipFill>
        <p:spPr>
          <a:xfrm>
            <a:off x="7207908" y="840759"/>
            <a:ext cx="10988303" cy="2111867"/>
          </a:xfrm>
          <a:prstGeom prst="rect">
            <a:avLst/>
          </a:prstGeom>
          <a:ln w="12700">
            <a:miter lim="400000"/>
          </a:ln>
        </p:spPr>
      </p:pic>
      <p:sp>
        <p:nvSpPr>
          <p:cNvPr id="154" name="Mohamed fadel"/>
          <p:cNvSpPr txBox="1"/>
          <p:nvPr/>
        </p:nvSpPr>
        <p:spPr>
          <a:xfrm>
            <a:off x="1381207" y="11252875"/>
            <a:ext cx="21971002" cy="6369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lnSpcReduction="10000"/>
          </a:bodyPr>
          <a:lstStyle>
            <a:lvl1pPr algn="l" defTabSz="825500">
              <a:defRPr sz="3600" b="1">
                <a:solidFill>
                  <a:srgbClr val="000000"/>
                </a:solidFill>
              </a:defRPr>
            </a:lvl1pPr>
          </a:lstStyle>
          <a:p>
            <a:r>
              <a:t>Mohamed fadel </a:t>
            </a:r>
          </a:p>
        </p:txBody>
      </p:sp>
      <p:sp>
        <p:nvSpPr>
          <p:cNvPr id="155" name="Email: mohamed_3189@limu.edu.ly"/>
          <p:cNvSpPr txBox="1"/>
          <p:nvPr/>
        </p:nvSpPr>
        <p:spPr>
          <a:xfrm>
            <a:off x="1031791" y="11970125"/>
            <a:ext cx="8305227"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Email: mohamed_3189@limu.edu.ly</a:t>
            </a:r>
          </a:p>
        </p:txBody>
      </p:sp>
      <p:sp>
        <p:nvSpPr>
          <p:cNvPr id="156" name="Id number"/>
          <p:cNvSpPr txBox="1"/>
          <p:nvPr/>
        </p:nvSpPr>
        <p:spPr>
          <a:xfrm>
            <a:off x="10304603" y="11247795"/>
            <a:ext cx="2458823"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a:solidFill>
                  <a:srgbClr val="000000"/>
                </a:solidFill>
              </a:defRPr>
            </a:lvl1pPr>
          </a:lstStyle>
          <a:p>
            <a:r>
              <a:t>Id number </a:t>
            </a:r>
          </a:p>
        </p:txBody>
      </p:sp>
      <p:pic>
        <p:nvPicPr>
          <p:cNvPr id="157" name="Screenshot_20211108-120509_Facebook.jpg" descr="Screenshot_20211108-120509_Facebook.jpg"/>
          <p:cNvPicPr>
            <a:picLocks noChangeAspect="1"/>
          </p:cNvPicPr>
          <p:nvPr/>
        </p:nvPicPr>
        <p:blipFill>
          <a:blip r:embed="rId4">
            <a:extLst/>
          </a:blip>
          <a:stretch>
            <a:fillRect/>
          </a:stretch>
        </p:blipFill>
        <p:spPr>
          <a:xfrm>
            <a:off x="19603132" y="475813"/>
            <a:ext cx="2873688" cy="2841759"/>
          </a:xfrm>
          <a:prstGeom prst="rect">
            <a:avLst/>
          </a:prstGeom>
          <a:ln w="12700">
            <a:miter lim="400000"/>
          </a:ln>
        </p:spPr>
      </p:pic>
      <p:sp>
        <p:nvSpPr>
          <p:cNvPr id="158" name="3189 :  mohamed_3189@limu.edu.ly."/>
          <p:cNvSpPr txBox="1"/>
          <p:nvPr/>
        </p:nvSpPr>
        <p:spPr>
          <a:xfrm>
            <a:off x="10313146" y="12086797"/>
            <a:ext cx="2034947" cy="585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3200" b="1">
                <a:solidFill>
                  <a:srgbClr val="000000"/>
                </a:solidFill>
              </a:defRPr>
            </a:lvl1pPr>
          </a:lstStyle>
          <a:p>
            <a:r>
              <a:t>3189         </a:t>
            </a:r>
          </a:p>
        </p:txBody>
      </p:sp>
      <p:sp>
        <p:nvSpPr>
          <p:cNvPr id="159" name="Email"/>
          <p:cNvSpPr txBox="1"/>
          <p:nvPr/>
        </p:nvSpPr>
        <p:spPr>
          <a:xfrm>
            <a:off x="14734725" y="12055783"/>
            <a:ext cx="6252211"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u="sng">
                <a:solidFill>
                  <a:srgbClr val="000000"/>
                </a:solidFill>
                <a:hlinkClick r:id="rId5"/>
              </a:defRPr>
            </a:lvl1pPr>
          </a:lstStyle>
          <a:p>
            <a:pPr>
              <a:defRPr u="none"/>
            </a:pPr>
            <a:r>
              <a:rPr u="sng">
                <a:hlinkClick r:id="rId5"/>
              </a:rPr>
              <a:t>mohamed_3189@limu.edu.ly</a:t>
            </a:r>
          </a:p>
        </p:txBody>
      </p:sp>
      <p:sp>
        <p:nvSpPr>
          <p:cNvPr id="160" name="19\4\2022"/>
          <p:cNvSpPr txBox="1"/>
          <p:nvPr/>
        </p:nvSpPr>
        <p:spPr>
          <a:xfrm>
            <a:off x="19720718" y="12783193"/>
            <a:ext cx="2981416"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19\4\2022</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able of contents"/>
          <p:cNvSpPr txBox="1"/>
          <p:nvPr/>
        </p:nvSpPr>
        <p:spPr>
          <a:xfrm>
            <a:off x="9790842" y="589434"/>
            <a:ext cx="4802316" cy="7835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Table of contents</a:t>
            </a:r>
          </a:p>
        </p:txBody>
      </p:sp>
      <p:sp>
        <p:nvSpPr>
          <p:cNvPr id="163" name="Introduction."/>
          <p:cNvSpPr txBox="1"/>
          <p:nvPr/>
        </p:nvSpPr>
        <p:spPr>
          <a:xfrm>
            <a:off x="1459025" y="2672771"/>
            <a:ext cx="3717037"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marL="508000" indent="-508000" algn="l">
              <a:buSzPct val="123000"/>
              <a:buChar char="•"/>
              <a:defRPr sz="4000" b="1"/>
            </a:lvl1pPr>
          </a:lstStyle>
          <a:p>
            <a:r>
              <a:t>Introduction.</a:t>
            </a:r>
          </a:p>
        </p:txBody>
      </p:sp>
      <p:sp>
        <p:nvSpPr>
          <p:cNvPr id="164" name="Reference."/>
          <p:cNvSpPr txBox="1"/>
          <p:nvPr/>
        </p:nvSpPr>
        <p:spPr>
          <a:xfrm>
            <a:off x="1459025" y="6806187"/>
            <a:ext cx="3529585" cy="1331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marL="508000" indent="-508000" algn="l">
              <a:buSzPct val="123000"/>
              <a:buChar char="•"/>
              <a:defRPr sz="4000" b="1"/>
            </a:lvl1pPr>
          </a:lstStyle>
          <a:p>
            <a:r>
              <a:t>Reference.  </a:t>
            </a:r>
          </a:p>
        </p:txBody>
      </p:sp>
      <p:sp>
        <p:nvSpPr>
          <p:cNvPr id="165" name="Conclusion."/>
          <p:cNvSpPr txBox="1"/>
          <p:nvPr/>
        </p:nvSpPr>
        <p:spPr>
          <a:xfrm>
            <a:off x="1459025" y="5474371"/>
            <a:ext cx="3773425" cy="1331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marL="508000" indent="-508000" algn="l">
              <a:buSzPct val="123000"/>
              <a:buChar char="•"/>
              <a:defRPr sz="4000" b="1"/>
            </a:lvl1pPr>
          </a:lstStyle>
          <a:p>
            <a:r>
              <a:t>Conclusion.  </a:t>
            </a:r>
          </a:p>
        </p:txBody>
      </p:sp>
      <p:sp>
        <p:nvSpPr>
          <p:cNvPr id="166" name="The affect of globalization in emerging market economies."/>
          <p:cNvSpPr txBox="1"/>
          <p:nvPr/>
        </p:nvSpPr>
        <p:spPr>
          <a:xfrm>
            <a:off x="859418" y="4079804"/>
            <a:ext cx="15439645" cy="709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marL="1117600" lvl="1" indent="-508000" algn="l">
              <a:buSzPct val="123000"/>
              <a:buChar char="•"/>
              <a:defRPr sz="4000" b="1"/>
            </a:pPr>
            <a:r>
              <a:t>The affect of globalization in emerging market economies. </a:t>
            </a:r>
          </a:p>
        </p:txBody>
      </p:sp>
      <p:sp>
        <p:nvSpPr>
          <p:cNvPr id="167" name="Slide Number"/>
          <p:cNvSpPr txBox="1">
            <a:spLocks noGrp="1"/>
          </p:cNvSpPr>
          <p:nvPr>
            <p:ph type="sldNum" sz="quarter" idx="4294967295"/>
          </p:nvPr>
        </p:nvSpPr>
        <p:spPr>
          <a:xfrm>
            <a:off x="12077547" y="12907466"/>
            <a:ext cx="228906"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Introduction"/>
          <p:cNvSpPr txBox="1"/>
          <p:nvPr/>
        </p:nvSpPr>
        <p:spPr>
          <a:xfrm>
            <a:off x="10473499" y="561016"/>
            <a:ext cx="343700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Introduction</a:t>
            </a:r>
          </a:p>
        </p:txBody>
      </p:sp>
      <p:sp>
        <p:nvSpPr>
          <p:cNvPr id="170" name="An emerging market economy is a developing country's economy that is becoming more integrated with global markets as it develops."/>
          <p:cNvSpPr txBox="1"/>
          <p:nvPr/>
        </p:nvSpPr>
        <p:spPr>
          <a:xfrm>
            <a:off x="1396000" y="3142115"/>
            <a:ext cx="15806263" cy="1651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444500" indent="-444500" algn="just">
              <a:buSzPct val="123000"/>
              <a:buChar char="•"/>
              <a:defRPr sz="3500"/>
            </a:pPr>
            <a:endParaRPr/>
          </a:p>
          <a:p>
            <a:pPr marL="444500" indent="-444500" algn="just">
              <a:buSzPct val="123000"/>
              <a:buChar char="•"/>
              <a:defRPr sz="3500"/>
            </a:pPr>
            <a:r>
              <a:t>An emerging market economy is a developing country's economy that is becoming more integrated with global markets as it develops.</a:t>
            </a:r>
          </a:p>
        </p:txBody>
      </p:sp>
      <p:sp>
        <p:nvSpPr>
          <p:cNvPr id="171" name="What is an emerging market economy?"/>
          <p:cNvSpPr txBox="1"/>
          <p:nvPr/>
        </p:nvSpPr>
        <p:spPr>
          <a:xfrm>
            <a:off x="1419511" y="2237994"/>
            <a:ext cx="10017253"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pPr>
              <a:defRPr sz="2400"/>
            </a:pPr>
            <a:r>
              <a:rPr sz="4000"/>
              <a:t>What is an emerging market economy? </a:t>
            </a:r>
          </a:p>
        </p:txBody>
      </p:sp>
      <p:sp>
        <p:nvSpPr>
          <p:cNvPr id="172" name="Slide Number"/>
          <p:cNvSpPr txBox="1">
            <a:spLocks noGrp="1"/>
          </p:cNvSpPr>
          <p:nvPr>
            <p:ph type="sldNum" sz="quarter" idx="4294967295"/>
          </p:nvPr>
        </p:nvSpPr>
        <p:spPr>
          <a:xfrm>
            <a:off x="12077547" y="12907466"/>
            <a:ext cx="228906"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In terms of economics, globalisation is the process of increased interconnectedness among countries, culminating in the creation of a single global market. Globalisation promotes cross-border trade and the reduction or elimination of trade barriers, resu"/>
          <p:cNvSpPr txBox="1"/>
          <p:nvPr/>
        </p:nvSpPr>
        <p:spPr>
          <a:xfrm>
            <a:off x="1575539" y="4396414"/>
            <a:ext cx="21232923" cy="16110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203200" indent="-203200" algn="l" defTabSz="457200">
              <a:buSzPct val="123000"/>
              <a:buChar char="•"/>
              <a:defRPr sz="3500">
                <a:solidFill>
                  <a:srgbClr val="202124"/>
                </a:solidFill>
                <a:latin typeface="Arial"/>
                <a:ea typeface="Arial"/>
                <a:cs typeface="Arial"/>
                <a:sym typeface="Arial"/>
              </a:defRPr>
            </a:lvl1pPr>
          </a:lstStyle>
          <a:p>
            <a:r>
              <a:t>In terms of economics, globalisation is the process of increased interconnectedness among countries, culminating in the creation of a single global market. Globalisation promotes cross-border trade and the reduction or elimination of trade barriers, resulting in economic growth.</a:t>
            </a:r>
          </a:p>
        </p:txBody>
      </p:sp>
      <p:sp>
        <p:nvSpPr>
          <p:cNvPr id="175" name="The affect of globalization in emerging market economies"/>
          <p:cNvSpPr txBox="1"/>
          <p:nvPr/>
        </p:nvSpPr>
        <p:spPr>
          <a:xfrm>
            <a:off x="4222432" y="789438"/>
            <a:ext cx="15939136" cy="14820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The affect of globalization in emerging market economies </a:t>
            </a:r>
          </a:p>
        </p:txBody>
      </p:sp>
      <p:sp>
        <p:nvSpPr>
          <p:cNvPr id="176" name="Economically"/>
          <p:cNvSpPr txBox="1"/>
          <p:nvPr/>
        </p:nvSpPr>
        <p:spPr>
          <a:xfrm>
            <a:off x="1876893" y="2979355"/>
            <a:ext cx="3498597" cy="709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000" b="1"/>
            </a:lvl1pPr>
          </a:lstStyle>
          <a:p>
            <a:r>
              <a:t>Economically </a:t>
            </a:r>
          </a:p>
        </p:txBody>
      </p:sp>
      <p:sp>
        <p:nvSpPr>
          <p:cNvPr id="177" name="One can compare the financial situation in China before and after globalization. Prior to this, the People's Republic of China had loosened its foreign policy; it had a very inefficient financial system, as well as a system that was structurally weak. Be"/>
          <p:cNvSpPr txBox="1"/>
          <p:nvPr/>
        </p:nvSpPr>
        <p:spPr>
          <a:xfrm>
            <a:off x="1575539" y="8389925"/>
            <a:ext cx="21232923" cy="36430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203200" indent="-203200" algn="l" defTabSz="457200">
              <a:buSzPct val="123000"/>
              <a:buChar char="•"/>
              <a:defRPr sz="3500">
                <a:solidFill>
                  <a:srgbClr val="202124"/>
                </a:solidFill>
                <a:latin typeface="Arial"/>
                <a:ea typeface="Arial"/>
                <a:cs typeface="Arial"/>
                <a:sym typeface="Arial"/>
              </a:defRPr>
            </a:pPr>
            <a:r>
              <a:t>One can compare the financial situation in China before and after globalization. Prior to this, the People's Republic of China had loosened its foreign policy; it had a very inefficient financial system, as well as a system that was structurally weak. Because it has brought severe competition to the rest of the world, globalisation has improved this element in inconceivable ways. </a:t>
            </a:r>
            <a:r>
              <a:rPr u="sng"/>
              <a:t>In the</a:t>
            </a:r>
            <a:r>
              <a:t> globalisation period, financial institutions such as banks must be more creative and imaginative in raising their standards to match the requirements of the world economy in order to keep up with the quick change in technology as well as the unpredictable business climate.</a:t>
            </a:r>
          </a:p>
        </p:txBody>
      </p:sp>
      <p:sp>
        <p:nvSpPr>
          <p:cNvPr id="178" name="Finance"/>
          <p:cNvSpPr txBox="1"/>
          <p:nvPr/>
        </p:nvSpPr>
        <p:spPr>
          <a:xfrm>
            <a:off x="1787767" y="7246495"/>
            <a:ext cx="2306321"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000" b="1"/>
            </a:lvl1pPr>
          </a:lstStyle>
          <a:p>
            <a:r>
              <a:t>Finance  </a:t>
            </a:r>
          </a:p>
        </p:txBody>
      </p:sp>
      <p:sp>
        <p:nvSpPr>
          <p:cNvPr id="179" name="Slide Number"/>
          <p:cNvSpPr txBox="1">
            <a:spLocks noGrp="1"/>
          </p:cNvSpPr>
          <p:nvPr>
            <p:ph type="sldNum" sz="quarter" idx="4294967295"/>
          </p:nvPr>
        </p:nvSpPr>
        <p:spPr>
          <a:xfrm>
            <a:off x="12065050" y="12907466"/>
            <a:ext cx="253900"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As a result of businesses active in manufacturing and involved in the emission of dangerous substances that have increased and eventually caused damage of the ozone layer in the globalised globe"/>
          <p:cNvSpPr txBox="1"/>
          <p:nvPr/>
        </p:nvSpPr>
        <p:spPr>
          <a:xfrm>
            <a:off x="1575539" y="3209032"/>
            <a:ext cx="21232923" cy="11305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203200" indent="-203200" algn="l" defTabSz="457200">
              <a:buSzPct val="123000"/>
              <a:buChar char="•"/>
              <a:defRPr sz="3500"/>
            </a:lvl1pPr>
          </a:lstStyle>
          <a:p>
            <a:r>
              <a:t>As a result of businesses active in manufacturing and involved in the emission of dangerous substances that have increased and eventually caused damage of the ozone layer in the globalised globe</a:t>
            </a:r>
          </a:p>
        </p:txBody>
      </p:sp>
      <p:sp>
        <p:nvSpPr>
          <p:cNvPr id="182" name="Environmental Impact"/>
          <p:cNvSpPr txBox="1"/>
          <p:nvPr/>
        </p:nvSpPr>
        <p:spPr>
          <a:xfrm>
            <a:off x="1645891" y="1806424"/>
            <a:ext cx="5559553"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000" b="1"/>
            </a:lvl1pPr>
          </a:lstStyle>
          <a:p>
            <a:r>
              <a:t>Environmental Impact </a:t>
            </a:r>
          </a:p>
        </p:txBody>
      </p:sp>
      <p:sp>
        <p:nvSpPr>
          <p:cNvPr id="183" name="On the other hand, as a result of globalisation, environmental protection efforts can now be found all over the world. Different nations have signed and made international treaties, such as the Kyoto Protocols, as well as discussions and policies on envi"/>
          <p:cNvSpPr txBox="1"/>
          <p:nvPr/>
        </p:nvSpPr>
        <p:spPr>
          <a:xfrm>
            <a:off x="1686581" y="5033028"/>
            <a:ext cx="21621461" cy="165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500"/>
            </a:lvl1pPr>
          </a:lstStyle>
          <a:p>
            <a:r>
              <a:t>On the other hand, as a result of globalisation, environmental protection efforts can now be found all over the world. Different nations have signed and made international treaties, such as the Kyoto Protocols, as well as discussions and policies on environmentally friendly productions.</a:t>
            </a:r>
          </a:p>
        </p:txBody>
      </p:sp>
      <p:sp>
        <p:nvSpPr>
          <p:cNvPr id="184" name="Slide Number"/>
          <p:cNvSpPr txBox="1">
            <a:spLocks noGrp="1"/>
          </p:cNvSpPr>
          <p:nvPr>
            <p:ph type="sldNum" sz="quarter" idx="4294967295"/>
          </p:nvPr>
        </p:nvSpPr>
        <p:spPr>
          <a:xfrm>
            <a:off x="12022683" y="12907466"/>
            <a:ext cx="326137"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Globalisation has enabled the latest technologies to be found in every corner of the globe. Globalisation has meant that no one is left behind in terms of the latest mobile phones, laptops, video games, and other electronic devices. Globalisation has res"/>
          <p:cNvSpPr txBox="1"/>
          <p:nvPr/>
        </p:nvSpPr>
        <p:spPr>
          <a:xfrm>
            <a:off x="1575539" y="3324201"/>
            <a:ext cx="21232923" cy="16110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203200" indent="-203200" algn="l" defTabSz="457200">
              <a:buSzPct val="123000"/>
              <a:buChar char="•"/>
              <a:defRPr sz="3500">
                <a:solidFill>
                  <a:srgbClr val="202124"/>
                </a:solidFill>
                <a:latin typeface="Arial"/>
                <a:ea typeface="Arial"/>
                <a:cs typeface="Arial"/>
                <a:sym typeface="Arial"/>
              </a:defRPr>
            </a:lvl1pPr>
          </a:lstStyle>
          <a:p>
            <a:r>
              <a:t>Globalisation has enabled the latest technologies to be found in every corner of the globe. Globalisation has meant that no one is left behind in terms of the latest mobile phones, laptops, video games, and other electronic devices. Globalisation has resulted in a greater dissemination of technology around the world.</a:t>
            </a:r>
          </a:p>
        </p:txBody>
      </p:sp>
      <p:sp>
        <p:nvSpPr>
          <p:cNvPr id="187" name="Technological"/>
          <p:cNvSpPr txBox="1"/>
          <p:nvPr/>
        </p:nvSpPr>
        <p:spPr>
          <a:xfrm>
            <a:off x="1540836" y="1735825"/>
            <a:ext cx="3885185"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000" b="1"/>
            </a:lvl1pPr>
          </a:lstStyle>
          <a:p>
            <a:r>
              <a:t>Technological   </a:t>
            </a:r>
          </a:p>
        </p:txBody>
      </p:sp>
      <p:sp>
        <p:nvSpPr>
          <p:cNvPr id="188" name="Slide Number"/>
          <p:cNvSpPr txBox="1">
            <a:spLocks noGrp="1"/>
          </p:cNvSpPr>
          <p:nvPr>
            <p:ph type="sldNum" sz="quarter" idx="4294967295"/>
          </p:nvPr>
        </p:nvSpPr>
        <p:spPr>
          <a:xfrm>
            <a:off x="12022683" y="12907466"/>
            <a:ext cx="326137"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Globalisation promotes cross-border trade, which in turn contributes to economic growth.The benefit of properly understanding the global environment today is that emerging economies like China have seen super exponential development."/>
          <p:cNvSpPr txBox="1"/>
          <p:nvPr/>
        </p:nvSpPr>
        <p:spPr>
          <a:xfrm>
            <a:off x="552349" y="2577497"/>
            <a:ext cx="23279301" cy="1651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500"/>
            </a:lvl1pPr>
          </a:lstStyle>
          <a:p>
            <a:r>
              <a:t>Globalisation promotes cross-border trade, which in turn contributes to economic growth.The benefit of properly understanding the global environment today is that emerging economies like China have seen super exponential development.</a:t>
            </a:r>
          </a:p>
        </p:txBody>
      </p:sp>
      <p:sp>
        <p:nvSpPr>
          <p:cNvPr id="191" name="Conclusion"/>
          <p:cNvSpPr txBox="1"/>
          <p:nvPr/>
        </p:nvSpPr>
        <p:spPr>
          <a:xfrm>
            <a:off x="10700512" y="647218"/>
            <a:ext cx="2982977"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000" b="1" u="sng"/>
            </a:lvl1pPr>
          </a:lstStyle>
          <a:p>
            <a:r>
              <a:t>Conclusion </a:t>
            </a:r>
          </a:p>
        </p:txBody>
      </p:sp>
      <p:sp>
        <p:nvSpPr>
          <p:cNvPr id="192" name="Slide Number"/>
          <p:cNvSpPr txBox="1">
            <a:spLocks noGrp="1"/>
          </p:cNvSpPr>
          <p:nvPr>
            <p:ph type="sldNum" sz="quarter" idx="4294967295"/>
          </p:nvPr>
        </p:nvSpPr>
        <p:spPr>
          <a:xfrm>
            <a:off x="12022683" y="12907466"/>
            <a:ext cx="326137"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Reference."/>
          <p:cNvSpPr txBox="1"/>
          <p:nvPr/>
        </p:nvSpPr>
        <p:spPr>
          <a:xfrm>
            <a:off x="7222390" y="1899549"/>
            <a:ext cx="3021585"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000" b="1" u="sng"/>
            </a:lvl1pPr>
          </a:lstStyle>
          <a:p>
            <a:r>
              <a:rPr dirty="0"/>
              <a:t>Reference.  </a:t>
            </a:r>
          </a:p>
        </p:txBody>
      </p:sp>
      <p:sp>
        <p:nvSpPr>
          <p:cNvPr id="195" name="Ltd, A. A. (2021, December 31). Impact of globalisation on emerging market economies. UK Essays. Retrieved April 20, 2022, from https://www.ukessays.com/essays/economics/impact-of-globalisation-on-emerging-market-economies-economics-essay.php"/>
          <p:cNvSpPr txBox="1"/>
          <p:nvPr/>
        </p:nvSpPr>
        <p:spPr>
          <a:xfrm>
            <a:off x="1704792" y="5135564"/>
            <a:ext cx="19285748" cy="16722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marL="381000" indent="-381000" algn="l" defTabSz="457200">
              <a:spcBef>
                <a:spcPts val="1200"/>
              </a:spcBef>
              <a:buSzPct val="123000"/>
              <a:buChar char="•"/>
              <a:defRPr sz="3000">
                <a:solidFill>
                  <a:srgbClr val="000000"/>
                </a:solidFill>
                <a:latin typeface="Times Roman"/>
                <a:ea typeface="Times Roman"/>
                <a:cs typeface="Times Roman"/>
                <a:sym typeface="Times Roman"/>
              </a:defRPr>
            </a:pPr>
            <a:r>
              <a:rPr dirty="0"/>
              <a:t>Ltd, A. A. (2021, December 31). </a:t>
            </a:r>
            <a:r>
              <a:rPr i="1" dirty="0"/>
              <a:t>Impact of </a:t>
            </a:r>
            <a:r>
              <a:rPr i="1" dirty="0" err="1"/>
              <a:t>globalisation</a:t>
            </a:r>
            <a:r>
              <a:rPr i="1" dirty="0"/>
              <a:t> on emerging market economies</a:t>
            </a:r>
            <a:r>
              <a:rPr dirty="0"/>
              <a:t>. UK Essays. Retrieved April 20, 2022, from https://www.ukessays.com/essays/economics/impact-of-globalisation-on-emerging-market-economies-economics-essay.php </a:t>
            </a:r>
          </a:p>
          <a:p>
            <a:pPr algn="l" defTabSz="457200">
              <a:defRPr sz="1200">
                <a:solidFill>
                  <a:srgbClr val="000000"/>
                </a:solidFill>
                <a:latin typeface="Times Roman"/>
                <a:ea typeface="Times Roman"/>
                <a:cs typeface="Times Roman"/>
                <a:sym typeface="Times Roman"/>
              </a:defRPr>
            </a:pPr>
            <a:endParaRPr dirty="0"/>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446</Words>
  <Application>Microsoft Office PowerPoint</Application>
  <PresentationFormat>Custom</PresentationFormat>
  <Paragraphs>36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Helvetica Neue</vt:lpstr>
      <vt:lpstr>Helvetica Neue Medium</vt:lpstr>
      <vt:lpstr>Times Roman</vt:lpstr>
      <vt:lpstr>21_BasicWhite</vt:lpstr>
      <vt:lpstr>The Affect of Globalization in Emerging Market Economies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Affect of Globalization in Emerging Market Economies </dc:title>
  <cp:lastModifiedBy>Maher Fattouh</cp:lastModifiedBy>
  <cp:revision>1</cp:revision>
  <dcterms:modified xsi:type="dcterms:W3CDTF">2022-06-07T11:48:09Z</dcterms:modified>
</cp:coreProperties>
</file>