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4" r:id="rId8"/>
    <p:sldId id="262" r:id="rId9"/>
    <p:sldId id="263"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A056E1-16F8-4BC2-8138-3E40A38F9D7B}" v="1996" dt="2022-04-06T22:04:16.6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5" autoAdjust="0"/>
    <p:restoredTop sz="94660"/>
  </p:normalViewPr>
  <p:slideViewPr>
    <p:cSldViewPr snapToGrid="0">
      <p:cViewPr varScale="1">
        <p:scale>
          <a:sx n="66" d="100"/>
          <a:sy n="66" d="100"/>
        </p:scale>
        <p:origin x="3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dirty="0"/>
              <a:t>Click to edit Master title style</a:t>
            </a:r>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708574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dirty="0"/>
              <a:t>Click to edit Master title style</a:t>
            </a:r>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98773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dirty="0"/>
              <a:t>Click to edit Master title style</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865976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dirty="0"/>
              <a:t>Click to edit Master title style</a:t>
            </a:r>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9415348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dirty="0"/>
              <a:t>Click to edit Master title style</a:t>
            </a:r>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869687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US" dirty="0"/>
              <a:t>Click to edit Master title style</a:t>
            </a:r>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dirty="0"/>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0493161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dirty="0"/>
              <a:t>Click to edit Master title style</a:t>
            </a:r>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dirty="0"/>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1437048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7776132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28278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730063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dirty="0"/>
              <a:t>Click to edit Master title style</a:t>
            </a:r>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577821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235756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73330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237535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51622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dirty="0"/>
              <a:t>Click to edit Master title style</a:t>
            </a:r>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508648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dirty="0"/>
              <a:t>Click to edit Master title style</a:t>
            </a:r>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5/23/2022</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93949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5/23/2022</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6740476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07087" y="-2209720"/>
            <a:ext cx="7677156" cy="3208867"/>
          </a:xfrm>
        </p:spPr>
        <p:txBody>
          <a:bodyPr>
            <a:normAutofit/>
          </a:bodyPr>
          <a:lstStyle/>
          <a:p>
            <a:r>
              <a:rPr lang="en-US" sz="3200" dirty="0">
                <a:effectLst>
                  <a:glow rad="38100">
                    <a:prstClr val="black">
                      <a:lumMod val="65000"/>
                      <a:lumOff val="35000"/>
                      <a:alpha val="50000"/>
                    </a:prstClr>
                  </a:glow>
                  <a:outerShdw blurRad="28575" dist="31750" dir="13200000" algn="tl" rotWithShape="0">
                    <a:srgbClr val="000000">
                      <a:alpha val="25000"/>
                    </a:srgbClr>
                  </a:outerShdw>
                </a:effectLst>
              </a:rPr>
              <a:t>Libyan international university</a:t>
            </a:r>
          </a:p>
        </p:txBody>
      </p:sp>
      <p:sp>
        <p:nvSpPr>
          <p:cNvPr id="3" name="Subtitle 2"/>
          <p:cNvSpPr>
            <a:spLocks noGrp="1"/>
          </p:cNvSpPr>
          <p:nvPr>
            <p:ph type="subTitle" idx="1"/>
          </p:nvPr>
        </p:nvSpPr>
        <p:spPr>
          <a:xfrm>
            <a:off x="1197580" y="870900"/>
            <a:ext cx="9317418" cy="752708"/>
          </a:xfrm>
        </p:spPr>
        <p:txBody>
          <a:bodyPr>
            <a:normAutofit/>
          </a:bodyPr>
          <a:lstStyle/>
          <a:p>
            <a:r>
              <a:rPr lang="en-US" sz="3200" dirty="0">
                <a:effectLst>
                  <a:glow rad="38100">
                    <a:prstClr val="black">
                      <a:lumMod val="50000"/>
                      <a:lumOff val="50000"/>
                      <a:alpha val="20000"/>
                    </a:prstClr>
                  </a:glow>
                  <a:outerShdw blurRad="44450" dist="12700" dir="13860000" algn="tl" rotWithShape="0">
                    <a:srgbClr val="000000">
                      <a:alpha val="20000"/>
                    </a:srgbClr>
                  </a:outerShdw>
                </a:effectLst>
              </a:rPr>
              <a:t>Faculty of business administration</a:t>
            </a:r>
          </a:p>
        </p:txBody>
      </p:sp>
      <p:pic>
        <p:nvPicPr>
          <p:cNvPr id="4" name="Picture 4" descr="Logo&#10;&#10;Description automatically generated">
            <a:extLst>
              <a:ext uri="{FF2B5EF4-FFF2-40B4-BE49-F238E27FC236}">
                <a16:creationId xmlns:a16="http://schemas.microsoft.com/office/drawing/2014/main" id="{D3BED7CE-245D-BB8B-D617-FE50391ED454}"/>
              </a:ext>
            </a:extLst>
          </p:cNvPr>
          <p:cNvPicPr>
            <a:picLocks noChangeAspect="1"/>
          </p:cNvPicPr>
          <p:nvPr/>
        </p:nvPicPr>
        <p:blipFill>
          <a:blip r:embed="rId2"/>
          <a:stretch>
            <a:fillRect/>
          </a:stretch>
        </p:blipFill>
        <p:spPr>
          <a:xfrm>
            <a:off x="-30201" y="-3949"/>
            <a:ext cx="1981664" cy="1846221"/>
          </a:xfrm>
          <a:prstGeom prst="rect">
            <a:avLst/>
          </a:prstGeom>
        </p:spPr>
      </p:pic>
      <p:pic>
        <p:nvPicPr>
          <p:cNvPr id="5" name="Picture 5" descr="Logo&#10;&#10;Description automatically generated">
            <a:extLst>
              <a:ext uri="{FF2B5EF4-FFF2-40B4-BE49-F238E27FC236}">
                <a16:creationId xmlns:a16="http://schemas.microsoft.com/office/drawing/2014/main" id="{BED41CA0-F432-75BF-605B-F5399B7504F1}"/>
              </a:ext>
            </a:extLst>
          </p:cNvPr>
          <p:cNvPicPr>
            <a:picLocks noChangeAspect="1"/>
          </p:cNvPicPr>
          <p:nvPr/>
        </p:nvPicPr>
        <p:blipFill>
          <a:blip r:embed="rId3"/>
          <a:stretch>
            <a:fillRect/>
          </a:stretch>
        </p:blipFill>
        <p:spPr>
          <a:xfrm>
            <a:off x="10348061" y="-2903"/>
            <a:ext cx="1846843" cy="2004101"/>
          </a:xfrm>
          <a:prstGeom prst="rect">
            <a:avLst/>
          </a:prstGeom>
        </p:spPr>
      </p:pic>
      <p:sp>
        <p:nvSpPr>
          <p:cNvPr id="6" name="TextBox 5">
            <a:extLst>
              <a:ext uri="{FF2B5EF4-FFF2-40B4-BE49-F238E27FC236}">
                <a16:creationId xmlns:a16="http://schemas.microsoft.com/office/drawing/2014/main" id="{1528C398-E54B-5174-4D83-04DB2956BBC9}"/>
              </a:ext>
            </a:extLst>
          </p:cNvPr>
          <p:cNvSpPr txBox="1"/>
          <p:nvPr/>
        </p:nvSpPr>
        <p:spPr>
          <a:xfrm>
            <a:off x="169334" y="5664200"/>
            <a:ext cx="760306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t>Presented by : Mohamed </a:t>
            </a:r>
            <a:r>
              <a:rPr lang="en-US" sz="2000" dirty="0" err="1" smtClean="0"/>
              <a:t>Elbarassi</a:t>
            </a:r>
            <a:r>
              <a:rPr lang="en-US" sz="2000" dirty="0"/>
              <a:t> </a:t>
            </a:r>
          </a:p>
          <a:p>
            <a:r>
              <a:rPr lang="en-US" sz="2000" dirty="0"/>
              <a:t>ID : 3801 </a:t>
            </a:r>
          </a:p>
          <a:p>
            <a:r>
              <a:rPr lang="en-US" sz="2000" dirty="0"/>
              <a:t>E-MAIL : mohamed_3801@limu.edu.ly</a:t>
            </a:r>
          </a:p>
        </p:txBody>
      </p:sp>
      <p:sp>
        <p:nvSpPr>
          <p:cNvPr id="7" name="TextBox 6">
            <a:extLst>
              <a:ext uri="{FF2B5EF4-FFF2-40B4-BE49-F238E27FC236}">
                <a16:creationId xmlns:a16="http://schemas.microsoft.com/office/drawing/2014/main" id="{B2F4CEEF-5B35-F39A-69D1-AAB0434E7A5A}"/>
              </a:ext>
            </a:extLst>
          </p:cNvPr>
          <p:cNvSpPr txBox="1"/>
          <p:nvPr/>
        </p:nvSpPr>
        <p:spPr>
          <a:xfrm>
            <a:off x="2290618" y="2497411"/>
            <a:ext cx="7174057"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000" dirty="0"/>
              <a:t>Influence of the Political and Cultural Environment in Marketing</a:t>
            </a:r>
            <a:endParaRPr lang="en-US" dirty="0"/>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E186E-1A25-C1EE-277F-DF7AC7A4D052}"/>
              </a:ext>
            </a:extLst>
          </p:cNvPr>
          <p:cNvSpPr>
            <a:spLocks noGrp="1"/>
          </p:cNvSpPr>
          <p:nvPr>
            <p:ph type="title"/>
          </p:nvPr>
        </p:nvSpPr>
        <p:spPr>
          <a:xfrm>
            <a:off x="3495146" y="1447800"/>
            <a:ext cx="9905998" cy="1905000"/>
          </a:xfrm>
        </p:spPr>
        <p:txBody>
          <a:bodyPr/>
          <a:lstStyle/>
          <a:p>
            <a:r>
              <a:rPr lang="en-US" sz="4400" dirty="0">
                <a:effectLst>
                  <a:glow rad="38100">
                    <a:prstClr val="black">
                      <a:lumMod val="65000"/>
                      <a:lumOff val="35000"/>
                      <a:alpha val="40000"/>
                    </a:prstClr>
                  </a:glow>
                  <a:outerShdw blurRad="28575" dist="38100" dir="14040000" algn="tl" rotWithShape="0">
                    <a:srgbClr val="000000">
                      <a:alpha val="25000"/>
                    </a:srgbClr>
                  </a:outerShdw>
                </a:effectLst>
              </a:rPr>
              <a:t>Thank  </a:t>
            </a:r>
            <a:endParaRPr lang="en-US" dirty="0"/>
          </a:p>
        </p:txBody>
      </p:sp>
      <p:sp>
        <p:nvSpPr>
          <p:cNvPr id="3" name="Content Placeholder 2">
            <a:extLst>
              <a:ext uri="{FF2B5EF4-FFF2-40B4-BE49-F238E27FC236}">
                <a16:creationId xmlns:a16="http://schemas.microsoft.com/office/drawing/2014/main" id="{A8CDB750-BF2C-95EA-1AEA-F72640B03A30}"/>
              </a:ext>
            </a:extLst>
          </p:cNvPr>
          <p:cNvSpPr>
            <a:spLocks noGrp="1"/>
          </p:cNvSpPr>
          <p:nvPr>
            <p:ph idx="1"/>
          </p:nvPr>
        </p:nvSpPr>
        <p:spPr>
          <a:xfrm>
            <a:off x="5467879" y="804333"/>
            <a:ext cx="9905998" cy="3124201"/>
          </a:xfrm>
        </p:spPr>
        <p:txBody>
          <a:bodyPr/>
          <a:lstStyle/>
          <a:p>
            <a:pPr marL="0" indent="0">
              <a:buNone/>
            </a:pPr>
            <a:r>
              <a:rPr lang="en-US" sz="6000" dirty="0">
                <a:effectLst>
                  <a:glow rad="38100">
                    <a:prstClr val="black">
                      <a:lumMod val="50000"/>
                      <a:lumOff val="50000"/>
                      <a:alpha val="20000"/>
                    </a:prstClr>
                  </a:glow>
                  <a:outerShdw blurRad="44450" dist="12700" dir="13860000" algn="tl" rotWithShape="0">
                    <a:srgbClr val="000000">
                      <a:alpha val="20000"/>
                    </a:srgbClr>
                  </a:outerShdw>
                </a:effectLst>
              </a:rPr>
              <a:t>you</a:t>
            </a:r>
            <a:endParaRPr lang="en-US" sz="4400" dirty="0" err="1">
              <a:effectLst>
                <a:glow rad="38100">
                  <a:prstClr val="black">
                    <a:lumMod val="50000"/>
                    <a:lumOff val="50000"/>
                    <a:alpha val="20000"/>
                  </a:prstClr>
                </a:glow>
                <a:outerShdw blurRad="44450" dist="12700" dir="13860000" algn="tl" rotWithShape="0">
                  <a:srgbClr val="000000">
                    <a:alpha val="20000"/>
                  </a:srgbClr>
                </a:outerShdw>
              </a:effectLst>
            </a:endParaRPr>
          </a:p>
        </p:txBody>
      </p:sp>
    </p:spTree>
    <p:extLst>
      <p:ext uri="{BB962C8B-B14F-4D97-AF65-F5344CB8AC3E}">
        <p14:creationId xmlns:p14="http://schemas.microsoft.com/office/powerpoint/2010/main" val="3482676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2973B-28A7-3C87-228F-7AC036D38B80}"/>
              </a:ext>
            </a:extLst>
          </p:cNvPr>
          <p:cNvSpPr>
            <a:spLocks noGrp="1"/>
          </p:cNvSpPr>
          <p:nvPr>
            <p:ph type="title"/>
          </p:nvPr>
        </p:nvSpPr>
        <p:spPr>
          <a:xfrm>
            <a:off x="3080280" y="-287866"/>
            <a:ext cx="9905998" cy="1905000"/>
          </a:xfrm>
        </p:spPr>
        <p:txBody>
          <a:bodyPr/>
          <a:lstStyle/>
          <a:p>
            <a:r>
              <a:rPr lang="en-US" sz="4400" dirty="0">
                <a:effectLst>
                  <a:glow rad="38100">
                    <a:prstClr val="black">
                      <a:lumMod val="65000"/>
                      <a:lumOff val="35000"/>
                      <a:alpha val="40000"/>
                    </a:prstClr>
                  </a:glow>
                  <a:outerShdw blurRad="28575" dist="38100" dir="14040000" algn="tl" rotWithShape="0">
                    <a:srgbClr val="000000">
                      <a:alpha val="25000"/>
                    </a:srgbClr>
                  </a:outerShdw>
                </a:effectLst>
              </a:rPr>
              <a:t>Table of contents </a:t>
            </a:r>
            <a:endParaRPr lang="en-US" sz="3600" dirty="0">
              <a:effectLst>
                <a:glow rad="38100">
                  <a:prstClr val="black">
                    <a:lumMod val="65000"/>
                    <a:lumOff val="35000"/>
                    <a:alpha val="40000"/>
                  </a:prstClr>
                </a:glow>
                <a:outerShdw blurRad="28575" dist="38100" dir="14040000" algn="tl" rotWithShape="0">
                  <a:srgbClr val="000000">
                    <a:alpha val="25000"/>
                  </a:srgbClr>
                </a:outerShdw>
              </a:effectLst>
            </a:endParaRPr>
          </a:p>
        </p:txBody>
      </p:sp>
      <p:pic>
        <p:nvPicPr>
          <p:cNvPr id="4" name="Picture 4" descr="Logo, company name&#10;&#10;Description automatically generated">
            <a:extLst>
              <a:ext uri="{FF2B5EF4-FFF2-40B4-BE49-F238E27FC236}">
                <a16:creationId xmlns:a16="http://schemas.microsoft.com/office/drawing/2014/main" id="{435509D0-0B2F-BC7F-E206-8D33B43F41AE}"/>
              </a:ext>
            </a:extLst>
          </p:cNvPr>
          <p:cNvPicPr>
            <a:picLocks noGrp="1" noChangeAspect="1"/>
          </p:cNvPicPr>
          <p:nvPr>
            <p:ph idx="1"/>
          </p:nvPr>
        </p:nvPicPr>
        <p:blipFill>
          <a:blip r:embed="rId2"/>
          <a:stretch>
            <a:fillRect/>
          </a:stretch>
        </p:blipFill>
        <p:spPr>
          <a:xfrm>
            <a:off x="11261724" y="6532032"/>
            <a:ext cx="2314575" cy="1981200"/>
          </a:xfrm>
        </p:spPr>
      </p:pic>
      <p:sp>
        <p:nvSpPr>
          <p:cNvPr id="3" name="TextBox 2">
            <a:extLst>
              <a:ext uri="{FF2B5EF4-FFF2-40B4-BE49-F238E27FC236}">
                <a16:creationId xmlns:a16="http://schemas.microsoft.com/office/drawing/2014/main" id="{3E3A6075-1C7C-E736-498F-0C65FECEBB7C}"/>
              </a:ext>
            </a:extLst>
          </p:cNvPr>
          <p:cNvSpPr txBox="1"/>
          <p:nvPr/>
        </p:nvSpPr>
        <p:spPr>
          <a:xfrm>
            <a:off x="1888067" y="1871134"/>
            <a:ext cx="3039533"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t>Introduction</a:t>
            </a:r>
          </a:p>
        </p:txBody>
      </p:sp>
      <p:sp>
        <p:nvSpPr>
          <p:cNvPr id="6" name="Frame 5">
            <a:extLst>
              <a:ext uri="{FF2B5EF4-FFF2-40B4-BE49-F238E27FC236}">
                <a16:creationId xmlns:a16="http://schemas.microsoft.com/office/drawing/2014/main" id="{FAD1589B-FC9C-87FF-77A5-7D7816C43A6B}"/>
              </a:ext>
            </a:extLst>
          </p:cNvPr>
          <p:cNvSpPr/>
          <p:nvPr/>
        </p:nvSpPr>
        <p:spPr>
          <a:xfrm>
            <a:off x="1276350" y="1869017"/>
            <a:ext cx="508001" cy="643466"/>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1</a:t>
            </a:r>
            <a:endParaRPr lang="en-US" dirty="0">
              <a:solidFill>
                <a:schemeClr val="tx1"/>
              </a:solidFill>
            </a:endParaRPr>
          </a:p>
        </p:txBody>
      </p:sp>
      <p:sp>
        <p:nvSpPr>
          <p:cNvPr id="7" name="Frame 6">
            <a:extLst>
              <a:ext uri="{FF2B5EF4-FFF2-40B4-BE49-F238E27FC236}">
                <a16:creationId xmlns:a16="http://schemas.microsoft.com/office/drawing/2014/main" id="{BFD431DE-F6AE-CCFE-703D-97E22B09184B}"/>
              </a:ext>
            </a:extLst>
          </p:cNvPr>
          <p:cNvSpPr/>
          <p:nvPr/>
        </p:nvSpPr>
        <p:spPr>
          <a:xfrm>
            <a:off x="6998758" y="1876425"/>
            <a:ext cx="508000" cy="643467"/>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2</a:t>
            </a:r>
            <a:endParaRPr lang="en-US" dirty="0">
              <a:solidFill>
                <a:schemeClr val="tx1"/>
              </a:solidFill>
            </a:endParaRPr>
          </a:p>
        </p:txBody>
      </p:sp>
      <p:sp>
        <p:nvSpPr>
          <p:cNvPr id="8" name="Frame 7">
            <a:extLst>
              <a:ext uri="{FF2B5EF4-FFF2-40B4-BE49-F238E27FC236}">
                <a16:creationId xmlns:a16="http://schemas.microsoft.com/office/drawing/2014/main" id="{9A8CF849-132D-7AD1-354B-2C8A8D409D86}"/>
              </a:ext>
            </a:extLst>
          </p:cNvPr>
          <p:cNvSpPr/>
          <p:nvPr/>
        </p:nvSpPr>
        <p:spPr>
          <a:xfrm>
            <a:off x="1248834" y="3433233"/>
            <a:ext cx="508000" cy="643468"/>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3</a:t>
            </a:r>
            <a:endParaRPr lang="en-US" dirty="0">
              <a:solidFill>
                <a:schemeClr val="tx1"/>
              </a:solidFill>
            </a:endParaRPr>
          </a:p>
        </p:txBody>
      </p:sp>
      <p:sp>
        <p:nvSpPr>
          <p:cNvPr id="10" name="Frame 9">
            <a:extLst>
              <a:ext uri="{FF2B5EF4-FFF2-40B4-BE49-F238E27FC236}">
                <a16:creationId xmlns:a16="http://schemas.microsoft.com/office/drawing/2014/main" id="{74B90212-9BFC-F049-B8EE-CD7ECC4151C3}"/>
              </a:ext>
            </a:extLst>
          </p:cNvPr>
          <p:cNvSpPr/>
          <p:nvPr/>
        </p:nvSpPr>
        <p:spPr>
          <a:xfrm>
            <a:off x="6995583" y="3431115"/>
            <a:ext cx="508000" cy="643468"/>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4</a:t>
            </a:r>
            <a:endParaRPr lang="en-US" dirty="0">
              <a:solidFill>
                <a:schemeClr val="tx1"/>
              </a:solidFill>
            </a:endParaRPr>
          </a:p>
        </p:txBody>
      </p:sp>
      <p:sp>
        <p:nvSpPr>
          <p:cNvPr id="14" name="Frame 13">
            <a:extLst>
              <a:ext uri="{FF2B5EF4-FFF2-40B4-BE49-F238E27FC236}">
                <a16:creationId xmlns:a16="http://schemas.microsoft.com/office/drawing/2014/main" id="{9759C875-7393-226B-7CA5-CF1D9BDCA8BF}"/>
              </a:ext>
            </a:extLst>
          </p:cNvPr>
          <p:cNvSpPr/>
          <p:nvPr/>
        </p:nvSpPr>
        <p:spPr>
          <a:xfrm>
            <a:off x="1225550" y="5111750"/>
            <a:ext cx="533400" cy="643467"/>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600" dirty="0">
                <a:solidFill>
                  <a:schemeClr val="tx1"/>
                </a:solidFill>
              </a:rPr>
              <a:t>5</a:t>
            </a:r>
            <a:endParaRPr lang="en-US" dirty="0">
              <a:solidFill>
                <a:schemeClr val="tx1"/>
              </a:solidFill>
            </a:endParaRPr>
          </a:p>
        </p:txBody>
      </p:sp>
      <p:sp>
        <p:nvSpPr>
          <p:cNvPr id="15" name="Frame 14">
            <a:extLst>
              <a:ext uri="{FF2B5EF4-FFF2-40B4-BE49-F238E27FC236}">
                <a16:creationId xmlns:a16="http://schemas.microsoft.com/office/drawing/2014/main" id="{021816D6-3948-C60C-8E4D-1EE774FD9E7B}"/>
              </a:ext>
            </a:extLst>
          </p:cNvPr>
          <p:cNvSpPr/>
          <p:nvPr/>
        </p:nvSpPr>
        <p:spPr>
          <a:xfrm>
            <a:off x="6998758" y="5169958"/>
            <a:ext cx="508000" cy="643467"/>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600" dirty="0">
                <a:solidFill>
                  <a:schemeClr val="tx1"/>
                </a:solidFill>
              </a:rPr>
              <a:t>6</a:t>
            </a:r>
            <a:endParaRPr lang="en-US" dirty="0">
              <a:solidFill>
                <a:schemeClr val="tx1"/>
              </a:solidFill>
            </a:endParaRPr>
          </a:p>
        </p:txBody>
      </p:sp>
      <p:sp>
        <p:nvSpPr>
          <p:cNvPr id="9" name="TextBox 8">
            <a:extLst>
              <a:ext uri="{FF2B5EF4-FFF2-40B4-BE49-F238E27FC236}">
                <a16:creationId xmlns:a16="http://schemas.microsoft.com/office/drawing/2014/main" id="{1F322A0E-5247-B754-BF9A-11D184AC72FC}"/>
              </a:ext>
            </a:extLst>
          </p:cNvPr>
          <p:cNvSpPr txBox="1"/>
          <p:nvPr/>
        </p:nvSpPr>
        <p:spPr>
          <a:xfrm>
            <a:off x="1756833" y="3619499"/>
            <a:ext cx="274320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t>Cultural</a:t>
            </a:r>
          </a:p>
        </p:txBody>
      </p:sp>
      <p:sp>
        <p:nvSpPr>
          <p:cNvPr id="12" name="TextBox 11">
            <a:extLst>
              <a:ext uri="{FF2B5EF4-FFF2-40B4-BE49-F238E27FC236}">
                <a16:creationId xmlns:a16="http://schemas.microsoft.com/office/drawing/2014/main" id="{3528820C-FC0B-0F6D-79F3-C380AFF364DD}"/>
              </a:ext>
            </a:extLst>
          </p:cNvPr>
          <p:cNvSpPr txBox="1"/>
          <p:nvPr/>
        </p:nvSpPr>
        <p:spPr>
          <a:xfrm>
            <a:off x="9070974" y="1874307"/>
            <a:ext cx="3445933"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t>Environment</a:t>
            </a:r>
          </a:p>
        </p:txBody>
      </p:sp>
      <p:sp>
        <p:nvSpPr>
          <p:cNvPr id="16" name="TextBox 15">
            <a:extLst>
              <a:ext uri="{FF2B5EF4-FFF2-40B4-BE49-F238E27FC236}">
                <a16:creationId xmlns:a16="http://schemas.microsoft.com/office/drawing/2014/main" id="{032509CA-DAAE-64CC-3025-7C31BCD51E0F}"/>
              </a:ext>
            </a:extLst>
          </p:cNvPr>
          <p:cNvSpPr txBox="1"/>
          <p:nvPr/>
        </p:nvSpPr>
        <p:spPr>
          <a:xfrm>
            <a:off x="3408136" y="3624037"/>
            <a:ext cx="303348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t>Environment</a:t>
            </a:r>
          </a:p>
        </p:txBody>
      </p:sp>
      <p:sp>
        <p:nvSpPr>
          <p:cNvPr id="18" name="TextBox 17">
            <a:extLst>
              <a:ext uri="{FF2B5EF4-FFF2-40B4-BE49-F238E27FC236}">
                <a16:creationId xmlns:a16="http://schemas.microsoft.com/office/drawing/2014/main" id="{3F06D0A2-B05F-45DE-AE2F-167DF28BD6BD}"/>
              </a:ext>
            </a:extLst>
          </p:cNvPr>
          <p:cNvSpPr txBox="1"/>
          <p:nvPr/>
        </p:nvSpPr>
        <p:spPr>
          <a:xfrm>
            <a:off x="7501466" y="2861732"/>
            <a:ext cx="4656666"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t>Impact of Political and Cultural Environment in marketing</a:t>
            </a:r>
          </a:p>
        </p:txBody>
      </p:sp>
      <p:sp>
        <p:nvSpPr>
          <p:cNvPr id="20" name="TextBox 19">
            <a:extLst>
              <a:ext uri="{FF2B5EF4-FFF2-40B4-BE49-F238E27FC236}">
                <a16:creationId xmlns:a16="http://schemas.microsoft.com/office/drawing/2014/main" id="{F2D9B970-B1A9-8240-1582-170081C0017B}"/>
              </a:ext>
            </a:extLst>
          </p:cNvPr>
          <p:cNvSpPr txBox="1"/>
          <p:nvPr/>
        </p:nvSpPr>
        <p:spPr>
          <a:xfrm>
            <a:off x="1784350" y="5145616"/>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dirty="0"/>
              <a:t>Conclusion</a:t>
            </a:r>
          </a:p>
        </p:txBody>
      </p:sp>
      <p:sp>
        <p:nvSpPr>
          <p:cNvPr id="22" name="TextBox 21">
            <a:extLst>
              <a:ext uri="{FF2B5EF4-FFF2-40B4-BE49-F238E27FC236}">
                <a16:creationId xmlns:a16="http://schemas.microsoft.com/office/drawing/2014/main" id="{A55E0C4F-3772-8D77-C131-18D996240F97}"/>
              </a:ext>
            </a:extLst>
          </p:cNvPr>
          <p:cNvSpPr txBox="1"/>
          <p:nvPr/>
        </p:nvSpPr>
        <p:spPr>
          <a:xfrm>
            <a:off x="7556500" y="5168900"/>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dirty="0"/>
              <a:t>References</a:t>
            </a:r>
            <a:endParaRPr lang="en-US" dirty="0"/>
          </a:p>
        </p:txBody>
      </p:sp>
      <p:sp>
        <p:nvSpPr>
          <p:cNvPr id="11" name="TextBox 10">
            <a:extLst>
              <a:ext uri="{FF2B5EF4-FFF2-40B4-BE49-F238E27FC236}">
                <a16:creationId xmlns:a16="http://schemas.microsoft.com/office/drawing/2014/main" id="{8FCCBF2C-FD6C-1005-36CA-5550DDBCC5F7}"/>
              </a:ext>
            </a:extLst>
          </p:cNvPr>
          <p:cNvSpPr txBox="1"/>
          <p:nvPr/>
        </p:nvSpPr>
        <p:spPr>
          <a:xfrm>
            <a:off x="7442201" y="1871133"/>
            <a:ext cx="274320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dirty="0"/>
              <a:t>Political</a:t>
            </a:r>
          </a:p>
        </p:txBody>
      </p:sp>
      <p:sp>
        <p:nvSpPr>
          <p:cNvPr id="13" name="TextBox 12">
            <a:extLst>
              <a:ext uri="{FF2B5EF4-FFF2-40B4-BE49-F238E27FC236}">
                <a16:creationId xmlns:a16="http://schemas.microsoft.com/office/drawing/2014/main" id="{9C3BC6DB-A059-5A78-BA1C-5A9B93E9B652}"/>
              </a:ext>
            </a:extLst>
          </p:cNvPr>
          <p:cNvSpPr txBox="1"/>
          <p:nvPr/>
        </p:nvSpPr>
        <p:spPr>
          <a:xfrm>
            <a:off x="117475" y="6374342"/>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2</a:t>
            </a:r>
          </a:p>
        </p:txBody>
      </p:sp>
    </p:spTree>
    <p:extLst>
      <p:ext uri="{BB962C8B-B14F-4D97-AF65-F5344CB8AC3E}">
        <p14:creationId xmlns:p14="http://schemas.microsoft.com/office/powerpoint/2010/main" val="3640546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9CFAF-6DA2-D3FE-7859-4983D46DD159}"/>
              </a:ext>
            </a:extLst>
          </p:cNvPr>
          <p:cNvSpPr>
            <a:spLocks noGrp="1"/>
          </p:cNvSpPr>
          <p:nvPr>
            <p:ph type="title"/>
          </p:nvPr>
        </p:nvSpPr>
        <p:spPr>
          <a:xfrm>
            <a:off x="3410480" y="-186267"/>
            <a:ext cx="9905998" cy="1905000"/>
          </a:xfrm>
        </p:spPr>
        <p:txBody>
          <a:bodyPr>
            <a:normAutofit/>
          </a:bodyPr>
          <a:lstStyle/>
          <a:p>
            <a:r>
              <a:rPr lang="en-US" sz="4000" dirty="0">
                <a:effectLst>
                  <a:glow rad="38100">
                    <a:prstClr val="black">
                      <a:lumMod val="65000"/>
                      <a:lumOff val="35000"/>
                      <a:alpha val="40000"/>
                    </a:prstClr>
                  </a:glow>
                  <a:outerShdw blurRad="28575" dist="38100" dir="14040000" algn="tl" rotWithShape="0">
                    <a:srgbClr val="000000">
                      <a:alpha val="25000"/>
                    </a:srgbClr>
                  </a:outerShdw>
                </a:effectLst>
              </a:rPr>
              <a:t>Introduction</a:t>
            </a:r>
            <a:endParaRPr lang="en-US" sz="4000" dirty="0"/>
          </a:p>
        </p:txBody>
      </p:sp>
      <p:sp>
        <p:nvSpPr>
          <p:cNvPr id="3" name="Content Placeholder 2">
            <a:extLst>
              <a:ext uri="{FF2B5EF4-FFF2-40B4-BE49-F238E27FC236}">
                <a16:creationId xmlns:a16="http://schemas.microsoft.com/office/drawing/2014/main" id="{F44CC170-8A34-962E-1477-18474E04FEC3}"/>
              </a:ext>
            </a:extLst>
          </p:cNvPr>
          <p:cNvSpPr>
            <a:spLocks noGrp="1"/>
          </p:cNvSpPr>
          <p:nvPr>
            <p:ph idx="1"/>
          </p:nvPr>
        </p:nvSpPr>
        <p:spPr>
          <a:xfrm>
            <a:off x="294746" y="1507066"/>
            <a:ext cx="9905998" cy="3124201"/>
          </a:xfrm>
        </p:spPr>
        <p:txBody>
          <a:bodyPr/>
          <a:lstStyle/>
          <a:p>
            <a:r>
              <a:rPr lang="en-US" sz="2800" dirty="0">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Marketing decisions are strongly affected by developments in the political environment and the cultural environment</a:t>
            </a:r>
            <a:endParaRPr lang="en-US" sz="2800" dirty="0">
              <a:effectLst>
                <a:glow rad="38100">
                  <a:prstClr val="black">
                    <a:lumMod val="50000"/>
                    <a:lumOff val="50000"/>
                    <a:alpha val="20000"/>
                  </a:prstClr>
                </a:glow>
                <a:outerShdw blurRad="44450" dist="12700" dir="13860000" algn="tl" rotWithShape="0">
                  <a:srgbClr val="000000">
                    <a:alpha val="20000"/>
                  </a:srgbClr>
                </a:outerShdw>
              </a:effectLst>
            </a:endParaRPr>
          </a:p>
        </p:txBody>
      </p:sp>
      <p:sp>
        <p:nvSpPr>
          <p:cNvPr id="4" name="TextBox 3">
            <a:extLst>
              <a:ext uri="{FF2B5EF4-FFF2-40B4-BE49-F238E27FC236}">
                <a16:creationId xmlns:a16="http://schemas.microsoft.com/office/drawing/2014/main" id="{6270CC3B-F670-6BF8-AEC7-C953CE183CF0}"/>
              </a:ext>
            </a:extLst>
          </p:cNvPr>
          <p:cNvSpPr txBox="1"/>
          <p:nvPr/>
        </p:nvSpPr>
        <p:spPr>
          <a:xfrm>
            <a:off x="220133" y="64008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3</a:t>
            </a:r>
          </a:p>
        </p:txBody>
      </p:sp>
    </p:spTree>
    <p:extLst>
      <p:ext uri="{BB962C8B-B14F-4D97-AF65-F5344CB8AC3E}">
        <p14:creationId xmlns:p14="http://schemas.microsoft.com/office/powerpoint/2010/main" val="2839968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104C8-597E-DBA5-A4B2-9B30439DB5E7}"/>
              </a:ext>
            </a:extLst>
          </p:cNvPr>
          <p:cNvSpPr>
            <a:spLocks noGrp="1"/>
          </p:cNvSpPr>
          <p:nvPr>
            <p:ph type="title"/>
          </p:nvPr>
        </p:nvSpPr>
        <p:spPr>
          <a:xfrm>
            <a:off x="2758546" y="-584200"/>
            <a:ext cx="9905998" cy="1905000"/>
          </a:xfrm>
        </p:spPr>
        <p:txBody>
          <a:bodyPr/>
          <a:lstStyle/>
          <a:p>
            <a:r>
              <a:rPr lang="en-US" sz="3600" dirty="0">
                <a:effectLst>
                  <a:glow rad="38100">
                    <a:prstClr val="black">
                      <a:lumMod val="65000"/>
                      <a:lumOff val="35000"/>
                      <a:alpha val="40000"/>
                    </a:prstClr>
                  </a:glow>
                  <a:outerShdw blurRad="28575" dist="38100" dir="14040000" algn="tl" rotWithShape="0">
                    <a:srgbClr val="000000">
                      <a:alpha val="25000"/>
                    </a:srgbClr>
                  </a:outerShdw>
                </a:effectLst>
              </a:rPr>
              <a:t>The political environment </a:t>
            </a:r>
            <a:endParaRPr lang="en-US" dirty="0"/>
          </a:p>
        </p:txBody>
      </p:sp>
      <p:sp>
        <p:nvSpPr>
          <p:cNvPr id="3" name="Content Placeholder 2">
            <a:extLst>
              <a:ext uri="{FF2B5EF4-FFF2-40B4-BE49-F238E27FC236}">
                <a16:creationId xmlns:a16="http://schemas.microsoft.com/office/drawing/2014/main" id="{ED0E53F8-A355-E19D-86DA-BFF131024A70}"/>
              </a:ext>
            </a:extLst>
          </p:cNvPr>
          <p:cNvSpPr>
            <a:spLocks noGrp="1"/>
          </p:cNvSpPr>
          <p:nvPr>
            <p:ph idx="1"/>
          </p:nvPr>
        </p:nvSpPr>
        <p:spPr>
          <a:xfrm>
            <a:off x="210080" y="2531534"/>
            <a:ext cx="12166597" cy="2777068"/>
          </a:xfrm>
        </p:spPr>
        <p:txBody>
          <a:bodyPr vert="horz" lIns="91440" tIns="45720" rIns="91440" bIns="45720" rtlCol="0" anchor="ctr">
            <a:noAutofit/>
          </a:bodyPr>
          <a:lstStyle/>
          <a:p>
            <a:r>
              <a:rPr lang="en-US" sz="2800" dirty="0">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The political environment consists of :</a:t>
            </a:r>
            <a:endParaRPr lang="en-US" sz="2800">
              <a:effectLst>
                <a:glow rad="38100">
                  <a:prstClr val="black">
                    <a:lumMod val="50000"/>
                    <a:lumOff val="50000"/>
                    <a:alpha val="20000"/>
                  </a:prstClr>
                </a:glow>
                <a:outerShdw blurRad="44450" dist="12700" dir="13860000" algn="tl" rotWithShape="0">
                  <a:srgbClr val="000000">
                    <a:alpha val="20000"/>
                  </a:srgbClr>
                </a:outerShdw>
              </a:effectLst>
            </a:endParaRPr>
          </a:p>
          <a:p>
            <a:pPr marL="0" indent="0">
              <a:buClr>
                <a:srgbClr val="FFFFFF"/>
              </a:buClr>
              <a:buNone/>
            </a:pPr>
            <a:r>
              <a:rPr lang="en-US" sz="2800" dirty="0">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laws, government agencies, and pressure groups</a:t>
            </a:r>
            <a:endParaRPr lang="en-US" sz="2800">
              <a:effectLst>
                <a:glow rad="38100">
                  <a:prstClr val="black">
                    <a:lumMod val="50000"/>
                    <a:lumOff val="50000"/>
                    <a:alpha val="20000"/>
                  </a:prstClr>
                </a:glow>
                <a:outerShdw blurRad="44450" dist="12700" dir="13860000" algn="tl" rotWithShape="0">
                  <a:srgbClr val="000000">
                    <a:alpha val="20000"/>
                  </a:srgbClr>
                </a:outerShdw>
              </a:effectLst>
            </a:endParaRPr>
          </a:p>
          <a:p>
            <a:pPr marL="0" indent="0">
              <a:buClr>
                <a:srgbClr val="FFFFFF"/>
              </a:buClr>
              <a:buNone/>
            </a:pPr>
            <a:r>
              <a:rPr lang="en-US" sz="2800" dirty="0">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that influence or limit various organizations and individuals in a given society </a:t>
            </a:r>
          </a:p>
          <a:p>
            <a:pPr marL="0" indent="0">
              <a:buClr>
                <a:srgbClr val="FFFFFF"/>
              </a:buClr>
              <a:buNone/>
            </a:pPr>
            <a:r>
              <a:rPr lang="en-US" sz="2800" dirty="0">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Legislation affecting business has increased steadily over the years to Protect organizations from each other And to protect consumers from unscrupulous businesses  </a:t>
            </a:r>
          </a:p>
          <a:p>
            <a:pPr>
              <a:buClr>
                <a:srgbClr val="FFFFFF"/>
              </a:buClr>
            </a:pPr>
            <a:r>
              <a:rPr lang="en-US" sz="2800" dirty="0">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Also there is an increased emphasis on ethics and socially responsible actions</a:t>
            </a:r>
          </a:p>
          <a:p>
            <a:pPr>
              <a:buClr>
                <a:srgbClr val="FFFFFF"/>
              </a:buClr>
            </a:pPr>
            <a:r>
              <a:rPr lang="en-US" sz="2800" dirty="0">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 That cover all marketing abuses  Social responsibility and corporate governance</a:t>
            </a:r>
            <a:endParaRPr lang="en-US" sz="2800">
              <a:effectLst>
                <a:glow rad="38100">
                  <a:prstClr val="black">
                    <a:lumMod val="50000"/>
                    <a:lumOff val="50000"/>
                    <a:alpha val="20000"/>
                  </a:prstClr>
                </a:glow>
                <a:outerShdw blurRad="44450" dist="12700" dir="13860000" algn="tl" rotWithShape="0">
                  <a:srgbClr val="000000">
                    <a:alpha val="20000"/>
                  </a:srgbClr>
                </a:outerShdw>
              </a:effectLst>
            </a:endParaRPr>
          </a:p>
        </p:txBody>
      </p:sp>
      <p:sp>
        <p:nvSpPr>
          <p:cNvPr id="4" name="TextBox 3">
            <a:extLst>
              <a:ext uri="{FF2B5EF4-FFF2-40B4-BE49-F238E27FC236}">
                <a16:creationId xmlns:a16="http://schemas.microsoft.com/office/drawing/2014/main" id="{AC6225EC-E5D5-374C-A507-1346927AB36F}"/>
              </a:ext>
            </a:extLst>
          </p:cNvPr>
          <p:cNvSpPr txBox="1"/>
          <p:nvPr/>
        </p:nvSpPr>
        <p:spPr>
          <a:xfrm>
            <a:off x="254000" y="65532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4</a:t>
            </a:r>
          </a:p>
        </p:txBody>
      </p:sp>
    </p:spTree>
    <p:extLst>
      <p:ext uri="{BB962C8B-B14F-4D97-AF65-F5344CB8AC3E}">
        <p14:creationId xmlns:p14="http://schemas.microsoft.com/office/powerpoint/2010/main" val="2859460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5B72A-2378-5E77-1144-B823C7916530}"/>
              </a:ext>
            </a:extLst>
          </p:cNvPr>
          <p:cNvSpPr>
            <a:spLocks noGrp="1"/>
          </p:cNvSpPr>
          <p:nvPr>
            <p:ph type="title"/>
          </p:nvPr>
        </p:nvSpPr>
        <p:spPr>
          <a:xfrm>
            <a:off x="2563813" y="-558800"/>
            <a:ext cx="9905998" cy="1905000"/>
          </a:xfrm>
        </p:spPr>
        <p:txBody>
          <a:bodyPr/>
          <a:lstStyle/>
          <a:p>
            <a:r>
              <a:rPr lang="en-US" sz="3600" dirty="0">
                <a:effectLst>
                  <a:glow rad="38100">
                    <a:prstClr val="black">
                      <a:lumMod val="65000"/>
                      <a:lumOff val="35000"/>
                      <a:alpha val="40000"/>
                    </a:prstClr>
                  </a:glow>
                  <a:outerShdw blurRad="28575" dist="38100" dir="14040000" algn="tl" rotWithShape="0">
                    <a:srgbClr val="000000">
                      <a:alpha val="25000"/>
                    </a:srgbClr>
                  </a:outerShdw>
                </a:effectLst>
              </a:rPr>
              <a:t>Cultural Environment </a:t>
            </a:r>
            <a:endParaRPr lang="en-US" dirty="0"/>
          </a:p>
        </p:txBody>
      </p:sp>
      <p:sp>
        <p:nvSpPr>
          <p:cNvPr id="3" name="Content Placeholder 2">
            <a:extLst>
              <a:ext uri="{FF2B5EF4-FFF2-40B4-BE49-F238E27FC236}">
                <a16:creationId xmlns:a16="http://schemas.microsoft.com/office/drawing/2014/main" id="{EE2BD553-3C69-6B3F-1ECF-96E25BB183FD}"/>
              </a:ext>
            </a:extLst>
          </p:cNvPr>
          <p:cNvSpPr>
            <a:spLocks noGrp="1"/>
          </p:cNvSpPr>
          <p:nvPr>
            <p:ph idx="1"/>
          </p:nvPr>
        </p:nvSpPr>
        <p:spPr>
          <a:xfrm>
            <a:off x="-43919" y="1007533"/>
            <a:ext cx="11768664" cy="5063067"/>
          </a:xfrm>
        </p:spPr>
        <p:txBody>
          <a:bodyPr>
            <a:normAutofit/>
          </a:bodyPr>
          <a:lstStyle/>
          <a:p>
            <a:pPr marL="0" indent="0" algn="just">
              <a:buNone/>
            </a:pPr>
            <a:endParaRPr lang="en-US">
              <a:effectLst>
                <a:glow rad="38100">
                  <a:prstClr val="black">
                    <a:lumMod val="50000"/>
                    <a:lumOff val="50000"/>
                    <a:alpha val="20000"/>
                  </a:prstClr>
                </a:glow>
                <a:outerShdw blurRad="44450" dist="12700" dir="13860000" algn="tl" rotWithShape="0">
                  <a:srgbClr val="000000">
                    <a:alpha val="20000"/>
                  </a:srgbClr>
                </a:outerShdw>
              </a:effectLst>
            </a:endParaRPr>
          </a:p>
          <a:p>
            <a:pPr>
              <a:buClr>
                <a:srgbClr val="FFFFFF"/>
              </a:buClr>
            </a:pPr>
            <a:endParaRPr lang="en-US" dirty="0">
              <a:effectLst>
                <a:glow rad="38100">
                  <a:prstClr val="black">
                    <a:lumMod val="50000"/>
                    <a:lumOff val="50000"/>
                    <a:alpha val="20000"/>
                  </a:prstClr>
                </a:glow>
                <a:outerShdw blurRad="44450" dist="12700" dir="13860000" algn="tl" rotWithShape="0">
                  <a:srgbClr val="000000">
                    <a:alpha val="20000"/>
                  </a:srgbClr>
                </a:outerShdw>
              </a:effectLst>
            </a:endParaRPr>
          </a:p>
        </p:txBody>
      </p:sp>
      <p:sp>
        <p:nvSpPr>
          <p:cNvPr id="5" name="TextBox 4">
            <a:extLst>
              <a:ext uri="{FF2B5EF4-FFF2-40B4-BE49-F238E27FC236}">
                <a16:creationId xmlns:a16="http://schemas.microsoft.com/office/drawing/2014/main" id="{902CABCD-6298-BFBB-6A4B-80B29F586BD5}"/>
              </a:ext>
            </a:extLst>
          </p:cNvPr>
          <p:cNvSpPr txBox="1"/>
          <p:nvPr/>
        </p:nvSpPr>
        <p:spPr>
          <a:xfrm>
            <a:off x="4867275" y="334327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dirty="0"/>
          </a:p>
        </p:txBody>
      </p:sp>
      <p:sp>
        <p:nvSpPr>
          <p:cNvPr id="6" name="TextBox 1">
            <a:extLst>
              <a:ext uri="{FF2B5EF4-FFF2-40B4-BE49-F238E27FC236}">
                <a16:creationId xmlns:a16="http://schemas.microsoft.com/office/drawing/2014/main" id="{9CE097FD-A902-4FE9-81DF-83AB1A905CFE}"/>
              </a:ext>
            </a:extLst>
          </p:cNvPr>
          <p:cNvSpPr txBox="1"/>
          <p:nvPr/>
        </p:nvSpPr>
        <p:spPr>
          <a:xfrm>
            <a:off x="4944533" y="3242733"/>
            <a:ext cx="2743200"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dirty="0"/>
          </a:p>
        </p:txBody>
      </p:sp>
      <p:sp>
        <p:nvSpPr>
          <p:cNvPr id="7" name="TextBox 1">
            <a:extLst>
              <a:ext uri="{FF2B5EF4-FFF2-40B4-BE49-F238E27FC236}">
                <a16:creationId xmlns:a16="http://schemas.microsoft.com/office/drawing/2014/main" id="{9CE097FD-A902-4FE9-81DF-83AB1A905CFE}"/>
              </a:ext>
            </a:extLst>
          </p:cNvPr>
          <p:cNvSpPr txBox="1"/>
          <p:nvPr/>
        </p:nvSpPr>
        <p:spPr>
          <a:xfrm>
            <a:off x="168275" y="1760008"/>
            <a:ext cx="11794066" cy="175432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ea typeface="+mn-lt"/>
                <a:cs typeface="+mn-lt"/>
              </a:rPr>
              <a:t>The cultural environment is made up of institutions and other forces that affect society is basic values perceptions preferences and behaviors people grow up in a particular society that shapes their basic beliefs and values they absorb the world you that defines their relationships between themselves and others </a:t>
            </a:r>
          </a:p>
          <a:p>
            <a:r>
              <a:rPr lang="en-US" dirty="0">
                <a:ea typeface="+mn-lt"/>
                <a:cs typeface="+mn-lt"/>
              </a:rPr>
              <a:t>The following cultural characteristics can affect marketing decisions one persistence of cultural values this refers to people in a given society holding many beliefs and values</a:t>
            </a:r>
            <a:endParaRPr lang="en-US" dirty="0"/>
          </a:p>
        </p:txBody>
      </p:sp>
      <p:sp>
        <p:nvSpPr>
          <p:cNvPr id="4" name="TextBox 3">
            <a:extLst>
              <a:ext uri="{FF2B5EF4-FFF2-40B4-BE49-F238E27FC236}">
                <a16:creationId xmlns:a16="http://schemas.microsoft.com/office/drawing/2014/main" id="{DCCEF4CE-676B-4AD7-595B-FA438859651D}"/>
              </a:ext>
            </a:extLst>
          </p:cNvPr>
          <p:cNvSpPr txBox="1"/>
          <p:nvPr/>
        </p:nvSpPr>
        <p:spPr>
          <a:xfrm>
            <a:off x="101600" y="6485467"/>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5</a:t>
            </a:r>
          </a:p>
        </p:txBody>
      </p:sp>
    </p:spTree>
    <p:extLst>
      <p:ext uri="{BB962C8B-B14F-4D97-AF65-F5344CB8AC3E}">
        <p14:creationId xmlns:p14="http://schemas.microsoft.com/office/powerpoint/2010/main" val="4138558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84CBF-B1A2-4B38-73EB-2DD0DDC8A6DC}"/>
              </a:ext>
            </a:extLst>
          </p:cNvPr>
          <p:cNvSpPr>
            <a:spLocks noGrp="1"/>
          </p:cNvSpPr>
          <p:nvPr>
            <p:ph type="title"/>
          </p:nvPr>
        </p:nvSpPr>
        <p:spPr>
          <a:xfrm>
            <a:off x="2115080" y="-93133"/>
            <a:ext cx="9905998" cy="1905000"/>
          </a:xfrm>
        </p:spPr>
        <p:txBody>
          <a:bodyPr/>
          <a:lstStyle/>
          <a:p>
            <a:r>
              <a:rPr lang="en-US" sz="3600" dirty="0">
                <a:effectLst>
                  <a:glow rad="38100">
                    <a:prstClr val="black">
                      <a:lumMod val="65000"/>
                      <a:lumOff val="35000"/>
                      <a:alpha val="40000"/>
                    </a:prstClr>
                  </a:glow>
                  <a:outerShdw blurRad="28575" dist="38100" dir="14040000" algn="tl" rotWithShape="0">
                    <a:srgbClr val="000000">
                      <a:alpha val="25000"/>
                    </a:srgbClr>
                  </a:outerShdw>
                </a:effectLst>
              </a:rPr>
              <a:t>Impact of Political and cultural environment in marketing</a:t>
            </a:r>
            <a:r>
              <a:rPr lang="en-US" dirty="0">
                <a:effectLst>
                  <a:glow rad="38100">
                    <a:prstClr val="black">
                      <a:lumMod val="65000"/>
                      <a:lumOff val="35000"/>
                      <a:alpha val="40000"/>
                    </a:prstClr>
                  </a:glow>
                  <a:outerShdw blurRad="28575" dist="38100" dir="14040000" algn="tl" rotWithShape="0">
                    <a:srgbClr val="000000">
                      <a:alpha val="25000"/>
                    </a:srgbClr>
                  </a:outerShdw>
                </a:effectLst>
              </a:rPr>
              <a:t>  </a:t>
            </a:r>
            <a:endParaRPr lang="en-US" dirty="0"/>
          </a:p>
        </p:txBody>
      </p:sp>
      <p:sp>
        <p:nvSpPr>
          <p:cNvPr id="3" name="Content Placeholder 2">
            <a:extLst>
              <a:ext uri="{FF2B5EF4-FFF2-40B4-BE49-F238E27FC236}">
                <a16:creationId xmlns:a16="http://schemas.microsoft.com/office/drawing/2014/main" id="{94D7CB47-3451-DF7C-2B60-E04CAD2389A9}"/>
              </a:ext>
            </a:extLst>
          </p:cNvPr>
          <p:cNvSpPr>
            <a:spLocks noGrp="1"/>
          </p:cNvSpPr>
          <p:nvPr>
            <p:ph idx="1"/>
          </p:nvPr>
        </p:nvSpPr>
        <p:spPr>
          <a:xfrm>
            <a:off x="658814" y="1659466"/>
            <a:ext cx="10930464" cy="5088467"/>
          </a:xfrm>
        </p:spPr>
        <p:txBody>
          <a:bodyPr>
            <a:normAutofit fontScale="85000" lnSpcReduction="10000"/>
          </a:bodyPr>
          <a:lstStyle/>
          <a:p>
            <a:r>
              <a:rPr lang="en-US" dirty="0">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Culture represents the living style of the people of a specific area, the buying behavior, the taste, the class of people to which they belong; the psychographics and the aesthetics of the population. Cultural changes account for people’s core beliefs or values. People’s view of themselves, others, society, organizations, nature, and the universe all play a part in shaping one’s culture as well as influences his behavior. Companies need to consider these factors while working in the market place. When a company decides to launch a product, it must keep in mind what is the product and what the target population should be. Target population is chosen on the basis of these cultural influences as well as their demographic impact. A company must know whether it is going to launch the product for middle class or elite class? Whether such kind of products is already running in the market? What is the taste of people? What is their purchasing behavior? Whether they can be regular customer or not? A lot of such questions should be satisfied first and these all are necessary to launch a successful product.</a:t>
            </a:r>
            <a:endParaRPr lang="en-US" dirty="0">
              <a:effectLst>
                <a:glow rad="38100">
                  <a:prstClr val="black">
                    <a:lumMod val="50000"/>
                    <a:lumOff val="50000"/>
                    <a:alpha val="20000"/>
                  </a:prstClr>
                </a:glow>
                <a:outerShdw blurRad="44450" dist="12700" dir="13860000" algn="tl" rotWithShape="0">
                  <a:srgbClr val="000000">
                    <a:alpha val="20000"/>
                  </a:srgbClr>
                </a:outerShdw>
              </a:effectLst>
            </a:endParaRPr>
          </a:p>
          <a:p>
            <a:pPr>
              <a:buClr>
                <a:srgbClr val="FFFFFF"/>
              </a:buClr>
            </a:pPr>
            <a:endParaRPr lang="en-US"/>
          </a:p>
          <a:p>
            <a:pPr>
              <a:buClr>
                <a:srgbClr val="FFFFFF"/>
              </a:buClr>
            </a:pPr>
            <a:r>
              <a:rPr lang="en-US" dirty="0">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For example, if we consider a daily product like shampoo; we see Dove, Pantene, Head &amp; Shoulder, Sun Silk, Life buoy, etc. all these are shampoos but made for different categories of customers. Dove and Pantene for elite class, H &amp; S and Sun silk for middle class and life buoy for lower class. Different tea brands hit different classes. Education is also a variable for shaping up decision making process. For example, a black berry mobile phone is useless for an illiterate person. So a marketer must keep in mind the cultural factor to adopt a wise market plan.</a:t>
            </a:r>
            <a:endParaRPr lang="en-US" dirty="0"/>
          </a:p>
        </p:txBody>
      </p:sp>
      <p:sp>
        <p:nvSpPr>
          <p:cNvPr id="4" name="Frame 3">
            <a:extLst>
              <a:ext uri="{FF2B5EF4-FFF2-40B4-BE49-F238E27FC236}">
                <a16:creationId xmlns:a16="http://schemas.microsoft.com/office/drawing/2014/main" id="{D0B80D6D-E0AF-9772-5B55-3C7A814F3DF1}"/>
              </a:ext>
            </a:extLst>
          </p:cNvPr>
          <p:cNvSpPr/>
          <p:nvPr/>
        </p:nvSpPr>
        <p:spPr>
          <a:xfrm>
            <a:off x="50800" y="1786466"/>
            <a:ext cx="609600" cy="5842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1</a:t>
            </a:r>
            <a:endParaRPr lang="en-US" dirty="0">
              <a:solidFill>
                <a:schemeClr val="tx1"/>
              </a:solidFill>
            </a:endParaRPr>
          </a:p>
        </p:txBody>
      </p:sp>
      <p:sp>
        <p:nvSpPr>
          <p:cNvPr id="5" name="TextBox 4">
            <a:extLst>
              <a:ext uri="{FF2B5EF4-FFF2-40B4-BE49-F238E27FC236}">
                <a16:creationId xmlns:a16="http://schemas.microsoft.com/office/drawing/2014/main" id="{0448D55C-7F5A-6AE1-A3EA-4AD921A6C9FD}"/>
              </a:ext>
            </a:extLst>
          </p:cNvPr>
          <p:cNvSpPr txBox="1"/>
          <p:nvPr/>
        </p:nvSpPr>
        <p:spPr>
          <a:xfrm>
            <a:off x="50800" y="64516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6</a:t>
            </a:r>
          </a:p>
        </p:txBody>
      </p:sp>
    </p:spTree>
    <p:extLst>
      <p:ext uri="{BB962C8B-B14F-4D97-AF65-F5344CB8AC3E}">
        <p14:creationId xmlns:p14="http://schemas.microsoft.com/office/powerpoint/2010/main" val="1748824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A46BD-CFB5-1D81-B1F2-FFA20FC19124}"/>
              </a:ext>
            </a:extLst>
          </p:cNvPr>
          <p:cNvSpPr>
            <a:spLocks noGrp="1"/>
          </p:cNvSpPr>
          <p:nvPr>
            <p:ph type="title"/>
          </p:nvPr>
        </p:nvSpPr>
        <p:spPr>
          <a:xfrm>
            <a:off x="2115080" y="-93133"/>
            <a:ext cx="9905998" cy="1905000"/>
          </a:xfrm>
        </p:spPr>
        <p:txBody>
          <a:bodyPr>
            <a:normAutofit/>
          </a:bodyPr>
          <a:lstStyle/>
          <a:p>
            <a:r>
              <a:rPr lang="en-US" sz="3600" dirty="0">
                <a:effectLst>
                  <a:glow rad="38100">
                    <a:prstClr val="black">
                      <a:lumMod val="65000"/>
                      <a:lumOff val="35000"/>
                      <a:alpha val="40000"/>
                    </a:prstClr>
                  </a:glow>
                  <a:outerShdw blurRad="28575" dist="38100" dir="14040000" algn="tl" rotWithShape="0">
                    <a:srgbClr val="000000">
                      <a:alpha val="25000"/>
                    </a:srgbClr>
                  </a:outerShdw>
                </a:effectLst>
                <a:ea typeface="+mj-lt"/>
                <a:cs typeface="+mj-lt"/>
              </a:rPr>
              <a:t>IMPACT OF POLITICAL AND CULTURAL ENVIRONMENT IN MARKETING </a:t>
            </a:r>
            <a:endParaRPr lang="en-US" sz="3600">
              <a:effectLst>
                <a:glow rad="38100">
                  <a:prstClr val="black">
                    <a:lumMod val="65000"/>
                    <a:lumOff val="35000"/>
                    <a:alpha val="40000"/>
                  </a:prstClr>
                </a:glow>
                <a:outerShdw blurRad="28575" dist="38100" dir="14040000" algn="tl" rotWithShape="0">
                  <a:srgbClr val="000000">
                    <a:alpha val="25000"/>
                  </a:srgbClr>
                </a:outerShdw>
              </a:effectLst>
            </a:endParaRPr>
          </a:p>
        </p:txBody>
      </p:sp>
      <p:sp>
        <p:nvSpPr>
          <p:cNvPr id="3" name="Content Placeholder 2">
            <a:extLst>
              <a:ext uri="{FF2B5EF4-FFF2-40B4-BE49-F238E27FC236}">
                <a16:creationId xmlns:a16="http://schemas.microsoft.com/office/drawing/2014/main" id="{17C4DC35-1280-8A92-0800-5609265B43DF}"/>
              </a:ext>
            </a:extLst>
          </p:cNvPr>
          <p:cNvSpPr>
            <a:spLocks noGrp="1"/>
          </p:cNvSpPr>
          <p:nvPr>
            <p:ph idx="1"/>
          </p:nvPr>
        </p:nvSpPr>
        <p:spPr>
          <a:xfrm>
            <a:off x="1107546" y="2336799"/>
            <a:ext cx="9905998" cy="3124201"/>
          </a:xfrm>
        </p:spPr>
        <p:txBody>
          <a:bodyPr>
            <a:normAutofit fontScale="92500"/>
          </a:bodyPr>
          <a:lstStyle/>
          <a:p>
            <a:r>
              <a:rPr lang="en-US" sz="2800" dirty="0">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A business should always strive to keep abreast of any changes, opportunities and threats shaping and influencing its political environment. For example, an unstable political environment and rising political tension in a certain region may damage the appeal of local markets, or new legislation may change the relationship between a firm and its employees and could even change the overall structure of the industry </a:t>
            </a:r>
            <a:endParaRPr lang="en-US"/>
          </a:p>
        </p:txBody>
      </p:sp>
      <p:sp>
        <p:nvSpPr>
          <p:cNvPr id="4" name="Frame 3">
            <a:extLst>
              <a:ext uri="{FF2B5EF4-FFF2-40B4-BE49-F238E27FC236}">
                <a16:creationId xmlns:a16="http://schemas.microsoft.com/office/drawing/2014/main" id="{AA08D772-6F2C-A6A0-792A-9EA1B6B753F0}"/>
              </a:ext>
            </a:extLst>
          </p:cNvPr>
          <p:cNvSpPr/>
          <p:nvPr/>
        </p:nvSpPr>
        <p:spPr>
          <a:xfrm>
            <a:off x="440266" y="2429933"/>
            <a:ext cx="567267" cy="592667"/>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2</a:t>
            </a:r>
            <a:endParaRPr lang="en-US" dirty="0">
              <a:solidFill>
                <a:schemeClr val="tx1"/>
              </a:solidFill>
            </a:endParaRPr>
          </a:p>
        </p:txBody>
      </p:sp>
      <p:sp>
        <p:nvSpPr>
          <p:cNvPr id="5" name="TextBox 4">
            <a:extLst>
              <a:ext uri="{FF2B5EF4-FFF2-40B4-BE49-F238E27FC236}">
                <a16:creationId xmlns:a16="http://schemas.microsoft.com/office/drawing/2014/main" id="{03C41FB0-7035-6B76-3DF0-DAC6DD722106}"/>
              </a:ext>
            </a:extLst>
          </p:cNvPr>
          <p:cNvSpPr txBox="1"/>
          <p:nvPr/>
        </p:nvSpPr>
        <p:spPr>
          <a:xfrm>
            <a:off x="203200" y="6485467"/>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7</a:t>
            </a:r>
          </a:p>
        </p:txBody>
      </p:sp>
    </p:spTree>
    <p:extLst>
      <p:ext uri="{BB962C8B-B14F-4D97-AF65-F5344CB8AC3E}">
        <p14:creationId xmlns:p14="http://schemas.microsoft.com/office/powerpoint/2010/main" val="1191431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AB467-AF4B-9986-4E00-E5965862091D}"/>
              </a:ext>
            </a:extLst>
          </p:cNvPr>
          <p:cNvSpPr>
            <a:spLocks noGrp="1"/>
          </p:cNvSpPr>
          <p:nvPr>
            <p:ph type="title"/>
          </p:nvPr>
        </p:nvSpPr>
        <p:spPr>
          <a:xfrm>
            <a:off x="3859212" y="-355601"/>
            <a:ext cx="9905998" cy="1905000"/>
          </a:xfrm>
        </p:spPr>
        <p:txBody>
          <a:bodyPr/>
          <a:lstStyle/>
          <a:p>
            <a:r>
              <a:rPr lang="en-US" sz="4000" dirty="0">
                <a:effectLst>
                  <a:glow rad="38100">
                    <a:prstClr val="black">
                      <a:lumMod val="65000"/>
                      <a:lumOff val="35000"/>
                      <a:alpha val="40000"/>
                    </a:prstClr>
                  </a:glow>
                  <a:outerShdw blurRad="28575" dist="38100" dir="14040000" algn="tl" rotWithShape="0">
                    <a:srgbClr val="000000">
                      <a:alpha val="25000"/>
                    </a:srgbClr>
                  </a:outerShdw>
                </a:effectLst>
              </a:rPr>
              <a:t>Conclusion</a:t>
            </a:r>
            <a:r>
              <a:rPr lang="en-US" sz="3600" dirty="0">
                <a:effectLst>
                  <a:glow rad="38100">
                    <a:prstClr val="black">
                      <a:lumMod val="65000"/>
                      <a:lumOff val="35000"/>
                      <a:alpha val="40000"/>
                    </a:prstClr>
                  </a:glow>
                  <a:outerShdw blurRad="28575" dist="38100" dir="14040000" algn="tl" rotWithShape="0">
                    <a:srgbClr val="000000">
                      <a:alpha val="25000"/>
                    </a:srgbClr>
                  </a:outerShdw>
                </a:effectLst>
              </a:rPr>
              <a:t> </a:t>
            </a:r>
            <a:endParaRPr lang="en-US" dirty="0"/>
          </a:p>
        </p:txBody>
      </p:sp>
      <p:sp>
        <p:nvSpPr>
          <p:cNvPr id="3" name="Content Placeholder 2">
            <a:extLst>
              <a:ext uri="{FF2B5EF4-FFF2-40B4-BE49-F238E27FC236}">
                <a16:creationId xmlns:a16="http://schemas.microsoft.com/office/drawing/2014/main" id="{360F1344-C7A9-ED18-E549-77670DDC3C24}"/>
              </a:ext>
            </a:extLst>
          </p:cNvPr>
          <p:cNvSpPr>
            <a:spLocks noGrp="1"/>
          </p:cNvSpPr>
          <p:nvPr>
            <p:ph idx="1"/>
          </p:nvPr>
        </p:nvSpPr>
        <p:spPr>
          <a:xfrm>
            <a:off x="1039813" y="1998132"/>
            <a:ext cx="9905998" cy="3124201"/>
          </a:xfrm>
        </p:spPr>
        <p:txBody>
          <a:bodyPr/>
          <a:lstStyle/>
          <a:p>
            <a:pPr>
              <a:buClr>
                <a:srgbClr val="FFFFFF"/>
              </a:buClr>
            </a:pPr>
            <a:r>
              <a:rPr lang="en-US" sz="2800" dirty="0">
                <a:effectLst>
                  <a:glow rad="38100">
                    <a:prstClr val="black">
                      <a:lumMod val="50000"/>
                      <a:lumOff val="50000"/>
                      <a:alpha val="20000"/>
                    </a:prstClr>
                  </a:glow>
                  <a:outerShdw blurRad="44450" dist="12700" dir="13860000" algn="tl" rotWithShape="0">
                    <a:srgbClr val="000000">
                      <a:alpha val="20000"/>
                    </a:srgbClr>
                  </a:outerShdw>
                </a:effectLst>
                <a:ea typeface="+mn-lt"/>
                <a:cs typeface="+mn-lt"/>
              </a:rPr>
              <a:t>Changes in the political and cultural environments have a significant impact on marketing decisions.</a:t>
            </a:r>
            <a:endParaRPr lang="en-US" sz="2800" dirty="0">
              <a:effectLst>
                <a:glow rad="38100">
                  <a:prstClr val="black">
                    <a:lumMod val="50000"/>
                    <a:lumOff val="50000"/>
                    <a:alpha val="20000"/>
                  </a:prstClr>
                </a:glow>
                <a:outerShdw blurRad="44450" dist="12700" dir="13860000" algn="tl" rotWithShape="0">
                  <a:srgbClr val="000000">
                    <a:alpha val="20000"/>
                  </a:srgbClr>
                </a:outerShdw>
              </a:effectLst>
            </a:endParaRPr>
          </a:p>
        </p:txBody>
      </p:sp>
      <p:sp>
        <p:nvSpPr>
          <p:cNvPr id="4" name="TextBox 3">
            <a:extLst>
              <a:ext uri="{FF2B5EF4-FFF2-40B4-BE49-F238E27FC236}">
                <a16:creationId xmlns:a16="http://schemas.microsoft.com/office/drawing/2014/main" id="{7D06B9E1-C4E9-7817-9DBE-5F5E9249D61D}"/>
              </a:ext>
            </a:extLst>
          </p:cNvPr>
          <p:cNvSpPr txBox="1"/>
          <p:nvPr/>
        </p:nvSpPr>
        <p:spPr>
          <a:xfrm>
            <a:off x="76200" y="64516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8</a:t>
            </a:r>
          </a:p>
        </p:txBody>
      </p:sp>
    </p:spTree>
    <p:extLst>
      <p:ext uri="{BB962C8B-B14F-4D97-AF65-F5344CB8AC3E}">
        <p14:creationId xmlns:p14="http://schemas.microsoft.com/office/powerpoint/2010/main" val="2147457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EFAD9-67AD-A289-F4ED-6D9D2C2A8B28}"/>
              </a:ext>
            </a:extLst>
          </p:cNvPr>
          <p:cNvSpPr>
            <a:spLocks noGrp="1"/>
          </p:cNvSpPr>
          <p:nvPr>
            <p:ph type="title"/>
          </p:nvPr>
        </p:nvSpPr>
        <p:spPr>
          <a:xfrm>
            <a:off x="3893080" y="-101600"/>
            <a:ext cx="9905998" cy="1905000"/>
          </a:xfrm>
        </p:spPr>
        <p:txBody>
          <a:bodyPr/>
          <a:lstStyle/>
          <a:p>
            <a:r>
              <a:rPr lang="en-US" sz="3600" dirty="0">
                <a:effectLst>
                  <a:glow rad="38100">
                    <a:prstClr val="black">
                      <a:lumMod val="65000"/>
                      <a:lumOff val="35000"/>
                      <a:alpha val="40000"/>
                    </a:prstClr>
                  </a:glow>
                  <a:outerShdw blurRad="28575" dist="38100" dir="14040000" algn="tl" rotWithShape="0">
                    <a:srgbClr val="000000">
                      <a:alpha val="25000"/>
                    </a:srgbClr>
                  </a:outerShdw>
                </a:effectLst>
              </a:rPr>
              <a:t>references</a:t>
            </a:r>
            <a:endParaRPr lang="en-US" dirty="0"/>
          </a:p>
        </p:txBody>
      </p:sp>
      <p:sp>
        <p:nvSpPr>
          <p:cNvPr id="3" name="Content Placeholder 2">
            <a:extLst>
              <a:ext uri="{FF2B5EF4-FFF2-40B4-BE49-F238E27FC236}">
                <a16:creationId xmlns:a16="http://schemas.microsoft.com/office/drawing/2014/main" id="{11435AAA-EF73-4FFA-7BB4-80937560931A}"/>
              </a:ext>
            </a:extLst>
          </p:cNvPr>
          <p:cNvSpPr>
            <a:spLocks noGrp="1"/>
          </p:cNvSpPr>
          <p:nvPr>
            <p:ph idx="1"/>
          </p:nvPr>
        </p:nvSpPr>
        <p:spPr>
          <a:xfrm>
            <a:off x="971310" y="982902"/>
            <a:ext cx="9905998" cy="3124201"/>
          </a:xfrm>
        </p:spPr>
        <p:txBody>
          <a:bodyPr>
            <a:normAutofit/>
          </a:bodyPr>
          <a:lstStyle/>
          <a:p>
            <a:pPr>
              <a:buClr>
                <a:srgbClr val="FFFFFF"/>
              </a:buClr>
            </a:pPr>
            <a:r>
              <a:rPr lang="en-US" dirty="0">
                <a:effectLst/>
              </a:rPr>
              <a:t>Butler, P., &amp; Collins, N. (1994). Political marketing: Structure and process. </a:t>
            </a:r>
            <a:r>
              <a:rPr lang="en-US" i="1" dirty="0">
                <a:effectLst/>
              </a:rPr>
              <a:t>European journal of marketing</a:t>
            </a:r>
            <a:r>
              <a:rPr lang="en-US" dirty="0">
                <a:effectLst/>
              </a:rPr>
              <a:t>.‏</a:t>
            </a:r>
            <a:endParaRPr lang="en-US" b="1" dirty="0">
              <a:effectLst>
                <a:glow rad="38100">
                  <a:prstClr val="black">
                    <a:lumMod val="50000"/>
                    <a:lumOff val="50000"/>
                    <a:alpha val="20000"/>
                  </a:prstClr>
                </a:glow>
                <a:outerShdw blurRad="44450" dist="12700" dir="13860000" algn="tl" rotWithShape="0">
                  <a:srgbClr val="000000">
                    <a:alpha val="20000"/>
                  </a:srgbClr>
                </a:outerShdw>
              </a:effectLst>
            </a:endParaRPr>
          </a:p>
          <a:p>
            <a:pPr>
              <a:buClr>
                <a:srgbClr val="FFFFFF"/>
              </a:buClr>
            </a:pPr>
            <a:endParaRPr lang="en-US" b="1" dirty="0">
              <a:effectLst>
                <a:glow rad="38100">
                  <a:prstClr val="black">
                    <a:lumMod val="50000"/>
                    <a:lumOff val="50000"/>
                    <a:alpha val="20000"/>
                  </a:prstClr>
                </a:glow>
                <a:outerShdw blurRad="44450" dist="12700" dir="13860000" algn="tl" rotWithShape="0">
                  <a:srgbClr val="000000">
                    <a:alpha val="20000"/>
                  </a:srgbClr>
                </a:outerShdw>
              </a:effectLst>
            </a:endParaRPr>
          </a:p>
          <a:p>
            <a:pPr>
              <a:buClr>
                <a:srgbClr val="FFFFFF"/>
              </a:buClr>
            </a:pPr>
            <a:endParaRPr lang="en-US" b="1" dirty="0">
              <a:effectLst>
                <a:glow rad="38100">
                  <a:prstClr val="black">
                    <a:lumMod val="50000"/>
                    <a:lumOff val="50000"/>
                    <a:alpha val="20000"/>
                  </a:prstClr>
                </a:glow>
                <a:outerShdw blurRad="44450" dist="12700" dir="13860000" algn="tl" rotWithShape="0">
                  <a:srgbClr val="000000">
                    <a:alpha val="20000"/>
                  </a:srgbClr>
                </a:outerShdw>
              </a:effectLst>
            </a:endParaRPr>
          </a:p>
        </p:txBody>
      </p:sp>
      <p:sp>
        <p:nvSpPr>
          <p:cNvPr id="4" name="TextBox 3">
            <a:extLst>
              <a:ext uri="{FF2B5EF4-FFF2-40B4-BE49-F238E27FC236}">
                <a16:creationId xmlns:a16="http://schemas.microsoft.com/office/drawing/2014/main" id="{39AD5F0A-90B5-2EDE-88C5-848CDD806DF7}"/>
              </a:ext>
            </a:extLst>
          </p:cNvPr>
          <p:cNvSpPr txBox="1"/>
          <p:nvPr/>
        </p:nvSpPr>
        <p:spPr>
          <a:xfrm>
            <a:off x="152400" y="6366933"/>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t>9</a:t>
            </a:r>
          </a:p>
        </p:txBody>
      </p:sp>
    </p:spTree>
    <p:extLst>
      <p:ext uri="{BB962C8B-B14F-4D97-AF65-F5344CB8AC3E}">
        <p14:creationId xmlns:p14="http://schemas.microsoft.com/office/powerpoint/2010/main" val="25179907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docProps/app.xml><?xml version="1.0" encoding="utf-8"?>
<Properties xmlns="http://schemas.openxmlformats.org/officeDocument/2006/extended-properties" xmlns:vt="http://schemas.openxmlformats.org/officeDocument/2006/docPropsVTypes">
  <Template>office theme</Template>
  <TotalTime>2</TotalTime>
  <Words>594</Words>
  <Application>Microsoft Office PowerPoint</Application>
  <PresentationFormat>Widescreen</PresentationFormat>
  <Paragraphs>55</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Century Gothic</vt:lpstr>
      <vt:lpstr>Mesh</vt:lpstr>
      <vt:lpstr>Libyan international university</vt:lpstr>
      <vt:lpstr>Table of contents </vt:lpstr>
      <vt:lpstr>Introduction</vt:lpstr>
      <vt:lpstr>The political environment </vt:lpstr>
      <vt:lpstr>Cultural Environment </vt:lpstr>
      <vt:lpstr>Impact of Political and cultural environment in marketing  </vt:lpstr>
      <vt:lpstr>IMPACT OF POLITICAL AND CULTURAL ENVIRONMENT IN MARKETING </vt:lpstr>
      <vt:lpstr>Conclusion </vt:lpstr>
      <vt:lpstr>references</vt:lpstr>
      <vt:lpstr>Thank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Maher Fattouh</cp:lastModifiedBy>
  <cp:revision>572</cp:revision>
  <dcterms:created xsi:type="dcterms:W3CDTF">2022-04-05T22:05:12Z</dcterms:created>
  <dcterms:modified xsi:type="dcterms:W3CDTF">2022-05-23T06:56:22Z</dcterms:modified>
</cp:coreProperties>
</file>