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21" r:id="rId1"/>
  </p:sldMasterIdLst>
  <p:notesMasterIdLst>
    <p:notesMasterId r:id="rId13"/>
  </p:notesMasterIdLst>
  <p:sldIdLst>
    <p:sldId id="256" r:id="rId2"/>
    <p:sldId id="257" r:id="rId3"/>
    <p:sldId id="277" r:id="rId4"/>
    <p:sldId id="284" r:id="rId5"/>
    <p:sldId id="278" r:id="rId6"/>
    <p:sldId id="285" r:id="rId7"/>
    <p:sldId id="286" r:id="rId8"/>
    <p:sldId id="287" r:id="rId9"/>
    <p:sldId id="288" r:id="rId10"/>
    <p:sldId id="289" r:id="rId11"/>
    <p:sldId id="29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967" autoAdjust="0"/>
  </p:normalViewPr>
  <p:slideViewPr>
    <p:cSldViewPr snapToGrid="0">
      <p:cViewPr varScale="1">
        <p:scale>
          <a:sx n="78" d="100"/>
          <a:sy n="78" d="100"/>
        </p:scale>
        <p:origin x="3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01DC7E-AD2B-4FE1-9DCB-C8FFC1427AFE}" type="datetimeFigureOut">
              <a:rPr lang="en-US" smtClean="0"/>
              <a:t>8/5/2023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B91668-669D-414F-A847-30BF49FB77F2}" type="slidenum">
              <a:rPr lang="en-US" smtClean="0"/>
              <a:t>‹#›</a:t>
            </a:fld>
            <a:endParaRPr lang="en-US"/>
          </a:p>
        </p:txBody>
      </p:sp>
    </p:spTree>
    <p:extLst>
      <p:ext uri="{BB962C8B-B14F-4D97-AF65-F5344CB8AC3E}">
        <p14:creationId xmlns:p14="http://schemas.microsoft.com/office/powerpoint/2010/main" val="3772057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BB91668-669D-414F-A847-30BF49FB77F2}" type="slidenum">
              <a:rPr lang="en-US" smtClean="0"/>
              <a:t>2</a:t>
            </a:fld>
            <a:endParaRPr lang="en-US"/>
          </a:p>
        </p:txBody>
      </p:sp>
    </p:spTree>
    <p:extLst>
      <p:ext uri="{BB962C8B-B14F-4D97-AF65-F5344CB8AC3E}">
        <p14:creationId xmlns:p14="http://schemas.microsoft.com/office/powerpoint/2010/main" val="39554680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3D661341-D9CE-4079-9459-E184AAE8CCF3}" type="datetime1">
              <a:rPr lang="en-US" smtClean="0"/>
              <a:t>8/5/2023</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62689574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53B3D7-143C-441F-AEB1-765691E62CDB}"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68463432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53B3D7-143C-441F-AEB1-765691E62CD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66802757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53B3D7-143C-441F-AEB1-765691E62CD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74724353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53B3D7-143C-441F-AEB1-765691E62CD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729868164"/>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53B3D7-143C-441F-AEB1-765691E62CD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57830418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53B3D7-143C-441F-AEB1-765691E62CD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4290948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970B6D-404E-4541-B97E-1447B3AA8D73}"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42386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E289EF-9872-4CEA-9C8F-FCA9CBA8DD2C}"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1132585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C0D611-C353-4B55-AA18-4BA0623912B2}"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2698948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37ED9-C250-4436-A71D-34C0E772E400}"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1790507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81E097-1776-4983-B020-3D878295C0FA}"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4100940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53B3D7-143C-441F-AEB1-765691E62CDB}" type="datetime1">
              <a:rPr lang="en-US" smtClean="0"/>
              <a:t>8/5/2023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7090369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9A12673-3F3B-4806-9C29-49CCF57FA671}" type="datetime1">
              <a:rPr lang="en-US" smtClean="0"/>
              <a:t>8/5/2023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399009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4FF3A6D8-5EB1-4900-8609-1C896A3E0410}" type="datetime1">
              <a:rPr lang="en-US" smtClean="0"/>
              <a:t>8/5/2023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433037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D10A5A-D7E4-4AB1-8296-72F29264C96A}"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2400980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53B3D7-143C-441F-AEB1-765691E62CDB}"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C66C3-8B79-4B04-8E18-67CFA52B34BC}" type="slidenum">
              <a:rPr lang="en-US" smtClean="0"/>
              <a:t>‹#›</a:t>
            </a:fld>
            <a:endParaRPr lang="en-US"/>
          </a:p>
        </p:txBody>
      </p:sp>
    </p:spTree>
    <p:extLst>
      <p:ext uri="{BB962C8B-B14F-4D97-AF65-F5344CB8AC3E}">
        <p14:creationId xmlns:p14="http://schemas.microsoft.com/office/powerpoint/2010/main" val="1749851513"/>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D53B3D7-143C-441F-AEB1-765691E62CDB}" type="datetime1">
              <a:rPr lang="en-US" smtClean="0"/>
              <a:t>8/5/2023</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21C66C3-8B79-4B04-8E18-67CFA52B34BC}" type="slidenum">
              <a:rPr lang="en-US" smtClean="0"/>
              <a:t>‹#›</a:t>
            </a:fld>
            <a:endParaRPr lang="en-US"/>
          </a:p>
        </p:txBody>
      </p:sp>
    </p:spTree>
    <p:extLst>
      <p:ext uri="{BB962C8B-B14F-4D97-AF65-F5344CB8AC3E}">
        <p14:creationId xmlns:p14="http://schemas.microsoft.com/office/powerpoint/2010/main" val="3655736708"/>
      </p:ext>
    </p:extLst>
  </p:cSld>
  <p:clrMap bg1="dk1" tx1="lt1" bg2="dk2" tx2="lt2" accent1="accent1" accent2="accent2" accent3="accent3" accent4="accent4" accent5="accent5" accent6="accent6" hlink="hlink" folHlink="folHlink"/>
  <p:sldLayoutIdLst>
    <p:sldLayoutId id="2147484522" r:id="rId1"/>
    <p:sldLayoutId id="2147484523" r:id="rId2"/>
    <p:sldLayoutId id="2147484524" r:id="rId3"/>
    <p:sldLayoutId id="2147484525" r:id="rId4"/>
    <p:sldLayoutId id="2147484526" r:id="rId5"/>
    <p:sldLayoutId id="2147484527" r:id="rId6"/>
    <p:sldLayoutId id="2147484528" r:id="rId7"/>
    <p:sldLayoutId id="2147484529" r:id="rId8"/>
    <p:sldLayoutId id="2147484530" r:id="rId9"/>
    <p:sldLayoutId id="2147484531" r:id="rId10"/>
    <p:sldLayoutId id="2147484532" r:id="rId11"/>
    <p:sldLayoutId id="2147484533" r:id="rId12"/>
    <p:sldLayoutId id="2147484534" r:id="rId13"/>
    <p:sldLayoutId id="2147484535" r:id="rId14"/>
    <p:sldLayoutId id="2147484536" r:id="rId15"/>
    <p:sldLayoutId id="2147484537" r:id="rId16"/>
    <p:sldLayoutId id="2147484538"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33FFE-59A6-FB12-F99E-FDE4B67163CF}"/>
              </a:ext>
            </a:extLst>
          </p:cNvPr>
          <p:cNvSpPr>
            <a:spLocks noGrp="1"/>
          </p:cNvSpPr>
          <p:nvPr>
            <p:ph type="ctrTitle"/>
          </p:nvPr>
        </p:nvSpPr>
        <p:spPr>
          <a:xfrm>
            <a:off x="2176670" y="258417"/>
            <a:ext cx="7802217" cy="993914"/>
          </a:xfrm>
        </p:spPr>
        <p:txBody>
          <a:bodyPr>
            <a:normAutofit fontScale="90000"/>
          </a:bodyPr>
          <a:lstStyle/>
          <a:p>
            <a:pPr algn="ctr">
              <a:lnSpc>
                <a:spcPct val="100000"/>
              </a:lnSpc>
            </a:pPr>
            <a:r>
              <a:rPr lang="en-US" sz="2400" dirty="0"/>
              <a:t/>
            </a:r>
            <a:br>
              <a:rPr lang="en-US" sz="2400" dirty="0"/>
            </a:br>
            <a:r>
              <a:rPr lang="en-US" sz="2000" b="0" i="0" dirty="0">
                <a:solidFill>
                  <a:schemeClr val="tx1"/>
                </a:solidFill>
                <a:effectLst/>
                <a:latin typeface="Segoe UI Historic" panose="020B0502040204020203" pitchFamily="34" charset="0"/>
              </a:rPr>
              <a:t>Libyan International </a:t>
            </a:r>
            <a:r>
              <a:rPr lang="en-US" sz="2000" b="0" i="0" dirty="0" smtClean="0">
                <a:solidFill>
                  <a:schemeClr val="tx1"/>
                </a:solidFill>
                <a:effectLst/>
                <a:latin typeface="Segoe UI Historic" panose="020B0502040204020203" pitchFamily="34" charset="0"/>
              </a:rPr>
              <a:t>Medical University  </a:t>
            </a:r>
            <a:r>
              <a:rPr lang="ar-SA" sz="2000" b="0" i="0" dirty="0" smtClean="0">
                <a:solidFill>
                  <a:schemeClr val="tx1"/>
                </a:solidFill>
                <a:effectLst/>
                <a:latin typeface="Segoe UI Historic" panose="020B0502040204020203" pitchFamily="34" charset="0"/>
              </a:rPr>
              <a:t/>
            </a:r>
            <a:br>
              <a:rPr lang="ar-SA" sz="2000" b="0" i="0" dirty="0" smtClean="0">
                <a:solidFill>
                  <a:schemeClr val="tx1"/>
                </a:solidFill>
                <a:effectLst/>
                <a:latin typeface="Segoe UI Historic" panose="020B0502040204020203" pitchFamily="34" charset="0"/>
              </a:rPr>
            </a:br>
            <a:r>
              <a:rPr lang="en-US" sz="2000" b="0" i="0" dirty="0" smtClean="0">
                <a:solidFill>
                  <a:schemeClr val="tx1"/>
                </a:solidFill>
                <a:effectLst/>
                <a:latin typeface="Segoe UI Historic" panose="020B0502040204020203" pitchFamily="34" charset="0"/>
              </a:rPr>
              <a:t>Faculty </a:t>
            </a:r>
            <a:r>
              <a:rPr lang="en-US" sz="2000" b="0" i="0" dirty="0">
                <a:solidFill>
                  <a:schemeClr val="tx1"/>
                </a:solidFill>
                <a:effectLst/>
                <a:latin typeface="Segoe UI Historic" panose="020B0502040204020203" pitchFamily="34" charset="0"/>
              </a:rPr>
              <a:t>of business  administration</a:t>
            </a:r>
            <a:endParaRPr lang="en-US" sz="2000" dirty="0"/>
          </a:p>
        </p:txBody>
      </p:sp>
      <p:sp>
        <p:nvSpPr>
          <p:cNvPr id="3" name="Subtitle 2">
            <a:extLst>
              <a:ext uri="{FF2B5EF4-FFF2-40B4-BE49-F238E27FC236}">
                <a16:creationId xmlns:a16="http://schemas.microsoft.com/office/drawing/2014/main" id="{3690C8D3-38C9-0D6F-C8B7-EBCF9083D45B}"/>
              </a:ext>
            </a:extLst>
          </p:cNvPr>
          <p:cNvSpPr>
            <a:spLocks noGrp="1"/>
          </p:cNvSpPr>
          <p:nvPr>
            <p:ph type="subTitle" idx="1"/>
          </p:nvPr>
        </p:nvSpPr>
        <p:spPr>
          <a:xfrm>
            <a:off x="150830" y="1985468"/>
            <a:ext cx="11004872" cy="4020884"/>
          </a:xfrm>
        </p:spPr>
        <p:txBody>
          <a:bodyPr>
            <a:normAutofit fontScale="92500" lnSpcReduction="20000"/>
          </a:bodyPr>
          <a:lstStyle/>
          <a:p>
            <a:endParaRPr lang="en-US" sz="3800" dirty="0">
              <a:solidFill>
                <a:schemeClr val="tx1"/>
              </a:solidFill>
              <a:latin typeface="Segoe UI Historic" panose="020B0502040204020203" pitchFamily="34" charset="0"/>
            </a:endParaRPr>
          </a:p>
          <a:p>
            <a:pPr algn="ctr"/>
            <a:r>
              <a:rPr lang="ar-LY" sz="2800" b="1" i="0" dirty="0">
                <a:solidFill>
                  <a:srgbClr val="1C1E21"/>
                </a:solidFill>
                <a:effectLst/>
                <a:latin typeface="inherit"/>
              </a:rPr>
              <a:t/>
            </a:r>
            <a:br>
              <a:rPr lang="ar-LY" sz="2800" b="1" i="0" dirty="0">
                <a:solidFill>
                  <a:srgbClr val="1C1E21"/>
                </a:solidFill>
                <a:effectLst/>
                <a:latin typeface="inherit"/>
              </a:rPr>
            </a:br>
            <a:endParaRPr lang="ar-LY" sz="2800" b="1" i="0" dirty="0">
              <a:solidFill>
                <a:srgbClr val="1C1E21"/>
              </a:solidFill>
              <a:effectLst/>
              <a:latin typeface="Segoe UI Historic" panose="020B0502040204020203" pitchFamily="34" charset="0"/>
            </a:endParaRPr>
          </a:p>
          <a:p>
            <a:pPr algn="ctr"/>
            <a:r>
              <a:rPr lang="en-US" sz="5800" b="1" i="0" dirty="0" smtClean="0">
                <a:effectLst/>
                <a:latin typeface="inherit"/>
              </a:rPr>
              <a:t>Halo </a:t>
            </a:r>
            <a:r>
              <a:rPr lang="en-US" sz="5800" b="1" i="0" dirty="0" smtClean="0">
                <a:effectLst/>
                <a:latin typeface="inherit"/>
              </a:rPr>
              <a:t>effect</a:t>
            </a:r>
            <a:endParaRPr lang="ar-SA" sz="5800" b="1" i="0" dirty="0" smtClean="0">
              <a:effectLst/>
              <a:latin typeface="inherit"/>
            </a:endParaRPr>
          </a:p>
          <a:p>
            <a:pPr algn="ctr"/>
            <a:endParaRPr lang="en-US" sz="5800" b="0" i="0" dirty="0">
              <a:effectLst/>
              <a:latin typeface="inherit"/>
            </a:endParaRPr>
          </a:p>
          <a:p>
            <a:pPr algn="l"/>
            <a:r>
              <a:rPr lang="en-US" sz="1600" b="0" i="0" dirty="0">
                <a:solidFill>
                  <a:schemeClr val="tx1"/>
                </a:solidFill>
                <a:effectLst/>
                <a:latin typeface="Segoe UI Historic" panose="020B0502040204020203" pitchFamily="34" charset="0"/>
              </a:rPr>
              <a:t>prepared </a:t>
            </a:r>
            <a:r>
              <a:rPr lang="en-US" sz="1600" dirty="0">
                <a:solidFill>
                  <a:schemeClr val="tx1"/>
                </a:solidFill>
                <a:effectLst/>
                <a:latin typeface="Segoe UI Historic" panose="020B0502040204020203" pitchFamily="34" charset="0"/>
              </a:rPr>
              <a:t>B</a:t>
            </a:r>
            <a:r>
              <a:rPr lang="en-US" sz="1600" b="0" i="0" dirty="0">
                <a:solidFill>
                  <a:schemeClr val="tx1"/>
                </a:solidFill>
                <a:effectLst/>
                <a:latin typeface="Segoe UI Historic" panose="020B0502040204020203" pitchFamily="34" charset="0"/>
              </a:rPr>
              <a:t>y: Zubeir LENGHI</a:t>
            </a:r>
          </a:p>
          <a:p>
            <a:pPr algn="l"/>
            <a:r>
              <a:rPr lang="en-US" sz="1600" dirty="0">
                <a:solidFill>
                  <a:schemeClr val="tx1"/>
                </a:solidFill>
                <a:latin typeface="Segoe UI Historic" panose="020B0502040204020203" pitchFamily="34" charset="0"/>
              </a:rPr>
              <a:t>Email:zubeir_3800@Limu.Edu.Ly</a:t>
            </a:r>
          </a:p>
          <a:p>
            <a:pPr algn="l"/>
            <a:r>
              <a:rPr lang="en-US" sz="1600" b="0" i="0" dirty="0">
                <a:solidFill>
                  <a:schemeClr val="tx1"/>
                </a:solidFill>
                <a:effectLst/>
                <a:latin typeface="Segoe UI Historic" panose="020B0502040204020203" pitchFamily="34" charset="0"/>
              </a:rPr>
              <a:t>ID:3800</a:t>
            </a:r>
            <a:endParaRPr lang="en-US" sz="1600" dirty="0"/>
          </a:p>
          <a:p>
            <a:pPr algn="l"/>
            <a:endParaRPr lang="en-US" sz="3600" b="0" i="0" dirty="0">
              <a:effectLst/>
              <a:latin typeface="inherit"/>
            </a:endParaRPr>
          </a:p>
          <a:p>
            <a:pPr algn="ctr"/>
            <a:endParaRPr lang="en-US" sz="3500" b="0" i="0" dirty="0">
              <a:solidFill>
                <a:schemeClr val="tx1"/>
              </a:solidFill>
              <a:effectLst/>
              <a:latin typeface="Segoe UI Historic" panose="020B0502040204020203" pitchFamily="34" charset="0"/>
            </a:endParaRPr>
          </a:p>
          <a:p>
            <a:pPr algn="ctr"/>
            <a:endParaRPr lang="en-US" dirty="0"/>
          </a:p>
        </p:txBody>
      </p:sp>
      <p:sp>
        <p:nvSpPr>
          <p:cNvPr id="6" name="Slide Number Placeholder 5">
            <a:extLst>
              <a:ext uri="{FF2B5EF4-FFF2-40B4-BE49-F238E27FC236}">
                <a16:creationId xmlns:a16="http://schemas.microsoft.com/office/drawing/2014/main" id="{4CB7977C-C3E0-964A-A74B-48B24EDDC5B7}"/>
              </a:ext>
            </a:extLst>
          </p:cNvPr>
          <p:cNvSpPr>
            <a:spLocks noGrp="1"/>
          </p:cNvSpPr>
          <p:nvPr>
            <p:ph type="sldNum" sz="quarter" idx="12"/>
          </p:nvPr>
        </p:nvSpPr>
        <p:spPr>
          <a:xfrm flipH="1">
            <a:off x="13330518" y="6006352"/>
            <a:ext cx="80682" cy="493059"/>
          </a:xfrm>
        </p:spPr>
        <p:txBody>
          <a:bodyPr>
            <a:normAutofit fontScale="47500" lnSpcReduction="20000"/>
          </a:bodyPr>
          <a:lstStyle/>
          <a:p>
            <a:endParaRPr lang="en-US" sz="6600" dirty="0"/>
          </a:p>
        </p:txBody>
      </p:sp>
      <p:pic>
        <p:nvPicPr>
          <p:cNvPr id="4" name="Picture 2" descr="See the source image">
            <a:extLst>
              <a:ext uri="{FF2B5EF4-FFF2-40B4-BE49-F238E27FC236}">
                <a16:creationId xmlns:a16="http://schemas.microsoft.com/office/drawing/2014/main" id="{730F84B5-C546-12E9-3540-20C672D694F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398342" y="96278"/>
            <a:ext cx="899780" cy="5485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ee the source image">
            <a:extLst>
              <a:ext uri="{FF2B5EF4-FFF2-40B4-BE49-F238E27FC236}">
                <a16:creationId xmlns:a16="http://schemas.microsoft.com/office/drawing/2014/main" id="{6A75FB3A-20D6-A684-E137-D18D9D752CA5}"/>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flipH="1">
            <a:off x="11155702" y="96278"/>
            <a:ext cx="882385" cy="518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688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49DE6-1CAF-FF90-39AD-07B99B58A817}"/>
              </a:ext>
            </a:extLst>
          </p:cNvPr>
          <p:cNvSpPr>
            <a:spLocks noGrp="1"/>
          </p:cNvSpPr>
          <p:nvPr>
            <p:ph type="title"/>
          </p:nvPr>
        </p:nvSpPr>
        <p:spPr>
          <a:xfrm>
            <a:off x="0" y="278296"/>
            <a:ext cx="10817227" cy="1113183"/>
          </a:xfrm>
        </p:spPr>
        <p:txBody>
          <a:bodyPr>
            <a:normAutofit fontScale="90000"/>
          </a:bodyPr>
          <a:lstStyle/>
          <a:p>
            <a:r>
              <a:rPr lang="en-US" sz="4400" dirty="0">
                <a:solidFill>
                  <a:schemeClr val="tx1"/>
                </a:solidFill>
                <a:latin typeface="Segoe UI Historic" panose="020B0502040204020203" pitchFamily="34" charset="0"/>
              </a:rPr>
              <a:t>References</a:t>
            </a:r>
            <a:r>
              <a:rPr lang="en-US" sz="3600" dirty="0">
                <a:solidFill>
                  <a:schemeClr val="tx1"/>
                </a:solidFill>
                <a:latin typeface="Segoe UI Historic" panose="020B0502040204020203" pitchFamily="34" charset="0"/>
              </a:rPr>
              <a:t>:</a:t>
            </a:r>
            <a:r>
              <a:rPr lang="en-US" sz="3600" dirty="0">
                <a:solidFill>
                  <a:schemeClr val="tx1"/>
                </a:solidFill>
              </a:rPr>
              <a:t/>
            </a:r>
            <a:br>
              <a:rPr lang="en-US" sz="3600" dirty="0">
                <a:solidFill>
                  <a:schemeClr val="tx1"/>
                </a:solidFill>
              </a:rPr>
            </a:br>
            <a:endParaRPr lang="en-US" dirty="0"/>
          </a:p>
        </p:txBody>
      </p:sp>
      <p:sp>
        <p:nvSpPr>
          <p:cNvPr id="3" name="Content Placeholder 2">
            <a:extLst>
              <a:ext uri="{FF2B5EF4-FFF2-40B4-BE49-F238E27FC236}">
                <a16:creationId xmlns:a16="http://schemas.microsoft.com/office/drawing/2014/main" id="{4CD2E2F0-F4D0-49B7-B01A-63E317FFD550}"/>
              </a:ext>
            </a:extLst>
          </p:cNvPr>
          <p:cNvSpPr>
            <a:spLocks noGrp="1"/>
          </p:cNvSpPr>
          <p:nvPr>
            <p:ph idx="1"/>
          </p:nvPr>
        </p:nvSpPr>
        <p:spPr>
          <a:xfrm>
            <a:off x="-79513" y="715617"/>
            <a:ext cx="11877261" cy="3150705"/>
          </a:xfrm>
        </p:spPr>
        <p:txBody>
          <a:bodyPr/>
          <a:lstStyle/>
          <a:p>
            <a:r>
              <a:rPr lang="en-US" sz="2800" dirty="0">
                <a:effectLst/>
              </a:rPr>
              <a:t>World Leaders in Research-Based User Experience. (n.d.). </a:t>
            </a:r>
            <a:r>
              <a:rPr lang="en-US" sz="2800" i="1" dirty="0">
                <a:effectLst/>
              </a:rPr>
              <a:t>Halo effect: Definition and impact on web user experience</a:t>
            </a:r>
            <a:r>
              <a:rPr lang="en-US" sz="2800" dirty="0">
                <a:effectLst/>
              </a:rPr>
              <a:t>. Nielsen Norman Group. Retrieved November 7, 2022, from https://www.nngroup.com/articles/halo-effect</a:t>
            </a:r>
          </a:p>
          <a:p>
            <a:endParaRPr lang="en-US" dirty="0"/>
          </a:p>
        </p:txBody>
      </p:sp>
      <p:sp>
        <p:nvSpPr>
          <p:cNvPr id="4" name="Slide Number Placeholder 3">
            <a:extLst>
              <a:ext uri="{FF2B5EF4-FFF2-40B4-BE49-F238E27FC236}">
                <a16:creationId xmlns:a16="http://schemas.microsoft.com/office/drawing/2014/main" id="{CE400DEC-ABEA-B44C-E09B-C069F74101F5}"/>
              </a:ext>
            </a:extLst>
          </p:cNvPr>
          <p:cNvSpPr>
            <a:spLocks noGrp="1"/>
          </p:cNvSpPr>
          <p:nvPr>
            <p:ph type="sldNum" sz="quarter" idx="12"/>
          </p:nvPr>
        </p:nvSpPr>
        <p:spPr>
          <a:xfrm>
            <a:off x="10157791" y="5870575"/>
            <a:ext cx="914399" cy="377825"/>
          </a:xfrm>
        </p:spPr>
        <p:txBody>
          <a:bodyPr/>
          <a:lstStyle/>
          <a:p>
            <a:fld id="{521C66C3-8B79-4B04-8E18-67CFA52B34BC}" type="slidenum">
              <a:rPr lang="en-US" sz="5400" smtClean="0"/>
              <a:t>10</a:t>
            </a:fld>
            <a:endParaRPr lang="en-US" sz="5400" dirty="0"/>
          </a:p>
        </p:txBody>
      </p:sp>
    </p:spTree>
    <p:extLst>
      <p:ext uri="{BB962C8B-B14F-4D97-AF65-F5344CB8AC3E}">
        <p14:creationId xmlns:p14="http://schemas.microsoft.com/office/powerpoint/2010/main" val="3192451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0CDA21-B6C8-1689-CCDE-C1B6BF9A281E}"/>
              </a:ext>
            </a:extLst>
          </p:cNvPr>
          <p:cNvSpPr>
            <a:spLocks noGrp="1"/>
          </p:cNvSpPr>
          <p:nvPr>
            <p:ph idx="1"/>
          </p:nvPr>
        </p:nvSpPr>
        <p:spPr>
          <a:xfrm>
            <a:off x="685801" y="2142068"/>
            <a:ext cx="10131425" cy="2429932"/>
          </a:xfrm>
        </p:spPr>
        <p:txBody>
          <a:bodyPr>
            <a:normAutofit/>
          </a:bodyPr>
          <a:lstStyle/>
          <a:p>
            <a:pPr algn="ctr"/>
            <a:r>
              <a:rPr lang="en-US" sz="6000" dirty="0"/>
              <a:t>Thank you</a:t>
            </a:r>
          </a:p>
        </p:txBody>
      </p:sp>
      <p:sp>
        <p:nvSpPr>
          <p:cNvPr id="4" name="Slide Number Placeholder 3">
            <a:extLst>
              <a:ext uri="{FF2B5EF4-FFF2-40B4-BE49-F238E27FC236}">
                <a16:creationId xmlns:a16="http://schemas.microsoft.com/office/drawing/2014/main" id="{C9A642A4-522A-72B5-F916-9DE75607CEA3}"/>
              </a:ext>
            </a:extLst>
          </p:cNvPr>
          <p:cNvSpPr>
            <a:spLocks noGrp="1"/>
          </p:cNvSpPr>
          <p:nvPr>
            <p:ph type="sldNum" sz="quarter" idx="12"/>
          </p:nvPr>
        </p:nvSpPr>
        <p:spPr/>
        <p:txBody>
          <a:bodyPr/>
          <a:lstStyle/>
          <a:p>
            <a:pPr algn="ctr"/>
            <a:endParaRPr lang="en-US" dirty="0"/>
          </a:p>
        </p:txBody>
      </p:sp>
    </p:spTree>
    <p:extLst>
      <p:ext uri="{BB962C8B-B14F-4D97-AF65-F5344CB8AC3E}">
        <p14:creationId xmlns:p14="http://schemas.microsoft.com/office/powerpoint/2010/main" val="2181134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7D705-EB50-312E-0B1F-24DD81A5F04C}"/>
              </a:ext>
            </a:extLst>
          </p:cNvPr>
          <p:cNvSpPr>
            <a:spLocks noGrp="1"/>
          </p:cNvSpPr>
          <p:nvPr>
            <p:ph type="title"/>
          </p:nvPr>
        </p:nvSpPr>
        <p:spPr>
          <a:xfrm>
            <a:off x="0" y="259976"/>
            <a:ext cx="10811435" cy="914400"/>
          </a:xfrm>
        </p:spPr>
        <p:txBody>
          <a:bodyPr numCol="2">
            <a:normAutofit/>
          </a:bodyPr>
          <a:lstStyle/>
          <a:p>
            <a:pPr algn="l"/>
            <a:r>
              <a:rPr lang="en-US" sz="4800" dirty="0"/>
              <a:t>Contents:</a:t>
            </a:r>
          </a:p>
        </p:txBody>
      </p:sp>
      <p:sp>
        <p:nvSpPr>
          <p:cNvPr id="3" name="Content Placeholder 2">
            <a:extLst>
              <a:ext uri="{FF2B5EF4-FFF2-40B4-BE49-F238E27FC236}">
                <a16:creationId xmlns:a16="http://schemas.microsoft.com/office/drawing/2014/main" id="{3DF1BAE8-D95D-FD19-8F02-1DA2F63EBF6D}"/>
              </a:ext>
            </a:extLst>
          </p:cNvPr>
          <p:cNvSpPr>
            <a:spLocks noGrp="1"/>
          </p:cNvSpPr>
          <p:nvPr>
            <p:ph idx="1"/>
          </p:nvPr>
        </p:nvSpPr>
        <p:spPr>
          <a:xfrm>
            <a:off x="0" y="974035"/>
            <a:ext cx="12191997" cy="5883965"/>
          </a:xfrm>
        </p:spPr>
        <p:txBody>
          <a:bodyPr numCol="2">
            <a:noAutofit/>
          </a:bodyPr>
          <a:lstStyle/>
          <a:p>
            <a:pPr algn="l"/>
            <a:r>
              <a:rPr lang="en-US" sz="4000" dirty="0">
                <a:solidFill>
                  <a:schemeClr val="tx1"/>
                </a:solidFill>
              </a:rPr>
              <a:t>Introduction</a:t>
            </a:r>
          </a:p>
          <a:p>
            <a:pPr algn="l"/>
            <a:r>
              <a:rPr lang="en-US" sz="4000" b="0" i="0" dirty="0">
                <a:effectLst/>
                <a:latin typeface="inherit"/>
              </a:rPr>
              <a:t>Define Halo </a:t>
            </a:r>
            <a:r>
              <a:rPr lang="en-US" sz="4000" dirty="0">
                <a:latin typeface="inherit"/>
              </a:rPr>
              <a:t>E</a:t>
            </a:r>
            <a:r>
              <a:rPr lang="en-US" sz="4000" b="0" i="0" dirty="0">
                <a:effectLst/>
                <a:latin typeface="inherit"/>
              </a:rPr>
              <a:t>ffect</a:t>
            </a:r>
          </a:p>
          <a:p>
            <a:pPr algn="l"/>
            <a:r>
              <a:rPr lang="en-US" sz="4000" dirty="0">
                <a:solidFill>
                  <a:schemeClr val="tx1"/>
                </a:solidFill>
                <a:latin typeface="Segoe UI Historic" panose="020B0502040204020203" pitchFamily="34" charset="0"/>
              </a:rPr>
              <a:t>Conclusion</a:t>
            </a:r>
          </a:p>
          <a:p>
            <a:r>
              <a:rPr lang="en-US" sz="4000" dirty="0">
                <a:solidFill>
                  <a:schemeClr val="tx1"/>
                </a:solidFill>
                <a:latin typeface="Segoe UI Historic" panose="020B0502040204020203" pitchFamily="34" charset="0"/>
              </a:rPr>
              <a:t>References</a:t>
            </a:r>
            <a:endParaRPr lang="en-US" sz="4000" dirty="0">
              <a:solidFill>
                <a:schemeClr val="tx1"/>
              </a:solidFill>
            </a:endParaRPr>
          </a:p>
          <a:p>
            <a:pPr algn="l"/>
            <a:endParaRPr lang="en-US" sz="3600" b="0" i="0" dirty="0">
              <a:effectLst/>
              <a:latin typeface="inherit"/>
            </a:endParaRPr>
          </a:p>
          <a:p>
            <a:pPr algn="l"/>
            <a:endParaRPr lang="en-US" sz="3600" dirty="0">
              <a:solidFill>
                <a:schemeClr val="tx1"/>
              </a:solidFill>
            </a:endParaRPr>
          </a:p>
          <a:p>
            <a:pPr marL="0" indent="0" algn="l">
              <a:buNone/>
            </a:pPr>
            <a:endParaRPr lang="ar-LY" sz="3600" b="1" i="0" dirty="0">
              <a:solidFill>
                <a:srgbClr val="1C1E21"/>
              </a:solidFill>
              <a:effectLst/>
              <a:latin typeface="Segoe UI Historic" panose="020B0502040204020203" pitchFamily="34" charset="0"/>
            </a:endParaRPr>
          </a:p>
          <a:p>
            <a:pPr algn="l"/>
            <a:endParaRPr lang="en-US" sz="3600" b="0" i="0" dirty="0">
              <a:effectLst/>
              <a:latin typeface="inherit"/>
            </a:endParaRPr>
          </a:p>
          <a:p>
            <a:pPr algn="l"/>
            <a:endParaRPr lang="en-US" sz="3600" b="0" i="0" dirty="0">
              <a:effectLst/>
              <a:latin typeface="inherit"/>
            </a:endParaRPr>
          </a:p>
          <a:p>
            <a:pPr marL="0" indent="0">
              <a:buNone/>
            </a:pPr>
            <a:endParaRPr lang="en-US" sz="3600" b="0" i="0" dirty="0">
              <a:solidFill>
                <a:srgbClr val="1C1E21"/>
              </a:solidFill>
              <a:effectLst/>
              <a:latin typeface="Segoe UI Historic" panose="020B0502040204020203" pitchFamily="34" charset="0"/>
            </a:endParaRPr>
          </a:p>
          <a:p>
            <a:pPr marL="0" indent="0">
              <a:buNone/>
            </a:pPr>
            <a:r>
              <a:rPr lang="en-US" sz="3600" b="0" i="0" dirty="0">
                <a:solidFill>
                  <a:srgbClr val="1C1E21"/>
                </a:solidFill>
                <a:effectLst/>
                <a:latin typeface="Segoe UI Historic" panose="020B0502040204020203" pitchFamily="34" charset="0"/>
              </a:rPr>
              <a:t/>
            </a:r>
            <a:br>
              <a:rPr lang="en-US" sz="3600" b="0" i="0" dirty="0">
                <a:solidFill>
                  <a:srgbClr val="1C1E21"/>
                </a:solidFill>
                <a:effectLst/>
                <a:latin typeface="Segoe UI Historic" panose="020B0502040204020203" pitchFamily="34" charset="0"/>
              </a:rPr>
            </a:br>
            <a:endParaRPr lang="en-US" sz="4000" b="0" i="0" dirty="0">
              <a:solidFill>
                <a:srgbClr val="1C1E21"/>
              </a:solidFill>
              <a:effectLst/>
              <a:latin typeface="inherit"/>
            </a:endParaRPr>
          </a:p>
        </p:txBody>
      </p:sp>
      <p:sp>
        <p:nvSpPr>
          <p:cNvPr id="4" name="Slide Number Placeholder 3">
            <a:extLst>
              <a:ext uri="{FF2B5EF4-FFF2-40B4-BE49-F238E27FC236}">
                <a16:creationId xmlns:a16="http://schemas.microsoft.com/office/drawing/2014/main" id="{25AA65D6-27F6-97C3-3AC0-4F7E3268F103}"/>
              </a:ext>
            </a:extLst>
          </p:cNvPr>
          <p:cNvSpPr>
            <a:spLocks noGrp="1"/>
          </p:cNvSpPr>
          <p:nvPr>
            <p:ph type="sldNum" sz="quarter" idx="12"/>
          </p:nvPr>
        </p:nvSpPr>
        <p:spPr>
          <a:xfrm rot="10800000" flipV="1">
            <a:off x="9430870" y="4611756"/>
            <a:ext cx="3390607" cy="2315817"/>
          </a:xfrm>
        </p:spPr>
        <p:txBody>
          <a:bodyPr>
            <a:noAutofit/>
          </a:bodyPr>
          <a:lstStyle/>
          <a:p>
            <a:pPr algn="ctr"/>
            <a:fld id="{743E3B9B-9049-4147-BC1B-EFE88F0851D4}" type="slidenum">
              <a:rPr lang="en-US" sz="3600" smtClean="0"/>
              <a:t>2</a:t>
            </a:fld>
            <a:endParaRPr lang="en-US" sz="3600" dirty="0"/>
          </a:p>
        </p:txBody>
      </p:sp>
    </p:spTree>
    <p:extLst>
      <p:ext uri="{BB962C8B-B14F-4D97-AF65-F5344CB8AC3E}">
        <p14:creationId xmlns:p14="http://schemas.microsoft.com/office/powerpoint/2010/main" val="424374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0782A-BE89-C435-A240-F9C8C2F9A212}"/>
              </a:ext>
            </a:extLst>
          </p:cNvPr>
          <p:cNvSpPr>
            <a:spLocks noGrp="1"/>
          </p:cNvSpPr>
          <p:nvPr>
            <p:ph type="title"/>
          </p:nvPr>
        </p:nvSpPr>
        <p:spPr>
          <a:xfrm>
            <a:off x="0" y="0"/>
            <a:ext cx="11438965" cy="1250577"/>
          </a:xfrm>
        </p:spPr>
        <p:txBody>
          <a:bodyPr>
            <a:normAutofit/>
          </a:bodyPr>
          <a:lstStyle/>
          <a:p>
            <a:pPr algn="l"/>
            <a:r>
              <a:rPr lang="en-US" sz="4000" dirty="0">
                <a:solidFill>
                  <a:schemeClr val="tx1"/>
                </a:solidFill>
              </a:rPr>
              <a:t>Introduction:</a:t>
            </a:r>
            <a:endParaRPr lang="en-US" sz="4000" dirty="0"/>
          </a:p>
        </p:txBody>
      </p:sp>
      <p:sp>
        <p:nvSpPr>
          <p:cNvPr id="3" name="Content Placeholder 2">
            <a:extLst>
              <a:ext uri="{FF2B5EF4-FFF2-40B4-BE49-F238E27FC236}">
                <a16:creationId xmlns:a16="http://schemas.microsoft.com/office/drawing/2014/main" id="{0B73727E-10AE-D2C3-8EE4-5809700E8651}"/>
              </a:ext>
            </a:extLst>
          </p:cNvPr>
          <p:cNvSpPr>
            <a:spLocks noGrp="1"/>
          </p:cNvSpPr>
          <p:nvPr>
            <p:ph idx="1"/>
          </p:nvPr>
        </p:nvSpPr>
        <p:spPr>
          <a:xfrm>
            <a:off x="1" y="1093233"/>
            <a:ext cx="12191998" cy="2723394"/>
          </a:xfrm>
        </p:spPr>
        <p:txBody>
          <a:bodyPr>
            <a:normAutofit/>
          </a:bodyPr>
          <a:lstStyle/>
          <a:p>
            <a:r>
              <a:rPr lang="en-US" sz="3600" dirty="0"/>
              <a:t>The Halo effect is a well-known social psychology phenomena that leads to bias in assessments by causing people to extrapolate their feelings about one quality of something to other, unrelated qualities (</a:t>
            </a:r>
            <a:r>
              <a:rPr lang="en-US" sz="3600" b="0" i="0" dirty="0" err="1">
                <a:effectLst/>
                <a:latin typeface="Source Sans Variable"/>
              </a:rPr>
              <a:t>Cardello</a:t>
            </a:r>
            <a:r>
              <a:rPr lang="en-US" sz="3600" b="0" i="0" dirty="0">
                <a:effectLst/>
                <a:latin typeface="Source Sans Variable"/>
              </a:rPr>
              <a:t> and Nielsen, 2013).</a:t>
            </a:r>
            <a:endParaRPr lang="en-US" sz="3600" dirty="0"/>
          </a:p>
        </p:txBody>
      </p:sp>
      <p:sp>
        <p:nvSpPr>
          <p:cNvPr id="4" name="Slide Number Placeholder 3">
            <a:extLst>
              <a:ext uri="{FF2B5EF4-FFF2-40B4-BE49-F238E27FC236}">
                <a16:creationId xmlns:a16="http://schemas.microsoft.com/office/drawing/2014/main" id="{81610780-E9CC-54E0-9521-06793D36A353}"/>
              </a:ext>
            </a:extLst>
          </p:cNvPr>
          <p:cNvSpPr>
            <a:spLocks noGrp="1"/>
          </p:cNvSpPr>
          <p:nvPr>
            <p:ph type="sldNum" sz="quarter" idx="12"/>
          </p:nvPr>
        </p:nvSpPr>
        <p:spPr>
          <a:xfrm>
            <a:off x="9753686" y="3617843"/>
            <a:ext cx="2829253" cy="4323522"/>
          </a:xfrm>
        </p:spPr>
        <p:txBody>
          <a:bodyPr>
            <a:normAutofit/>
          </a:bodyPr>
          <a:lstStyle/>
          <a:p>
            <a:pPr algn="ctr"/>
            <a:fld id="{521C66C3-8B79-4B04-8E18-67CFA52B34BC}" type="slidenum">
              <a:rPr lang="en-US" sz="3600" smtClean="0"/>
              <a:pPr algn="ctr"/>
              <a:t>3</a:t>
            </a:fld>
            <a:endParaRPr lang="en-US" sz="3600" dirty="0"/>
          </a:p>
        </p:txBody>
      </p:sp>
    </p:spTree>
    <p:extLst>
      <p:ext uri="{BB962C8B-B14F-4D97-AF65-F5344CB8AC3E}">
        <p14:creationId xmlns:p14="http://schemas.microsoft.com/office/powerpoint/2010/main" val="3662536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F1B66-6FE7-3B28-03EC-0F1105DB2CA7}"/>
              </a:ext>
            </a:extLst>
          </p:cNvPr>
          <p:cNvSpPr>
            <a:spLocks noGrp="1"/>
          </p:cNvSpPr>
          <p:nvPr>
            <p:ph type="title"/>
          </p:nvPr>
        </p:nvSpPr>
        <p:spPr>
          <a:xfrm>
            <a:off x="0" y="129209"/>
            <a:ext cx="10078278" cy="1073425"/>
          </a:xfrm>
        </p:spPr>
        <p:txBody>
          <a:bodyPr/>
          <a:lstStyle/>
          <a:p>
            <a:r>
              <a:rPr lang="en-US" b="0" i="0" dirty="0">
                <a:effectLst/>
                <a:latin typeface="Arial" panose="020B0604020202020204" pitchFamily="34" charset="0"/>
              </a:rPr>
              <a:t>Example:</a:t>
            </a:r>
            <a:endParaRPr lang="en-US" dirty="0"/>
          </a:p>
        </p:txBody>
      </p:sp>
      <p:sp>
        <p:nvSpPr>
          <p:cNvPr id="3" name="Content Placeholder 2">
            <a:extLst>
              <a:ext uri="{FF2B5EF4-FFF2-40B4-BE49-F238E27FC236}">
                <a16:creationId xmlns:a16="http://schemas.microsoft.com/office/drawing/2014/main" id="{374BD9B1-48E5-DD31-CBC1-7B18A32B7D89}"/>
              </a:ext>
            </a:extLst>
          </p:cNvPr>
          <p:cNvSpPr>
            <a:spLocks noGrp="1"/>
          </p:cNvSpPr>
          <p:nvPr>
            <p:ph idx="1"/>
          </p:nvPr>
        </p:nvSpPr>
        <p:spPr>
          <a:xfrm>
            <a:off x="-1212574" y="129209"/>
            <a:ext cx="13404574" cy="3786808"/>
          </a:xfrm>
        </p:spPr>
        <p:txBody>
          <a:bodyPr>
            <a:normAutofit/>
          </a:bodyPr>
          <a:lstStyle/>
          <a:p>
            <a:pPr marL="1314450" lvl="3" indent="0">
              <a:buNone/>
            </a:pPr>
            <a:r>
              <a:rPr lang="en-US" sz="3200" dirty="0">
                <a:latin typeface="Arial" panose="020B0604020202020204" pitchFamily="34" charset="0"/>
              </a:rPr>
              <a:t>A</a:t>
            </a:r>
            <a:r>
              <a:rPr lang="en-US" sz="3200" b="0" i="0" dirty="0">
                <a:effectLst/>
                <a:latin typeface="Arial" panose="020B0604020202020204" pitchFamily="34" charset="0"/>
              </a:rPr>
              <a:t> tall or good-looking person will be perceived as being intelligent and trustworthy, even though there is no logical reason to believe that height or looks correlate with smarts and honesty </a:t>
            </a:r>
            <a:r>
              <a:rPr lang="en-US" sz="3200" dirty="0"/>
              <a:t>(</a:t>
            </a:r>
            <a:r>
              <a:rPr lang="en-US" sz="3200" b="0" i="0" dirty="0" err="1">
                <a:effectLst/>
                <a:latin typeface="Source Sans Variable"/>
              </a:rPr>
              <a:t>Cardello</a:t>
            </a:r>
            <a:r>
              <a:rPr lang="en-US" sz="3200" b="0" i="0" dirty="0">
                <a:effectLst/>
                <a:latin typeface="Source Sans Variable"/>
              </a:rPr>
              <a:t> and Nielsen, 2013).</a:t>
            </a:r>
            <a:endParaRPr lang="en-US" sz="3200" dirty="0"/>
          </a:p>
        </p:txBody>
      </p:sp>
      <p:sp>
        <p:nvSpPr>
          <p:cNvPr id="4" name="Slide Number Placeholder 3">
            <a:extLst>
              <a:ext uri="{FF2B5EF4-FFF2-40B4-BE49-F238E27FC236}">
                <a16:creationId xmlns:a16="http://schemas.microsoft.com/office/drawing/2014/main" id="{8ADCA798-4C27-C485-AB92-0CDD3655A454}"/>
              </a:ext>
            </a:extLst>
          </p:cNvPr>
          <p:cNvSpPr>
            <a:spLocks noGrp="1"/>
          </p:cNvSpPr>
          <p:nvPr>
            <p:ph type="sldNum" sz="quarter" idx="12"/>
          </p:nvPr>
        </p:nvSpPr>
        <p:spPr>
          <a:xfrm>
            <a:off x="10266060" y="5870575"/>
            <a:ext cx="1273270" cy="377825"/>
          </a:xfrm>
        </p:spPr>
        <p:txBody>
          <a:bodyPr>
            <a:noAutofit/>
          </a:bodyPr>
          <a:lstStyle/>
          <a:p>
            <a:fld id="{521C66C3-8B79-4B04-8E18-67CFA52B34BC}" type="slidenum">
              <a:rPr lang="en-US" sz="3600" smtClean="0"/>
              <a:t>4</a:t>
            </a:fld>
            <a:endParaRPr lang="en-US" sz="3600" dirty="0"/>
          </a:p>
        </p:txBody>
      </p:sp>
    </p:spTree>
    <p:extLst>
      <p:ext uri="{BB962C8B-B14F-4D97-AF65-F5344CB8AC3E}">
        <p14:creationId xmlns:p14="http://schemas.microsoft.com/office/powerpoint/2010/main" val="429052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95E71-FBF0-C31B-2911-5825E2B58175}"/>
              </a:ext>
            </a:extLst>
          </p:cNvPr>
          <p:cNvSpPr>
            <a:spLocks noGrp="1"/>
          </p:cNvSpPr>
          <p:nvPr>
            <p:ph type="title"/>
          </p:nvPr>
        </p:nvSpPr>
        <p:spPr>
          <a:xfrm>
            <a:off x="69574" y="226066"/>
            <a:ext cx="10137913" cy="1016325"/>
          </a:xfrm>
        </p:spPr>
        <p:txBody>
          <a:bodyPr>
            <a:noAutofit/>
          </a:bodyPr>
          <a:lstStyle/>
          <a:p>
            <a:r>
              <a:rPr lang="en-US" sz="3200" b="1" i="0" dirty="0">
                <a:effectLst/>
                <a:latin typeface="Arial" panose="020B0604020202020204" pitchFamily="34" charset="0"/>
              </a:rPr>
              <a:t>The halo effect works both in both positive and negative directions:</a:t>
            </a:r>
            <a:endParaRPr lang="en-US" sz="3200" dirty="0"/>
          </a:p>
        </p:txBody>
      </p:sp>
      <p:sp>
        <p:nvSpPr>
          <p:cNvPr id="3" name="Content Placeholder 2">
            <a:extLst>
              <a:ext uri="{FF2B5EF4-FFF2-40B4-BE49-F238E27FC236}">
                <a16:creationId xmlns:a16="http://schemas.microsoft.com/office/drawing/2014/main" id="{9E1CF5AC-6E1A-91BD-4446-0112A1886ED3}"/>
              </a:ext>
            </a:extLst>
          </p:cNvPr>
          <p:cNvSpPr>
            <a:spLocks noGrp="1"/>
          </p:cNvSpPr>
          <p:nvPr>
            <p:ph idx="1"/>
          </p:nvPr>
        </p:nvSpPr>
        <p:spPr>
          <a:xfrm>
            <a:off x="69574" y="1331844"/>
            <a:ext cx="11512827" cy="3269973"/>
          </a:xfrm>
        </p:spPr>
        <p:txBody>
          <a:bodyPr>
            <a:normAutofit/>
          </a:bodyPr>
          <a:lstStyle/>
          <a:p>
            <a:r>
              <a:rPr lang="en-US" sz="4000" dirty="0"/>
              <a:t>If you enjoy one thing about anything, you'll be likely to love everything about it.</a:t>
            </a:r>
          </a:p>
          <a:p>
            <a:r>
              <a:rPr lang="en-US" sz="4000" dirty="0"/>
              <a:t>If you don't like one thing about anything, you're going to hate everything about it (</a:t>
            </a:r>
            <a:r>
              <a:rPr lang="en-US" sz="4000" b="0" i="0" dirty="0" err="1">
                <a:effectLst/>
                <a:latin typeface="Source Sans Variable"/>
              </a:rPr>
              <a:t>Cardello</a:t>
            </a:r>
            <a:r>
              <a:rPr lang="en-US" sz="4000" b="0" i="0" dirty="0">
                <a:effectLst/>
                <a:latin typeface="Source Sans Variable"/>
              </a:rPr>
              <a:t> and Nielsen, 2013).</a:t>
            </a:r>
            <a:endParaRPr lang="en-US" sz="4000" dirty="0"/>
          </a:p>
        </p:txBody>
      </p:sp>
      <p:sp>
        <p:nvSpPr>
          <p:cNvPr id="4" name="Slide Number Placeholder 3">
            <a:extLst>
              <a:ext uri="{FF2B5EF4-FFF2-40B4-BE49-F238E27FC236}">
                <a16:creationId xmlns:a16="http://schemas.microsoft.com/office/drawing/2014/main" id="{5C3FB572-0C4F-22E5-C24D-BB902F598958}"/>
              </a:ext>
            </a:extLst>
          </p:cNvPr>
          <p:cNvSpPr>
            <a:spLocks noGrp="1"/>
          </p:cNvSpPr>
          <p:nvPr>
            <p:ph type="sldNum" sz="quarter" idx="12"/>
          </p:nvPr>
        </p:nvSpPr>
        <p:spPr>
          <a:xfrm>
            <a:off x="10465904" y="5734878"/>
            <a:ext cx="1302026" cy="616226"/>
          </a:xfrm>
        </p:spPr>
        <p:txBody>
          <a:bodyPr>
            <a:noAutofit/>
          </a:bodyPr>
          <a:lstStyle/>
          <a:p>
            <a:pPr algn="ctr"/>
            <a:r>
              <a:rPr lang="en-US" sz="3600" dirty="0"/>
              <a:t>5</a:t>
            </a:r>
          </a:p>
        </p:txBody>
      </p:sp>
    </p:spTree>
    <p:extLst>
      <p:ext uri="{BB962C8B-B14F-4D97-AF65-F5344CB8AC3E}">
        <p14:creationId xmlns:p14="http://schemas.microsoft.com/office/powerpoint/2010/main" val="3902551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81732-2175-ED19-D107-8747FB767D4D}"/>
              </a:ext>
            </a:extLst>
          </p:cNvPr>
          <p:cNvSpPr>
            <a:spLocks noGrp="1"/>
          </p:cNvSpPr>
          <p:nvPr>
            <p:ph type="title"/>
          </p:nvPr>
        </p:nvSpPr>
        <p:spPr>
          <a:xfrm>
            <a:off x="1" y="139148"/>
            <a:ext cx="10817226" cy="1926719"/>
          </a:xfrm>
        </p:spPr>
        <p:txBody>
          <a:bodyPr/>
          <a:lstStyle/>
          <a:p>
            <a:r>
              <a:rPr lang="en-US" b="1" i="0" dirty="0">
                <a:effectLst/>
                <a:latin typeface="Source Sans Variable"/>
              </a:rPr>
              <a:t>Why Is It Called "Halo?</a:t>
            </a:r>
            <a:r>
              <a:rPr lang="en-US" b="1" i="0" dirty="0">
                <a:solidFill>
                  <a:srgbClr val="333333"/>
                </a:solidFill>
                <a:effectLst/>
                <a:latin typeface="Source Sans Variable"/>
              </a:rPr>
              <a:t/>
            </a:r>
            <a:br>
              <a:rPr lang="en-US" b="1" i="0" dirty="0">
                <a:solidFill>
                  <a:srgbClr val="333333"/>
                </a:solidFill>
                <a:effectLst/>
                <a:latin typeface="Source Sans Variable"/>
              </a:rPr>
            </a:br>
            <a:endParaRPr lang="en-US" dirty="0"/>
          </a:p>
        </p:txBody>
      </p:sp>
      <p:sp>
        <p:nvSpPr>
          <p:cNvPr id="3" name="Content Placeholder 2">
            <a:extLst>
              <a:ext uri="{FF2B5EF4-FFF2-40B4-BE49-F238E27FC236}">
                <a16:creationId xmlns:a16="http://schemas.microsoft.com/office/drawing/2014/main" id="{5DB9530D-7DEC-8775-1052-D9655AA5CCE1}"/>
              </a:ext>
            </a:extLst>
          </p:cNvPr>
          <p:cNvSpPr>
            <a:spLocks noGrp="1"/>
          </p:cNvSpPr>
          <p:nvPr>
            <p:ph idx="1"/>
          </p:nvPr>
        </p:nvSpPr>
        <p:spPr>
          <a:xfrm>
            <a:off x="-1" y="1649895"/>
            <a:ext cx="12191999" cy="2892287"/>
          </a:xfrm>
        </p:spPr>
        <p:txBody>
          <a:bodyPr>
            <a:normAutofit/>
          </a:bodyPr>
          <a:lstStyle/>
          <a:p>
            <a:r>
              <a:rPr lang="en-US" sz="4000" dirty="0"/>
              <a:t>A shimmering circle that may be seen floating above the heads of saints in many artworks from the Middle Ages and the Art is referred to as a "halo" in the context of religion (</a:t>
            </a:r>
            <a:r>
              <a:rPr lang="en-US" sz="4000" b="0" i="0" dirty="0" err="1">
                <a:effectLst/>
                <a:latin typeface="Source Sans Variable"/>
              </a:rPr>
              <a:t>Cardello</a:t>
            </a:r>
            <a:r>
              <a:rPr lang="en-US" sz="4000" b="0" i="0" dirty="0">
                <a:effectLst/>
                <a:latin typeface="Source Sans Variable"/>
              </a:rPr>
              <a:t> and Nielsen, 2013).</a:t>
            </a:r>
          </a:p>
          <a:p>
            <a:endParaRPr lang="en-US" sz="4000" b="0" i="0" dirty="0">
              <a:solidFill>
                <a:srgbClr val="000000"/>
              </a:solidFill>
              <a:effectLst/>
              <a:latin typeface="Source Sans Variable"/>
            </a:endParaRPr>
          </a:p>
          <a:p>
            <a:endParaRPr lang="en-US" sz="4000" dirty="0"/>
          </a:p>
        </p:txBody>
      </p:sp>
      <p:sp>
        <p:nvSpPr>
          <p:cNvPr id="4" name="Slide Number Placeholder 3">
            <a:extLst>
              <a:ext uri="{FF2B5EF4-FFF2-40B4-BE49-F238E27FC236}">
                <a16:creationId xmlns:a16="http://schemas.microsoft.com/office/drawing/2014/main" id="{E62E3921-123E-0C28-BEA2-BF4B74679625}"/>
              </a:ext>
            </a:extLst>
          </p:cNvPr>
          <p:cNvSpPr>
            <a:spLocks noGrp="1"/>
          </p:cNvSpPr>
          <p:nvPr>
            <p:ph type="sldNum" sz="quarter" idx="12"/>
          </p:nvPr>
        </p:nvSpPr>
        <p:spPr>
          <a:xfrm>
            <a:off x="10266060" y="5870575"/>
            <a:ext cx="1849740" cy="377825"/>
          </a:xfrm>
        </p:spPr>
        <p:txBody>
          <a:bodyPr/>
          <a:lstStyle/>
          <a:p>
            <a:pPr algn="ctr"/>
            <a:fld id="{521C66C3-8B79-4B04-8E18-67CFA52B34BC}" type="slidenum">
              <a:rPr lang="en-US" sz="3600" smtClean="0"/>
              <a:pPr algn="ctr"/>
              <a:t>6</a:t>
            </a:fld>
            <a:endParaRPr lang="en-US" sz="3600" dirty="0"/>
          </a:p>
        </p:txBody>
      </p:sp>
    </p:spTree>
    <p:extLst>
      <p:ext uri="{BB962C8B-B14F-4D97-AF65-F5344CB8AC3E}">
        <p14:creationId xmlns:p14="http://schemas.microsoft.com/office/powerpoint/2010/main" val="3004653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CCCB6-A072-A811-0175-32E8FA32F407}"/>
              </a:ext>
            </a:extLst>
          </p:cNvPr>
          <p:cNvSpPr>
            <a:spLocks noGrp="1"/>
          </p:cNvSpPr>
          <p:nvPr>
            <p:ph type="title"/>
          </p:nvPr>
        </p:nvSpPr>
        <p:spPr>
          <a:xfrm>
            <a:off x="1" y="149088"/>
            <a:ext cx="10817226" cy="1916780"/>
          </a:xfrm>
        </p:spPr>
        <p:txBody>
          <a:bodyPr/>
          <a:lstStyle/>
          <a:p>
            <a:r>
              <a:rPr lang="en-US" b="1" i="0" dirty="0">
                <a:effectLst/>
                <a:latin typeface="Source Sans Variable"/>
              </a:rPr>
              <a:t>Why Does the Halo Effect Exist?</a:t>
            </a:r>
            <a:br>
              <a:rPr lang="en-US" b="1" i="0" dirty="0">
                <a:effectLst/>
                <a:latin typeface="Source Sans Variable"/>
              </a:rPr>
            </a:br>
            <a:endParaRPr lang="en-US" dirty="0"/>
          </a:p>
        </p:txBody>
      </p:sp>
      <p:sp>
        <p:nvSpPr>
          <p:cNvPr id="3" name="Content Placeholder 2">
            <a:extLst>
              <a:ext uri="{FF2B5EF4-FFF2-40B4-BE49-F238E27FC236}">
                <a16:creationId xmlns:a16="http://schemas.microsoft.com/office/drawing/2014/main" id="{A044BDF8-D401-C417-BC5F-2F7735919170}"/>
              </a:ext>
            </a:extLst>
          </p:cNvPr>
          <p:cNvSpPr>
            <a:spLocks noGrp="1"/>
          </p:cNvSpPr>
          <p:nvPr>
            <p:ph idx="1"/>
          </p:nvPr>
        </p:nvSpPr>
        <p:spPr>
          <a:xfrm>
            <a:off x="-129209" y="1202634"/>
            <a:ext cx="12056166" cy="2703443"/>
          </a:xfrm>
        </p:spPr>
        <p:txBody>
          <a:bodyPr>
            <a:normAutofit/>
          </a:bodyPr>
          <a:lstStyle/>
          <a:p>
            <a:r>
              <a:rPr lang="en-US" sz="3600" b="0" i="0" dirty="0">
                <a:effectLst/>
                <a:latin typeface="Arial" panose="020B0604020202020204" pitchFamily="34" charset="0"/>
              </a:rPr>
              <a:t>The </a:t>
            </a:r>
            <a:r>
              <a:rPr lang="en-US" sz="3600" b="1" dirty="0">
                <a:latin typeface="Arial" panose="020B0604020202020204" pitchFamily="34" charset="0"/>
              </a:rPr>
              <a:t>H</a:t>
            </a:r>
            <a:r>
              <a:rPr lang="en-US" sz="3600" b="1" i="0" dirty="0">
                <a:effectLst/>
                <a:latin typeface="Arial" panose="020B0604020202020204" pitchFamily="34" charset="0"/>
              </a:rPr>
              <a:t>alo Effect </a:t>
            </a:r>
            <a:r>
              <a:rPr lang="en-US" sz="3600" b="1" dirty="0">
                <a:latin typeface="Arial" panose="020B0604020202020204" pitchFamily="34" charset="0"/>
              </a:rPr>
              <a:t>A</a:t>
            </a:r>
            <a:r>
              <a:rPr lang="en-US" sz="3600" b="1" i="0" dirty="0">
                <a:effectLst/>
                <a:latin typeface="Arial" panose="020B0604020202020204" pitchFamily="34" charset="0"/>
              </a:rPr>
              <a:t>llows us to make snap judgments</a:t>
            </a:r>
            <a:r>
              <a:rPr lang="en-US" sz="3600" b="0" i="0" dirty="0">
                <a:effectLst/>
                <a:latin typeface="Arial" panose="020B0604020202020204" pitchFamily="34" charset="0"/>
              </a:rPr>
              <a:t>, because we only have to consider one aspect of a person or Design in order to "know" about all other Aspects </a:t>
            </a:r>
            <a:r>
              <a:rPr lang="en-US" sz="3600" dirty="0"/>
              <a:t>(</a:t>
            </a:r>
            <a:r>
              <a:rPr lang="en-US" sz="3600" b="0" i="0" dirty="0" err="1">
                <a:effectLst/>
                <a:latin typeface="Source Sans Variable"/>
              </a:rPr>
              <a:t>Cardello</a:t>
            </a:r>
            <a:r>
              <a:rPr lang="en-US" sz="3600" b="0" i="0" dirty="0">
                <a:effectLst/>
                <a:latin typeface="Source Sans Variable"/>
              </a:rPr>
              <a:t> and Nielsen, 2013).</a:t>
            </a:r>
          </a:p>
          <a:p>
            <a:endParaRPr lang="en-US" sz="3600" dirty="0"/>
          </a:p>
        </p:txBody>
      </p:sp>
      <p:sp>
        <p:nvSpPr>
          <p:cNvPr id="4" name="Slide Number Placeholder 3">
            <a:extLst>
              <a:ext uri="{FF2B5EF4-FFF2-40B4-BE49-F238E27FC236}">
                <a16:creationId xmlns:a16="http://schemas.microsoft.com/office/drawing/2014/main" id="{0A00FB3C-D446-0965-23D3-B9F31A78843E}"/>
              </a:ext>
            </a:extLst>
          </p:cNvPr>
          <p:cNvSpPr>
            <a:spLocks noGrp="1"/>
          </p:cNvSpPr>
          <p:nvPr>
            <p:ph type="sldNum" sz="quarter" idx="12"/>
          </p:nvPr>
        </p:nvSpPr>
        <p:spPr>
          <a:xfrm>
            <a:off x="10266060" y="5870575"/>
            <a:ext cx="1183818" cy="377825"/>
          </a:xfrm>
        </p:spPr>
        <p:txBody>
          <a:bodyPr/>
          <a:lstStyle/>
          <a:p>
            <a:fld id="{521C66C3-8B79-4B04-8E18-67CFA52B34BC}" type="slidenum">
              <a:rPr lang="en-US" sz="3600" smtClean="0"/>
              <a:t>7</a:t>
            </a:fld>
            <a:endParaRPr lang="en-US" sz="3600" dirty="0"/>
          </a:p>
        </p:txBody>
      </p:sp>
    </p:spTree>
    <p:extLst>
      <p:ext uri="{BB962C8B-B14F-4D97-AF65-F5344CB8AC3E}">
        <p14:creationId xmlns:p14="http://schemas.microsoft.com/office/powerpoint/2010/main" val="201003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70686-9504-09CB-3E12-E48B5E539DBB}"/>
              </a:ext>
            </a:extLst>
          </p:cNvPr>
          <p:cNvSpPr>
            <a:spLocks noGrp="1"/>
          </p:cNvSpPr>
          <p:nvPr>
            <p:ph type="title"/>
          </p:nvPr>
        </p:nvSpPr>
        <p:spPr>
          <a:xfrm>
            <a:off x="29818" y="72887"/>
            <a:ext cx="10131425" cy="1456267"/>
          </a:xfrm>
        </p:spPr>
        <p:txBody>
          <a:bodyPr>
            <a:normAutofit fontScale="90000"/>
          </a:bodyPr>
          <a:lstStyle/>
          <a:p>
            <a:r>
              <a:rPr lang="en-US" b="1" i="0" dirty="0">
                <a:effectLst/>
                <a:latin typeface="Source Sans Variable"/>
              </a:rPr>
              <a:t>Websites are Impacted by the Halo Effect:</a:t>
            </a:r>
            <a:r>
              <a:rPr lang="en-US" b="1" i="0" dirty="0">
                <a:solidFill>
                  <a:srgbClr val="333333"/>
                </a:solidFill>
                <a:effectLst/>
                <a:latin typeface="Source Sans Variable"/>
              </a:rPr>
              <a:t/>
            </a:r>
            <a:br>
              <a:rPr lang="en-US" b="1" i="0" dirty="0">
                <a:solidFill>
                  <a:srgbClr val="333333"/>
                </a:solidFill>
                <a:effectLst/>
                <a:latin typeface="Source Sans Variable"/>
              </a:rPr>
            </a:br>
            <a:endParaRPr lang="en-US" dirty="0"/>
          </a:p>
        </p:txBody>
      </p:sp>
      <p:sp>
        <p:nvSpPr>
          <p:cNvPr id="3" name="Content Placeholder 2">
            <a:extLst>
              <a:ext uri="{FF2B5EF4-FFF2-40B4-BE49-F238E27FC236}">
                <a16:creationId xmlns:a16="http://schemas.microsoft.com/office/drawing/2014/main" id="{5DEF8920-5EE7-B074-432B-F97C3DAEE938}"/>
              </a:ext>
            </a:extLst>
          </p:cNvPr>
          <p:cNvSpPr>
            <a:spLocks noGrp="1"/>
          </p:cNvSpPr>
          <p:nvPr>
            <p:ph idx="1"/>
          </p:nvPr>
        </p:nvSpPr>
        <p:spPr>
          <a:xfrm>
            <a:off x="0" y="-844827"/>
            <a:ext cx="11708295" cy="5724940"/>
          </a:xfrm>
        </p:spPr>
        <p:txBody>
          <a:bodyPr>
            <a:normAutofit/>
          </a:bodyPr>
          <a:lstStyle/>
          <a:p>
            <a:r>
              <a:rPr lang="en-US" sz="3600" dirty="0"/>
              <a:t>Organizations, Places, Products, Delivery/Communications Systems, and our Perceptions of other people can all be Impacted By The Halo Effect (</a:t>
            </a:r>
            <a:r>
              <a:rPr lang="en-US" sz="3600" b="0" i="0" dirty="0" err="1">
                <a:effectLst/>
                <a:latin typeface="Source Sans Variable"/>
              </a:rPr>
              <a:t>Cardello</a:t>
            </a:r>
            <a:r>
              <a:rPr lang="en-US" sz="3600" b="0" i="0" dirty="0">
                <a:effectLst/>
                <a:latin typeface="Source Sans Variable"/>
              </a:rPr>
              <a:t> and Nielsen, 2013).</a:t>
            </a:r>
          </a:p>
          <a:p>
            <a:endParaRPr lang="en-US" sz="3600" dirty="0"/>
          </a:p>
        </p:txBody>
      </p:sp>
      <p:sp>
        <p:nvSpPr>
          <p:cNvPr id="4" name="Slide Number Placeholder 3">
            <a:extLst>
              <a:ext uri="{FF2B5EF4-FFF2-40B4-BE49-F238E27FC236}">
                <a16:creationId xmlns:a16="http://schemas.microsoft.com/office/drawing/2014/main" id="{ACEDB005-4598-0F93-239B-C1D94A1383FC}"/>
              </a:ext>
            </a:extLst>
          </p:cNvPr>
          <p:cNvSpPr>
            <a:spLocks noGrp="1"/>
          </p:cNvSpPr>
          <p:nvPr>
            <p:ph type="sldNum" sz="quarter" idx="12"/>
          </p:nvPr>
        </p:nvSpPr>
        <p:spPr>
          <a:xfrm>
            <a:off x="10873409" y="5870575"/>
            <a:ext cx="1023728" cy="377825"/>
          </a:xfrm>
        </p:spPr>
        <p:txBody>
          <a:bodyPr/>
          <a:lstStyle/>
          <a:p>
            <a:pPr algn="l"/>
            <a:fld id="{521C66C3-8B79-4B04-8E18-67CFA52B34BC}" type="slidenum">
              <a:rPr lang="en-US" sz="3600" smtClean="0"/>
              <a:pPr algn="l"/>
              <a:t>8</a:t>
            </a:fld>
            <a:endParaRPr lang="en-US" sz="3600" dirty="0"/>
          </a:p>
        </p:txBody>
      </p:sp>
    </p:spTree>
    <p:extLst>
      <p:ext uri="{BB962C8B-B14F-4D97-AF65-F5344CB8AC3E}">
        <p14:creationId xmlns:p14="http://schemas.microsoft.com/office/powerpoint/2010/main" val="673721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ABA2E-1791-62E6-0BE9-6ECDBB96AC13}"/>
              </a:ext>
            </a:extLst>
          </p:cNvPr>
          <p:cNvSpPr>
            <a:spLocks noGrp="1"/>
          </p:cNvSpPr>
          <p:nvPr>
            <p:ph type="title"/>
          </p:nvPr>
        </p:nvSpPr>
        <p:spPr>
          <a:xfrm>
            <a:off x="1" y="609600"/>
            <a:ext cx="10817226" cy="294861"/>
          </a:xfrm>
        </p:spPr>
        <p:txBody>
          <a:bodyPr>
            <a:normAutofit fontScale="90000"/>
          </a:bodyPr>
          <a:lstStyle/>
          <a:p>
            <a:r>
              <a:rPr lang="en-US" sz="4400" dirty="0">
                <a:solidFill>
                  <a:schemeClr val="tx1"/>
                </a:solidFill>
                <a:latin typeface="Segoe UI Historic" panose="020B0502040204020203" pitchFamily="34" charset="0"/>
              </a:rPr>
              <a:t>Conclusion:</a:t>
            </a:r>
            <a:r>
              <a:rPr lang="en-US" sz="3600" dirty="0">
                <a:solidFill>
                  <a:schemeClr val="tx1"/>
                </a:solidFill>
                <a:latin typeface="Segoe UI Historic" panose="020B0502040204020203" pitchFamily="34" charset="0"/>
              </a:rPr>
              <a:t/>
            </a:r>
            <a:br>
              <a:rPr lang="en-US" sz="3600" dirty="0">
                <a:solidFill>
                  <a:schemeClr val="tx1"/>
                </a:solidFill>
                <a:latin typeface="Segoe UI Historic" panose="020B0502040204020203" pitchFamily="34" charset="0"/>
              </a:rPr>
            </a:br>
            <a:endParaRPr lang="en-US" dirty="0"/>
          </a:p>
        </p:txBody>
      </p:sp>
      <p:sp>
        <p:nvSpPr>
          <p:cNvPr id="3" name="Content Placeholder 2">
            <a:extLst>
              <a:ext uri="{FF2B5EF4-FFF2-40B4-BE49-F238E27FC236}">
                <a16:creationId xmlns:a16="http://schemas.microsoft.com/office/drawing/2014/main" id="{4CBF16EE-7C3A-CCBB-BF40-9A4FAC979119}"/>
              </a:ext>
            </a:extLst>
          </p:cNvPr>
          <p:cNvSpPr>
            <a:spLocks noGrp="1"/>
          </p:cNvSpPr>
          <p:nvPr>
            <p:ph idx="1"/>
          </p:nvPr>
        </p:nvSpPr>
        <p:spPr>
          <a:xfrm>
            <a:off x="69575" y="705678"/>
            <a:ext cx="12264886" cy="2991679"/>
          </a:xfrm>
        </p:spPr>
        <p:txBody>
          <a:bodyPr>
            <a:noAutofit/>
          </a:bodyPr>
          <a:lstStyle/>
          <a:p>
            <a:r>
              <a:rPr lang="en-US" sz="3600" dirty="0"/>
              <a:t>Because drop-offs can happen at any point in your users' experience, the halo effect should be kept in mind as you build sites, develop flows, establish key performance indicators (KPIs), and measure your site (</a:t>
            </a:r>
            <a:r>
              <a:rPr lang="en-US" sz="3600" b="0" i="0" dirty="0" err="1">
                <a:effectLst/>
                <a:latin typeface="Source Sans Variable"/>
              </a:rPr>
              <a:t>Cardello</a:t>
            </a:r>
            <a:r>
              <a:rPr lang="en-US" sz="3600" b="0" i="0" dirty="0">
                <a:effectLst/>
                <a:latin typeface="Source Sans Variable"/>
              </a:rPr>
              <a:t> and Nielsen, 2013).</a:t>
            </a:r>
            <a:endParaRPr lang="en-US" sz="3600" dirty="0"/>
          </a:p>
        </p:txBody>
      </p:sp>
      <p:sp>
        <p:nvSpPr>
          <p:cNvPr id="4" name="Slide Number Placeholder 3">
            <a:extLst>
              <a:ext uri="{FF2B5EF4-FFF2-40B4-BE49-F238E27FC236}">
                <a16:creationId xmlns:a16="http://schemas.microsoft.com/office/drawing/2014/main" id="{802AB309-9E54-CC68-86BA-9A24870FEC65}"/>
              </a:ext>
            </a:extLst>
          </p:cNvPr>
          <p:cNvSpPr>
            <a:spLocks noGrp="1"/>
          </p:cNvSpPr>
          <p:nvPr>
            <p:ph type="sldNum" sz="quarter" idx="12"/>
          </p:nvPr>
        </p:nvSpPr>
        <p:spPr>
          <a:xfrm>
            <a:off x="10266060" y="5870575"/>
            <a:ext cx="1760288" cy="377825"/>
          </a:xfrm>
        </p:spPr>
        <p:txBody>
          <a:bodyPr/>
          <a:lstStyle/>
          <a:p>
            <a:pPr algn="ctr"/>
            <a:fld id="{521C66C3-8B79-4B04-8E18-67CFA52B34BC}" type="slidenum">
              <a:rPr lang="en-US" sz="3600" smtClean="0"/>
              <a:pPr algn="ctr"/>
              <a:t>9</a:t>
            </a:fld>
            <a:endParaRPr lang="en-US" sz="3600" dirty="0"/>
          </a:p>
        </p:txBody>
      </p:sp>
    </p:spTree>
    <p:extLst>
      <p:ext uri="{BB962C8B-B14F-4D97-AF65-F5344CB8AC3E}">
        <p14:creationId xmlns:p14="http://schemas.microsoft.com/office/powerpoint/2010/main" val="35340412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430</TotalTime>
  <Words>336</Words>
  <Application>Microsoft Office PowerPoint</Application>
  <PresentationFormat>Widescreen</PresentationFormat>
  <Paragraphs>49</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inherit</vt:lpstr>
      <vt:lpstr>Segoe UI Historic</vt:lpstr>
      <vt:lpstr>Source Sans Variable</vt:lpstr>
      <vt:lpstr>Times New Roman</vt:lpstr>
      <vt:lpstr>Celestial</vt:lpstr>
      <vt:lpstr> Libyan International Medical University   Faculty of business  administration</vt:lpstr>
      <vt:lpstr>Contents:</vt:lpstr>
      <vt:lpstr>Introduction:</vt:lpstr>
      <vt:lpstr>Example:</vt:lpstr>
      <vt:lpstr>The halo effect works both in both positive and negative directions:</vt:lpstr>
      <vt:lpstr>Why Is It Called "Halo? </vt:lpstr>
      <vt:lpstr>Why Does the Halo Effect Exist? </vt:lpstr>
      <vt:lpstr>Websites are Impacted by the Halo Effect: </vt:lpstr>
      <vt:lpstr>Conclusion: </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zubeir laenghi</dc:creator>
  <cp:lastModifiedBy>Maher Fattouh</cp:lastModifiedBy>
  <cp:revision>20</cp:revision>
  <dcterms:created xsi:type="dcterms:W3CDTF">2022-07-01T16:43:07Z</dcterms:created>
  <dcterms:modified xsi:type="dcterms:W3CDTF">2023-08-05T07:49:39Z</dcterms:modified>
</cp:coreProperties>
</file>