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57" r:id="rId3"/>
    <p:sldId id="295" r:id="rId4"/>
    <p:sldId id="296" r:id="rId5"/>
    <p:sldId id="297" r:id="rId6"/>
    <p:sldId id="261" r:id="rId7"/>
    <p:sldId id="258" r:id="rId8"/>
    <p:sldId id="298" r:id="rId9"/>
    <p:sldId id="299" r:id="rId10"/>
    <p:sldId id="300" r:id="rId11"/>
    <p:sldId id="262" r:id="rId12"/>
    <p:sldId id="301" r:id="rId13"/>
  </p:sldIdLst>
  <p:sldSz cx="9144000" cy="5143500" type="screen16x9"/>
  <p:notesSz cx="6858000" cy="9144000"/>
  <p:embeddedFontLst>
    <p:embeddedFont>
      <p:font typeface="Playfair Display Regular" charset="0"/>
      <p:regular r:id="rId15"/>
      <p:bold r:id="rId16"/>
      <p:italic r:id="rId17"/>
      <p:boldItalic r:id="rId18"/>
    </p:embeddedFont>
    <p:embeddedFont>
      <p:font typeface="Inria Serif Light" charset="0"/>
      <p:regular r:id="rId19"/>
      <p:bold r:id="rId20"/>
      <p:italic r:id="rId21"/>
      <p:boldItalic r:id="rId22"/>
    </p:embeddedFont>
    <p:embeddedFont>
      <p:font typeface="Inria Serif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2146DF28-2150-43F1-838E-3EFDFE06A0C1}">
  <a:tblStyle styleId="{2146DF28-2150-43F1-838E-3EFDFE06A0C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4BB1EE3E-A275-4247-A9CC-9BE1B03F3CEA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8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C5E37C-65F4-4CCE-8D15-4C46CD9AB39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3BB278A-F3AA-4B77-87C9-1CF9AF5855FD}">
      <dgm:prSet phldrT="[Text]"/>
      <dgm:spPr/>
      <dgm:t>
        <a:bodyPr/>
        <a:lstStyle/>
        <a:p>
          <a:r>
            <a:rPr lang="en-US" dirty="0" smtClean="0"/>
            <a:t>Alcohol</a:t>
          </a:r>
          <a:endParaRPr lang="en-US" dirty="0"/>
        </a:p>
      </dgm:t>
    </dgm:pt>
    <dgm:pt modelId="{B1062150-AA0E-4999-A6CB-D729E5BE162F}" type="parTrans" cxnId="{894E644D-CDDC-4F6F-8E4B-BED345EDD86B}">
      <dgm:prSet/>
      <dgm:spPr/>
      <dgm:t>
        <a:bodyPr/>
        <a:lstStyle/>
        <a:p>
          <a:endParaRPr lang="en-US"/>
        </a:p>
      </dgm:t>
    </dgm:pt>
    <dgm:pt modelId="{2243873E-9BE2-4A49-A72B-5E1FE0C6C73F}" type="sibTrans" cxnId="{894E644D-CDDC-4F6F-8E4B-BED345EDD86B}">
      <dgm:prSet/>
      <dgm:spPr/>
      <dgm:t>
        <a:bodyPr/>
        <a:lstStyle/>
        <a:p>
          <a:endParaRPr lang="en-US"/>
        </a:p>
      </dgm:t>
    </dgm:pt>
    <dgm:pt modelId="{60B355F3-42F3-4B6E-9CDE-F42D0516CCFD}">
      <dgm:prSet phldrT="[Text]"/>
      <dgm:spPr/>
      <dgm:t>
        <a:bodyPr/>
        <a:lstStyle/>
        <a:p>
          <a:r>
            <a:rPr lang="en-US" dirty="0" smtClean="0"/>
            <a:t>Methanol</a:t>
          </a:r>
          <a:endParaRPr lang="en-US" dirty="0"/>
        </a:p>
      </dgm:t>
    </dgm:pt>
    <dgm:pt modelId="{4DF947BB-786D-40D1-879D-9ACBCC5C0C4A}" type="parTrans" cxnId="{659C8781-522B-4A79-BE31-32D3D7F37629}">
      <dgm:prSet/>
      <dgm:spPr/>
      <dgm:t>
        <a:bodyPr/>
        <a:lstStyle/>
        <a:p>
          <a:endParaRPr lang="en-US"/>
        </a:p>
      </dgm:t>
    </dgm:pt>
    <dgm:pt modelId="{F14188B0-D4AE-4799-AA87-378CD44C0277}" type="sibTrans" cxnId="{659C8781-522B-4A79-BE31-32D3D7F37629}">
      <dgm:prSet/>
      <dgm:spPr/>
      <dgm:t>
        <a:bodyPr/>
        <a:lstStyle/>
        <a:p>
          <a:endParaRPr lang="en-US"/>
        </a:p>
      </dgm:t>
    </dgm:pt>
    <dgm:pt modelId="{492092EA-E222-4FC9-B4F7-6C2AEE13058B}">
      <dgm:prSet phldrT="[Text]"/>
      <dgm:spPr/>
      <dgm:t>
        <a:bodyPr/>
        <a:lstStyle/>
        <a:p>
          <a:r>
            <a:rPr lang="en-US" dirty="0" err="1" smtClean="0"/>
            <a:t>Propanol</a:t>
          </a:r>
          <a:endParaRPr lang="en-US" dirty="0"/>
        </a:p>
      </dgm:t>
    </dgm:pt>
    <dgm:pt modelId="{9029C016-21E8-4483-B161-1D770D34CE35}" type="parTrans" cxnId="{05CC4FC7-2783-43EF-80CA-0AA275E1EBBB}">
      <dgm:prSet/>
      <dgm:spPr/>
      <dgm:t>
        <a:bodyPr/>
        <a:lstStyle/>
        <a:p>
          <a:endParaRPr lang="en-US"/>
        </a:p>
      </dgm:t>
    </dgm:pt>
    <dgm:pt modelId="{E32DCA91-6B18-4134-8797-B417BA60DC35}" type="sibTrans" cxnId="{05CC4FC7-2783-43EF-80CA-0AA275E1EBBB}">
      <dgm:prSet/>
      <dgm:spPr/>
      <dgm:t>
        <a:bodyPr/>
        <a:lstStyle/>
        <a:p>
          <a:endParaRPr lang="en-US"/>
        </a:p>
      </dgm:t>
    </dgm:pt>
    <dgm:pt modelId="{F130F7C5-C780-419E-995D-4A99A4ACBE03}">
      <dgm:prSet phldrT="[Text]"/>
      <dgm:spPr/>
      <dgm:t>
        <a:bodyPr/>
        <a:lstStyle/>
        <a:p>
          <a:r>
            <a:rPr lang="en-US" dirty="0" smtClean="0"/>
            <a:t>Ethanol</a:t>
          </a:r>
          <a:endParaRPr lang="en-US" dirty="0"/>
        </a:p>
      </dgm:t>
    </dgm:pt>
    <dgm:pt modelId="{F13FD203-06A4-4F87-8DBB-2D2BF68A7A4C}" type="parTrans" cxnId="{3116C57B-107D-42FB-B9E4-8ADB7520A1A0}">
      <dgm:prSet/>
      <dgm:spPr/>
      <dgm:t>
        <a:bodyPr/>
        <a:lstStyle/>
        <a:p>
          <a:endParaRPr lang="en-US"/>
        </a:p>
      </dgm:t>
    </dgm:pt>
    <dgm:pt modelId="{00970141-C2E0-4323-BD82-BB4BADECF549}" type="sibTrans" cxnId="{3116C57B-107D-42FB-B9E4-8ADB7520A1A0}">
      <dgm:prSet/>
      <dgm:spPr/>
      <dgm:t>
        <a:bodyPr/>
        <a:lstStyle/>
        <a:p>
          <a:endParaRPr lang="en-US"/>
        </a:p>
      </dgm:t>
    </dgm:pt>
    <dgm:pt modelId="{4DA03DC3-E104-431F-898D-456D57D1CDF4}" type="pres">
      <dgm:prSet presAssocID="{05C5E37C-65F4-4CCE-8D15-4C46CD9AB39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4AFBEA7-776F-4295-BF75-73170BB030A0}" type="pres">
      <dgm:prSet presAssocID="{A3BB278A-F3AA-4B77-87C9-1CF9AF5855FD}" presName="hierRoot1" presStyleCnt="0">
        <dgm:presLayoutVars>
          <dgm:hierBranch val="init"/>
        </dgm:presLayoutVars>
      </dgm:prSet>
      <dgm:spPr/>
    </dgm:pt>
    <dgm:pt modelId="{4A6DB77C-DA22-400B-AFF9-094FFC91E8B4}" type="pres">
      <dgm:prSet presAssocID="{A3BB278A-F3AA-4B77-87C9-1CF9AF5855FD}" presName="rootComposite1" presStyleCnt="0"/>
      <dgm:spPr/>
    </dgm:pt>
    <dgm:pt modelId="{7E7A5635-379A-4291-9A62-7C1DAB74AF6A}" type="pres">
      <dgm:prSet presAssocID="{A3BB278A-F3AA-4B77-87C9-1CF9AF5855FD}" presName="rootText1" presStyleLbl="node0" presStyleIdx="0" presStyleCnt="1" custLinFactNeighborX="-1307" custLinFactNeighborY="128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425FC7F-1A55-4794-A5E1-53368F61B12E}" type="pres">
      <dgm:prSet presAssocID="{A3BB278A-F3AA-4B77-87C9-1CF9AF5855FD}" presName="rootConnector1" presStyleLbl="node1" presStyleIdx="0" presStyleCnt="0"/>
      <dgm:spPr/>
      <dgm:t>
        <a:bodyPr/>
        <a:lstStyle/>
        <a:p>
          <a:endParaRPr lang="en-US"/>
        </a:p>
      </dgm:t>
    </dgm:pt>
    <dgm:pt modelId="{874AA9B4-F04F-4208-883A-627BCF1F9F5D}" type="pres">
      <dgm:prSet presAssocID="{A3BB278A-F3AA-4B77-87C9-1CF9AF5855FD}" presName="hierChild2" presStyleCnt="0"/>
      <dgm:spPr/>
    </dgm:pt>
    <dgm:pt modelId="{FFA78CB7-AF71-4C94-83D8-CE3BC9BCA994}" type="pres">
      <dgm:prSet presAssocID="{4DF947BB-786D-40D1-879D-9ACBCC5C0C4A}" presName="Name37" presStyleLbl="parChTrans1D2" presStyleIdx="0" presStyleCnt="3"/>
      <dgm:spPr/>
      <dgm:t>
        <a:bodyPr/>
        <a:lstStyle/>
        <a:p>
          <a:endParaRPr lang="en-US"/>
        </a:p>
      </dgm:t>
    </dgm:pt>
    <dgm:pt modelId="{5587F31B-C5E7-43AB-8D91-5F7D82919A74}" type="pres">
      <dgm:prSet presAssocID="{60B355F3-42F3-4B6E-9CDE-F42D0516CCFD}" presName="hierRoot2" presStyleCnt="0">
        <dgm:presLayoutVars>
          <dgm:hierBranch val="init"/>
        </dgm:presLayoutVars>
      </dgm:prSet>
      <dgm:spPr/>
    </dgm:pt>
    <dgm:pt modelId="{FFC9B75B-916A-4209-8A7F-04E32D26DE36}" type="pres">
      <dgm:prSet presAssocID="{60B355F3-42F3-4B6E-9CDE-F42D0516CCFD}" presName="rootComposite" presStyleCnt="0"/>
      <dgm:spPr/>
    </dgm:pt>
    <dgm:pt modelId="{40E0563F-425A-4F0F-9A5D-DC988A2436B9}" type="pres">
      <dgm:prSet presAssocID="{60B355F3-42F3-4B6E-9CDE-F42D0516CCF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661B8FD-8DF7-46A8-BE09-4632E130D0FB}" type="pres">
      <dgm:prSet presAssocID="{60B355F3-42F3-4B6E-9CDE-F42D0516CCFD}" presName="rootConnector" presStyleLbl="node2" presStyleIdx="0" presStyleCnt="3"/>
      <dgm:spPr/>
      <dgm:t>
        <a:bodyPr/>
        <a:lstStyle/>
        <a:p>
          <a:endParaRPr lang="en-US"/>
        </a:p>
      </dgm:t>
    </dgm:pt>
    <dgm:pt modelId="{12424CB5-DC51-4EA1-9659-3D880CDE99C2}" type="pres">
      <dgm:prSet presAssocID="{60B355F3-42F3-4B6E-9CDE-F42D0516CCFD}" presName="hierChild4" presStyleCnt="0"/>
      <dgm:spPr/>
    </dgm:pt>
    <dgm:pt modelId="{BB3C5AA9-5418-4FF2-B627-019C2A2D8649}" type="pres">
      <dgm:prSet presAssocID="{60B355F3-42F3-4B6E-9CDE-F42D0516CCFD}" presName="hierChild5" presStyleCnt="0"/>
      <dgm:spPr/>
    </dgm:pt>
    <dgm:pt modelId="{1E445382-52AD-44AB-9BC4-7AA3CCBFB090}" type="pres">
      <dgm:prSet presAssocID="{9029C016-21E8-4483-B161-1D770D34CE35}" presName="Name37" presStyleLbl="parChTrans1D2" presStyleIdx="1" presStyleCnt="3"/>
      <dgm:spPr/>
      <dgm:t>
        <a:bodyPr/>
        <a:lstStyle/>
        <a:p>
          <a:endParaRPr lang="en-US"/>
        </a:p>
      </dgm:t>
    </dgm:pt>
    <dgm:pt modelId="{A63D810C-461E-42C0-94CD-6295D83555AE}" type="pres">
      <dgm:prSet presAssocID="{492092EA-E222-4FC9-B4F7-6C2AEE13058B}" presName="hierRoot2" presStyleCnt="0">
        <dgm:presLayoutVars>
          <dgm:hierBranch val="init"/>
        </dgm:presLayoutVars>
      </dgm:prSet>
      <dgm:spPr/>
    </dgm:pt>
    <dgm:pt modelId="{8BCB8E05-BC5A-4736-85A8-FD5C61548D6A}" type="pres">
      <dgm:prSet presAssocID="{492092EA-E222-4FC9-B4F7-6C2AEE13058B}" presName="rootComposite" presStyleCnt="0"/>
      <dgm:spPr/>
    </dgm:pt>
    <dgm:pt modelId="{5D824CCC-B81E-4026-A655-716819A6F05E}" type="pres">
      <dgm:prSet presAssocID="{492092EA-E222-4FC9-B4F7-6C2AEE13058B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1A32038-9678-463C-9AE7-D426C8088A86}" type="pres">
      <dgm:prSet presAssocID="{492092EA-E222-4FC9-B4F7-6C2AEE13058B}" presName="rootConnector" presStyleLbl="node2" presStyleIdx="1" presStyleCnt="3"/>
      <dgm:spPr/>
      <dgm:t>
        <a:bodyPr/>
        <a:lstStyle/>
        <a:p>
          <a:endParaRPr lang="en-US"/>
        </a:p>
      </dgm:t>
    </dgm:pt>
    <dgm:pt modelId="{3ABBEB2D-BE05-4965-97F1-53C9B7864E00}" type="pres">
      <dgm:prSet presAssocID="{492092EA-E222-4FC9-B4F7-6C2AEE13058B}" presName="hierChild4" presStyleCnt="0"/>
      <dgm:spPr/>
    </dgm:pt>
    <dgm:pt modelId="{F487A5BC-E2C6-499A-AA01-5FDEDFF906AA}" type="pres">
      <dgm:prSet presAssocID="{492092EA-E222-4FC9-B4F7-6C2AEE13058B}" presName="hierChild5" presStyleCnt="0"/>
      <dgm:spPr/>
    </dgm:pt>
    <dgm:pt modelId="{9FBEC5CB-0E81-46B6-A303-3EFD05C8C3DF}" type="pres">
      <dgm:prSet presAssocID="{F13FD203-06A4-4F87-8DBB-2D2BF68A7A4C}" presName="Name37" presStyleLbl="parChTrans1D2" presStyleIdx="2" presStyleCnt="3"/>
      <dgm:spPr/>
      <dgm:t>
        <a:bodyPr/>
        <a:lstStyle/>
        <a:p>
          <a:endParaRPr lang="en-US"/>
        </a:p>
      </dgm:t>
    </dgm:pt>
    <dgm:pt modelId="{46812485-24F4-4B89-96DA-D0342ADB8190}" type="pres">
      <dgm:prSet presAssocID="{F130F7C5-C780-419E-995D-4A99A4ACBE03}" presName="hierRoot2" presStyleCnt="0">
        <dgm:presLayoutVars>
          <dgm:hierBranch val="init"/>
        </dgm:presLayoutVars>
      </dgm:prSet>
      <dgm:spPr/>
    </dgm:pt>
    <dgm:pt modelId="{4B696EDE-BF78-43C2-A6D4-3BF2275DA963}" type="pres">
      <dgm:prSet presAssocID="{F130F7C5-C780-419E-995D-4A99A4ACBE03}" presName="rootComposite" presStyleCnt="0"/>
      <dgm:spPr/>
    </dgm:pt>
    <dgm:pt modelId="{FA0B6AD8-7351-423C-96B1-7A38095B07C9}" type="pres">
      <dgm:prSet presAssocID="{F130F7C5-C780-419E-995D-4A99A4ACBE03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FDB6E68-5600-4CEB-88F7-8C49D3936F17}" type="pres">
      <dgm:prSet presAssocID="{F130F7C5-C780-419E-995D-4A99A4ACBE03}" presName="rootConnector" presStyleLbl="node2" presStyleIdx="2" presStyleCnt="3"/>
      <dgm:spPr/>
      <dgm:t>
        <a:bodyPr/>
        <a:lstStyle/>
        <a:p>
          <a:endParaRPr lang="en-US"/>
        </a:p>
      </dgm:t>
    </dgm:pt>
    <dgm:pt modelId="{9DD8265C-5D74-497C-A538-CD40CE645869}" type="pres">
      <dgm:prSet presAssocID="{F130F7C5-C780-419E-995D-4A99A4ACBE03}" presName="hierChild4" presStyleCnt="0"/>
      <dgm:spPr/>
    </dgm:pt>
    <dgm:pt modelId="{38A8E17A-F698-4517-A08C-166367B791E4}" type="pres">
      <dgm:prSet presAssocID="{F130F7C5-C780-419E-995D-4A99A4ACBE03}" presName="hierChild5" presStyleCnt="0"/>
      <dgm:spPr/>
    </dgm:pt>
    <dgm:pt modelId="{F0A99979-7ABB-4F05-9D99-E99E07D6AF31}" type="pres">
      <dgm:prSet presAssocID="{A3BB278A-F3AA-4B77-87C9-1CF9AF5855FD}" presName="hierChild3" presStyleCnt="0"/>
      <dgm:spPr/>
    </dgm:pt>
  </dgm:ptLst>
  <dgm:cxnLst>
    <dgm:cxn modelId="{BFA87014-4903-479C-B404-125546B09649}" type="presOf" srcId="{A3BB278A-F3AA-4B77-87C9-1CF9AF5855FD}" destId="{B425FC7F-1A55-4794-A5E1-53368F61B12E}" srcOrd="1" destOrd="0" presId="urn:microsoft.com/office/officeart/2005/8/layout/orgChart1"/>
    <dgm:cxn modelId="{584BD458-1A68-448F-986F-0265F82E70B4}" type="presOf" srcId="{9029C016-21E8-4483-B161-1D770D34CE35}" destId="{1E445382-52AD-44AB-9BC4-7AA3CCBFB090}" srcOrd="0" destOrd="0" presId="urn:microsoft.com/office/officeart/2005/8/layout/orgChart1"/>
    <dgm:cxn modelId="{3917BA13-6514-445D-948B-BF3FECB3AB33}" type="presOf" srcId="{492092EA-E222-4FC9-B4F7-6C2AEE13058B}" destId="{11A32038-9678-463C-9AE7-D426C8088A86}" srcOrd="1" destOrd="0" presId="urn:microsoft.com/office/officeart/2005/8/layout/orgChart1"/>
    <dgm:cxn modelId="{033CA6D8-02C3-4DE1-870F-FA615B2B22C3}" type="presOf" srcId="{F130F7C5-C780-419E-995D-4A99A4ACBE03}" destId="{FA0B6AD8-7351-423C-96B1-7A38095B07C9}" srcOrd="0" destOrd="0" presId="urn:microsoft.com/office/officeart/2005/8/layout/orgChart1"/>
    <dgm:cxn modelId="{CD3EB299-8B25-4DA7-9AA1-C568BE75C472}" type="presOf" srcId="{60B355F3-42F3-4B6E-9CDE-F42D0516CCFD}" destId="{40E0563F-425A-4F0F-9A5D-DC988A2436B9}" srcOrd="0" destOrd="0" presId="urn:microsoft.com/office/officeart/2005/8/layout/orgChart1"/>
    <dgm:cxn modelId="{C305CE4D-FCD3-4B23-B364-4BF306B3BA81}" type="presOf" srcId="{F13FD203-06A4-4F87-8DBB-2D2BF68A7A4C}" destId="{9FBEC5CB-0E81-46B6-A303-3EFD05C8C3DF}" srcOrd="0" destOrd="0" presId="urn:microsoft.com/office/officeart/2005/8/layout/orgChart1"/>
    <dgm:cxn modelId="{CCD32B75-85E1-4E58-9F58-4EC27F329AC1}" type="presOf" srcId="{05C5E37C-65F4-4CCE-8D15-4C46CD9AB397}" destId="{4DA03DC3-E104-431F-898D-456D57D1CDF4}" srcOrd="0" destOrd="0" presId="urn:microsoft.com/office/officeart/2005/8/layout/orgChart1"/>
    <dgm:cxn modelId="{F1C05AB2-904F-4519-B8BF-B0E20F64ACBF}" type="presOf" srcId="{60B355F3-42F3-4B6E-9CDE-F42D0516CCFD}" destId="{E661B8FD-8DF7-46A8-BE09-4632E130D0FB}" srcOrd="1" destOrd="0" presId="urn:microsoft.com/office/officeart/2005/8/layout/orgChart1"/>
    <dgm:cxn modelId="{05CC4FC7-2783-43EF-80CA-0AA275E1EBBB}" srcId="{A3BB278A-F3AA-4B77-87C9-1CF9AF5855FD}" destId="{492092EA-E222-4FC9-B4F7-6C2AEE13058B}" srcOrd="1" destOrd="0" parTransId="{9029C016-21E8-4483-B161-1D770D34CE35}" sibTransId="{E32DCA91-6B18-4134-8797-B417BA60DC35}"/>
    <dgm:cxn modelId="{2CF6B843-B17C-41BE-955A-C5F4FA280B9E}" type="presOf" srcId="{492092EA-E222-4FC9-B4F7-6C2AEE13058B}" destId="{5D824CCC-B81E-4026-A655-716819A6F05E}" srcOrd="0" destOrd="0" presId="urn:microsoft.com/office/officeart/2005/8/layout/orgChart1"/>
    <dgm:cxn modelId="{3116C57B-107D-42FB-B9E4-8ADB7520A1A0}" srcId="{A3BB278A-F3AA-4B77-87C9-1CF9AF5855FD}" destId="{F130F7C5-C780-419E-995D-4A99A4ACBE03}" srcOrd="2" destOrd="0" parTransId="{F13FD203-06A4-4F87-8DBB-2D2BF68A7A4C}" sibTransId="{00970141-C2E0-4323-BD82-BB4BADECF549}"/>
    <dgm:cxn modelId="{BDD87C7B-4214-4837-B9C6-0F6662B9CA44}" type="presOf" srcId="{A3BB278A-F3AA-4B77-87C9-1CF9AF5855FD}" destId="{7E7A5635-379A-4291-9A62-7C1DAB74AF6A}" srcOrd="0" destOrd="0" presId="urn:microsoft.com/office/officeart/2005/8/layout/orgChart1"/>
    <dgm:cxn modelId="{3737BDD2-0FEC-4990-9951-11F809891353}" type="presOf" srcId="{4DF947BB-786D-40D1-879D-9ACBCC5C0C4A}" destId="{FFA78CB7-AF71-4C94-83D8-CE3BC9BCA994}" srcOrd="0" destOrd="0" presId="urn:microsoft.com/office/officeart/2005/8/layout/orgChart1"/>
    <dgm:cxn modelId="{97DFD9AD-0881-4E6B-B83A-9095B81C5035}" type="presOf" srcId="{F130F7C5-C780-419E-995D-4A99A4ACBE03}" destId="{AFDB6E68-5600-4CEB-88F7-8C49D3936F17}" srcOrd="1" destOrd="0" presId="urn:microsoft.com/office/officeart/2005/8/layout/orgChart1"/>
    <dgm:cxn modelId="{659C8781-522B-4A79-BE31-32D3D7F37629}" srcId="{A3BB278A-F3AA-4B77-87C9-1CF9AF5855FD}" destId="{60B355F3-42F3-4B6E-9CDE-F42D0516CCFD}" srcOrd="0" destOrd="0" parTransId="{4DF947BB-786D-40D1-879D-9ACBCC5C0C4A}" sibTransId="{F14188B0-D4AE-4799-AA87-378CD44C0277}"/>
    <dgm:cxn modelId="{894E644D-CDDC-4F6F-8E4B-BED345EDD86B}" srcId="{05C5E37C-65F4-4CCE-8D15-4C46CD9AB397}" destId="{A3BB278A-F3AA-4B77-87C9-1CF9AF5855FD}" srcOrd="0" destOrd="0" parTransId="{B1062150-AA0E-4999-A6CB-D729E5BE162F}" sibTransId="{2243873E-9BE2-4A49-A72B-5E1FE0C6C73F}"/>
    <dgm:cxn modelId="{2C4C318B-0B51-4A75-B519-AAE6EAD54ABD}" type="presParOf" srcId="{4DA03DC3-E104-431F-898D-456D57D1CDF4}" destId="{D4AFBEA7-776F-4295-BF75-73170BB030A0}" srcOrd="0" destOrd="0" presId="urn:microsoft.com/office/officeart/2005/8/layout/orgChart1"/>
    <dgm:cxn modelId="{7D48E96F-D00B-4E3A-920C-E2A96159A8BD}" type="presParOf" srcId="{D4AFBEA7-776F-4295-BF75-73170BB030A0}" destId="{4A6DB77C-DA22-400B-AFF9-094FFC91E8B4}" srcOrd="0" destOrd="0" presId="urn:microsoft.com/office/officeart/2005/8/layout/orgChart1"/>
    <dgm:cxn modelId="{083D3E3E-F171-4E27-BAA7-F42B3D984D85}" type="presParOf" srcId="{4A6DB77C-DA22-400B-AFF9-094FFC91E8B4}" destId="{7E7A5635-379A-4291-9A62-7C1DAB74AF6A}" srcOrd="0" destOrd="0" presId="urn:microsoft.com/office/officeart/2005/8/layout/orgChart1"/>
    <dgm:cxn modelId="{F4C4B9EC-9A8B-47AA-8B14-B261908274C4}" type="presParOf" srcId="{4A6DB77C-DA22-400B-AFF9-094FFC91E8B4}" destId="{B425FC7F-1A55-4794-A5E1-53368F61B12E}" srcOrd="1" destOrd="0" presId="urn:microsoft.com/office/officeart/2005/8/layout/orgChart1"/>
    <dgm:cxn modelId="{8D96D0BA-2DCE-4498-A5D1-2249F501941D}" type="presParOf" srcId="{D4AFBEA7-776F-4295-BF75-73170BB030A0}" destId="{874AA9B4-F04F-4208-883A-627BCF1F9F5D}" srcOrd="1" destOrd="0" presId="urn:microsoft.com/office/officeart/2005/8/layout/orgChart1"/>
    <dgm:cxn modelId="{455EADAD-C1A2-4E7B-BCF1-78E6C73DEF2B}" type="presParOf" srcId="{874AA9B4-F04F-4208-883A-627BCF1F9F5D}" destId="{FFA78CB7-AF71-4C94-83D8-CE3BC9BCA994}" srcOrd="0" destOrd="0" presId="urn:microsoft.com/office/officeart/2005/8/layout/orgChart1"/>
    <dgm:cxn modelId="{CC738932-DA72-4820-B619-B8B6541AB1A2}" type="presParOf" srcId="{874AA9B4-F04F-4208-883A-627BCF1F9F5D}" destId="{5587F31B-C5E7-43AB-8D91-5F7D82919A74}" srcOrd="1" destOrd="0" presId="urn:microsoft.com/office/officeart/2005/8/layout/orgChart1"/>
    <dgm:cxn modelId="{58EE66E3-C0D2-421B-A477-0439396A6FFE}" type="presParOf" srcId="{5587F31B-C5E7-43AB-8D91-5F7D82919A74}" destId="{FFC9B75B-916A-4209-8A7F-04E32D26DE36}" srcOrd="0" destOrd="0" presId="urn:microsoft.com/office/officeart/2005/8/layout/orgChart1"/>
    <dgm:cxn modelId="{C55479F8-8030-4477-8CFB-91CD7E51C357}" type="presParOf" srcId="{FFC9B75B-916A-4209-8A7F-04E32D26DE36}" destId="{40E0563F-425A-4F0F-9A5D-DC988A2436B9}" srcOrd="0" destOrd="0" presId="urn:microsoft.com/office/officeart/2005/8/layout/orgChart1"/>
    <dgm:cxn modelId="{6FE5BD9A-77D5-4F9A-B11D-AE3C62FB75CB}" type="presParOf" srcId="{FFC9B75B-916A-4209-8A7F-04E32D26DE36}" destId="{E661B8FD-8DF7-46A8-BE09-4632E130D0FB}" srcOrd="1" destOrd="0" presId="urn:microsoft.com/office/officeart/2005/8/layout/orgChart1"/>
    <dgm:cxn modelId="{68760438-5E0D-4D7C-9D14-587B862C3967}" type="presParOf" srcId="{5587F31B-C5E7-43AB-8D91-5F7D82919A74}" destId="{12424CB5-DC51-4EA1-9659-3D880CDE99C2}" srcOrd="1" destOrd="0" presId="urn:microsoft.com/office/officeart/2005/8/layout/orgChart1"/>
    <dgm:cxn modelId="{DBFAC842-FEF0-43C7-BC77-ABBEDC72B5B7}" type="presParOf" srcId="{5587F31B-C5E7-43AB-8D91-5F7D82919A74}" destId="{BB3C5AA9-5418-4FF2-B627-019C2A2D8649}" srcOrd="2" destOrd="0" presId="urn:microsoft.com/office/officeart/2005/8/layout/orgChart1"/>
    <dgm:cxn modelId="{2E12EB5F-0BD9-497B-8810-0433DFACEF51}" type="presParOf" srcId="{874AA9B4-F04F-4208-883A-627BCF1F9F5D}" destId="{1E445382-52AD-44AB-9BC4-7AA3CCBFB090}" srcOrd="2" destOrd="0" presId="urn:microsoft.com/office/officeart/2005/8/layout/orgChart1"/>
    <dgm:cxn modelId="{AD801011-E83D-4030-A7A1-4BC6350D7E26}" type="presParOf" srcId="{874AA9B4-F04F-4208-883A-627BCF1F9F5D}" destId="{A63D810C-461E-42C0-94CD-6295D83555AE}" srcOrd="3" destOrd="0" presId="urn:microsoft.com/office/officeart/2005/8/layout/orgChart1"/>
    <dgm:cxn modelId="{044A3034-05E3-4934-BDBE-0FCB50AD251D}" type="presParOf" srcId="{A63D810C-461E-42C0-94CD-6295D83555AE}" destId="{8BCB8E05-BC5A-4736-85A8-FD5C61548D6A}" srcOrd="0" destOrd="0" presId="urn:microsoft.com/office/officeart/2005/8/layout/orgChart1"/>
    <dgm:cxn modelId="{4EBDD6A1-59F2-4837-937B-27CFE67DE2BB}" type="presParOf" srcId="{8BCB8E05-BC5A-4736-85A8-FD5C61548D6A}" destId="{5D824CCC-B81E-4026-A655-716819A6F05E}" srcOrd="0" destOrd="0" presId="urn:microsoft.com/office/officeart/2005/8/layout/orgChart1"/>
    <dgm:cxn modelId="{28FB665A-CE47-4F31-8165-EEF50D0BCDB1}" type="presParOf" srcId="{8BCB8E05-BC5A-4736-85A8-FD5C61548D6A}" destId="{11A32038-9678-463C-9AE7-D426C8088A86}" srcOrd="1" destOrd="0" presId="urn:microsoft.com/office/officeart/2005/8/layout/orgChart1"/>
    <dgm:cxn modelId="{49EB3B4C-3458-484A-8CB4-22F7AFBC8514}" type="presParOf" srcId="{A63D810C-461E-42C0-94CD-6295D83555AE}" destId="{3ABBEB2D-BE05-4965-97F1-53C9B7864E00}" srcOrd="1" destOrd="0" presId="urn:microsoft.com/office/officeart/2005/8/layout/orgChart1"/>
    <dgm:cxn modelId="{007306F6-376C-489A-843A-28C4A493E490}" type="presParOf" srcId="{A63D810C-461E-42C0-94CD-6295D83555AE}" destId="{F487A5BC-E2C6-499A-AA01-5FDEDFF906AA}" srcOrd="2" destOrd="0" presId="urn:microsoft.com/office/officeart/2005/8/layout/orgChart1"/>
    <dgm:cxn modelId="{E1B910E7-56D9-4D14-A1F2-852B6456051F}" type="presParOf" srcId="{874AA9B4-F04F-4208-883A-627BCF1F9F5D}" destId="{9FBEC5CB-0E81-46B6-A303-3EFD05C8C3DF}" srcOrd="4" destOrd="0" presId="urn:microsoft.com/office/officeart/2005/8/layout/orgChart1"/>
    <dgm:cxn modelId="{C1C18531-D3EE-4FBA-B88F-B5A601BEC8B5}" type="presParOf" srcId="{874AA9B4-F04F-4208-883A-627BCF1F9F5D}" destId="{46812485-24F4-4B89-96DA-D0342ADB8190}" srcOrd="5" destOrd="0" presId="urn:microsoft.com/office/officeart/2005/8/layout/orgChart1"/>
    <dgm:cxn modelId="{1A239487-7A42-40C2-AE74-C5055473B54B}" type="presParOf" srcId="{46812485-24F4-4B89-96DA-D0342ADB8190}" destId="{4B696EDE-BF78-43C2-A6D4-3BF2275DA963}" srcOrd="0" destOrd="0" presId="urn:microsoft.com/office/officeart/2005/8/layout/orgChart1"/>
    <dgm:cxn modelId="{DDA46875-CBD4-43F6-B9EB-5B442B6BE3A6}" type="presParOf" srcId="{4B696EDE-BF78-43C2-A6D4-3BF2275DA963}" destId="{FA0B6AD8-7351-423C-96B1-7A38095B07C9}" srcOrd="0" destOrd="0" presId="urn:microsoft.com/office/officeart/2005/8/layout/orgChart1"/>
    <dgm:cxn modelId="{3546FFE2-5DBE-409D-861E-119013A3DCE4}" type="presParOf" srcId="{4B696EDE-BF78-43C2-A6D4-3BF2275DA963}" destId="{AFDB6E68-5600-4CEB-88F7-8C49D3936F17}" srcOrd="1" destOrd="0" presId="urn:microsoft.com/office/officeart/2005/8/layout/orgChart1"/>
    <dgm:cxn modelId="{A5A1C74B-8871-418E-9098-94891C2D14D1}" type="presParOf" srcId="{46812485-24F4-4B89-96DA-D0342ADB8190}" destId="{9DD8265C-5D74-497C-A538-CD40CE645869}" srcOrd="1" destOrd="0" presId="urn:microsoft.com/office/officeart/2005/8/layout/orgChart1"/>
    <dgm:cxn modelId="{DBE4E386-457E-4C51-8114-5F65B8E2CEA9}" type="presParOf" srcId="{46812485-24F4-4B89-96DA-D0342ADB8190}" destId="{38A8E17A-F698-4517-A08C-166367B791E4}" srcOrd="2" destOrd="0" presId="urn:microsoft.com/office/officeart/2005/8/layout/orgChart1"/>
    <dgm:cxn modelId="{5AA37771-344E-4C4B-802D-4A02136977CE}" type="presParOf" srcId="{D4AFBEA7-776F-4295-BF75-73170BB030A0}" destId="{F0A99979-7ABB-4F05-9D99-E99E07D6AF31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Google Shape;381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Cancer is one of the major threats to public health in the developed world and increasingly in the developing world. Cancer is a silent epidemic that has not yet attracted major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As I say the site where the </a:t>
            </a:r>
            <a:r>
              <a:rPr lang="en-US" dirty="0" err="1" smtClean="0"/>
              <a:t>neoplasms</a:t>
            </a:r>
            <a:r>
              <a:rPr lang="en-US" dirty="0" smtClean="0"/>
              <a:t> arise ex:</a:t>
            </a:r>
            <a:r>
              <a:rPr lang="en-US" baseline="0" dirty="0" smtClean="0"/>
              <a:t> lateral/ventral surfaces of the </a:t>
            </a:r>
            <a:r>
              <a:rPr lang="en-US" baseline="0" dirty="0" err="1" smtClean="0"/>
              <a:t>tounge</a:t>
            </a:r>
            <a:r>
              <a:rPr lang="en-US" baseline="0" dirty="0" smtClean="0"/>
              <a:t> , lips ,</a:t>
            </a:r>
            <a:r>
              <a:rPr lang="en-US" baseline="0" dirty="0" err="1" smtClean="0"/>
              <a:t>gingiva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buccal</a:t>
            </a:r>
            <a:r>
              <a:rPr lang="en-US" baseline="0" dirty="0" smtClean="0"/>
              <a:t> mucosa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Alongside</a:t>
            </a:r>
            <a:r>
              <a:rPr lang="en-US" baseline="0" dirty="0" smtClean="0"/>
              <a:t> approximately 51 other </a:t>
            </a:r>
            <a:r>
              <a:rPr lang="en-US" baseline="0" dirty="0" err="1" smtClean="0"/>
              <a:t>aerobs</a:t>
            </a:r>
            <a:endParaRPr lang="en-US" baseline="0" dirty="0" smtClean="0"/>
          </a:p>
          <a:p>
            <a:pPr>
              <a:buNone/>
            </a:pPr>
            <a:r>
              <a:rPr lang="en-US" baseline="0" dirty="0" smtClean="0"/>
              <a:t>The </a:t>
            </a:r>
            <a:r>
              <a:rPr lang="en-US" baseline="0" dirty="0" err="1" smtClean="0"/>
              <a:t>capnocytophaga</a:t>
            </a:r>
            <a:r>
              <a:rPr lang="en-US" baseline="0" dirty="0" smtClean="0"/>
              <a:t> has a high association with oral cancer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Last point (in the oral </a:t>
            </a:r>
            <a:r>
              <a:rPr lang="en-US" dirty="0" err="1" smtClean="0"/>
              <a:t>lession</a:t>
            </a:r>
            <a:r>
              <a:rPr lang="en-US" dirty="0" smtClean="0"/>
              <a:t> associated with </a:t>
            </a:r>
            <a:r>
              <a:rPr lang="en-US" dirty="0" err="1" smtClean="0"/>
              <a:t>rissk</a:t>
            </a:r>
            <a:r>
              <a:rPr lang="en-US" dirty="0" smtClean="0"/>
              <a:t> developing OSCC)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2571750"/>
            <a:ext cx="9144000" cy="2571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702900" y="1361354"/>
            <a:ext cx="37245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8227900" y="-1675"/>
            <a:ext cx="916200" cy="916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solidFill>
          <a:schemeClr val="accen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>
            <a:off x="0" y="2571750"/>
            <a:ext cx="9144000" cy="2571900"/>
          </a:xfrm>
          <a:prstGeom prst="rect">
            <a:avLst/>
          </a:prstGeom>
          <a:solidFill>
            <a:srgbClr val="3B1106">
              <a:alpha val="61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ctrTitle"/>
          </p:nvPr>
        </p:nvSpPr>
        <p:spPr>
          <a:xfrm>
            <a:off x="702900" y="1233658"/>
            <a:ext cx="47460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1"/>
          </p:nvPr>
        </p:nvSpPr>
        <p:spPr>
          <a:xfrm>
            <a:off x="702900" y="2787333"/>
            <a:ext cx="4746000" cy="299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lvl="2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rtl="0">
              <a:spcBef>
                <a:spcPts val="60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spcBef>
                <a:spcPts val="60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spcBef>
                <a:spcPts val="60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spcBef>
                <a:spcPts val="60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spcBef>
                <a:spcPts val="60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spcBef>
                <a:spcPts val="600"/>
              </a:spcBef>
              <a:spcAft>
                <a:spcPts val="60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7" name="Google Shape;17;p3"/>
          <p:cNvSpPr/>
          <p:nvPr/>
        </p:nvSpPr>
        <p:spPr>
          <a:xfrm>
            <a:off x="5928400" y="916150"/>
            <a:ext cx="2299500" cy="3311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2"/>
              </a:solidFill>
            </a:endParaRPr>
          </a:p>
        </p:txBody>
      </p:sp>
      <p:sp>
        <p:nvSpPr>
          <p:cNvPr id="18" name="Google Shape;18;p3"/>
          <p:cNvSpPr/>
          <p:nvPr/>
        </p:nvSpPr>
        <p:spPr>
          <a:xfrm>
            <a:off x="8227900" y="4227300"/>
            <a:ext cx="916200" cy="916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bg>
      <p:bgPr>
        <a:solidFill>
          <a:schemeClr val="accent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2307300" y="921000"/>
            <a:ext cx="6836700" cy="4222500"/>
          </a:xfrm>
          <a:prstGeom prst="rect">
            <a:avLst/>
          </a:prstGeom>
          <a:solidFill>
            <a:srgbClr val="3B1106">
              <a:alpha val="61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2763000" y="1376700"/>
            <a:ext cx="5925300" cy="33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31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Inria Serif"/>
              <a:buChar char="▫"/>
              <a:defRPr sz="3200" i="1">
                <a:solidFill>
                  <a:schemeClr val="lt1"/>
                </a:solidFill>
                <a:latin typeface="Inria Serif"/>
                <a:ea typeface="Inria Serif"/>
                <a:cs typeface="Inria Serif"/>
                <a:sym typeface="Inria Serif"/>
              </a:defRPr>
            </a:lvl1pPr>
            <a:lvl2pPr marL="914400" lvl="1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Inria Serif"/>
              <a:buChar char="▪"/>
              <a:defRPr sz="3200" i="1">
                <a:solidFill>
                  <a:schemeClr val="lt1"/>
                </a:solidFill>
                <a:latin typeface="Inria Serif"/>
                <a:ea typeface="Inria Serif"/>
                <a:cs typeface="Inria Serif"/>
                <a:sym typeface="Inria Serif"/>
              </a:defRPr>
            </a:lvl2pPr>
            <a:lvl3pPr marL="1371600" lvl="2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Inria Serif"/>
              <a:buChar char="▫"/>
              <a:defRPr sz="3200" i="1">
                <a:solidFill>
                  <a:schemeClr val="lt1"/>
                </a:solidFill>
                <a:latin typeface="Inria Serif"/>
                <a:ea typeface="Inria Serif"/>
                <a:cs typeface="Inria Serif"/>
                <a:sym typeface="Inria Serif"/>
              </a:defRPr>
            </a:lvl3pPr>
            <a:lvl4pPr marL="1828800" lvl="3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Inria Serif"/>
              <a:buChar char="●"/>
              <a:defRPr sz="3200" i="1">
                <a:solidFill>
                  <a:schemeClr val="lt1"/>
                </a:solidFill>
                <a:latin typeface="Inria Serif"/>
                <a:ea typeface="Inria Serif"/>
                <a:cs typeface="Inria Serif"/>
                <a:sym typeface="Inria Serif"/>
              </a:defRPr>
            </a:lvl4pPr>
            <a:lvl5pPr marL="2286000" lvl="4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Inria Serif"/>
              <a:buChar char="○"/>
              <a:defRPr sz="3200" i="1">
                <a:solidFill>
                  <a:schemeClr val="lt1"/>
                </a:solidFill>
                <a:latin typeface="Inria Serif"/>
                <a:ea typeface="Inria Serif"/>
                <a:cs typeface="Inria Serif"/>
                <a:sym typeface="Inria Serif"/>
              </a:defRPr>
            </a:lvl5pPr>
            <a:lvl6pPr marL="2743200" lvl="5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Inria Serif"/>
              <a:buChar char="■"/>
              <a:defRPr sz="3200" i="1">
                <a:solidFill>
                  <a:schemeClr val="lt1"/>
                </a:solidFill>
                <a:latin typeface="Inria Serif"/>
                <a:ea typeface="Inria Serif"/>
                <a:cs typeface="Inria Serif"/>
                <a:sym typeface="Inria Serif"/>
              </a:defRPr>
            </a:lvl6pPr>
            <a:lvl7pPr marL="3200400" lvl="6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Inria Serif"/>
              <a:buChar char="●"/>
              <a:defRPr sz="3200" i="1">
                <a:solidFill>
                  <a:schemeClr val="lt1"/>
                </a:solidFill>
                <a:latin typeface="Inria Serif"/>
                <a:ea typeface="Inria Serif"/>
                <a:cs typeface="Inria Serif"/>
                <a:sym typeface="Inria Serif"/>
              </a:defRPr>
            </a:lvl7pPr>
            <a:lvl8pPr marL="3657600" lvl="7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Inria Serif"/>
              <a:buChar char="○"/>
              <a:defRPr sz="3200" i="1">
                <a:solidFill>
                  <a:schemeClr val="lt1"/>
                </a:solidFill>
                <a:latin typeface="Inria Serif"/>
                <a:ea typeface="Inria Serif"/>
                <a:cs typeface="Inria Serif"/>
                <a:sym typeface="Inria Serif"/>
              </a:defRPr>
            </a:lvl8pPr>
            <a:lvl9pPr marL="4114800" lvl="8" indent="-431800" rtl="0"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3200"/>
              <a:buFont typeface="Inria Serif"/>
              <a:buChar char="■"/>
              <a:defRPr sz="3200" i="1">
                <a:solidFill>
                  <a:schemeClr val="lt1"/>
                </a:solidFill>
                <a:latin typeface="Inria Serif"/>
                <a:ea typeface="Inria Serif"/>
                <a:cs typeface="Inria Serif"/>
                <a:sym typeface="Inria Serif"/>
              </a:defRPr>
            </a:lvl9pPr>
          </a:lstStyle>
          <a:p>
            <a:endParaRPr/>
          </a:p>
        </p:txBody>
      </p:sp>
      <p:sp>
        <p:nvSpPr>
          <p:cNvPr id="22" name="Google Shape;22;p4"/>
          <p:cNvSpPr txBox="1"/>
          <p:nvPr/>
        </p:nvSpPr>
        <p:spPr>
          <a:xfrm>
            <a:off x="213450" y="600536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b="1">
                <a:solidFill>
                  <a:schemeClr val="lt2"/>
                </a:solidFill>
                <a:latin typeface="Inria Serif"/>
                <a:ea typeface="Inria Serif"/>
                <a:cs typeface="Inria Serif"/>
                <a:sym typeface="Inria Serif"/>
              </a:rPr>
              <a:t>“</a:t>
            </a:r>
            <a:endParaRPr sz="9600" b="1">
              <a:solidFill>
                <a:schemeClr val="lt2"/>
              </a:solidFill>
              <a:latin typeface="Inria Serif"/>
              <a:ea typeface="Inria Serif"/>
              <a:cs typeface="Inria Serif"/>
              <a:sym typeface="Inria Serif"/>
            </a:endParaRPr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/>
          <p:nvPr/>
        </p:nvSpPr>
        <p:spPr>
          <a:xfrm>
            <a:off x="2307300" y="921000"/>
            <a:ext cx="6836700" cy="4222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455700" y="823775"/>
            <a:ext cx="1623900" cy="3864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2794425" y="1376725"/>
            <a:ext cx="2754000" cy="33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1pPr>
            <a:lvl2pPr marL="914400" lvl="1" indent="-342900" rtl="0">
              <a:spcBef>
                <a:spcPts val="600"/>
              </a:spcBef>
              <a:spcAft>
                <a:spcPts val="0"/>
              </a:spcAft>
              <a:buSzPts val="1800"/>
              <a:buChar char="▪"/>
              <a:defRPr sz="1800"/>
            </a:lvl2pPr>
            <a:lvl3pPr marL="1371600" lvl="2" indent="-342900" rtl="0">
              <a:spcBef>
                <a:spcPts val="600"/>
              </a:spcBef>
              <a:spcAft>
                <a:spcPts val="0"/>
              </a:spcAft>
              <a:buSzPts val="1800"/>
              <a:buChar char="▫"/>
              <a:defRPr sz="1800"/>
            </a:lvl3pPr>
            <a:lvl4pPr marL="1828800" lvl="3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600"/>
              </a:spcBef>
              <a:spcAft>
                <a:spcPts val="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2"/>
          </p:nvPr>
        </p:nvSpPr>
        <p:spPr>
          <a:xfrm>
            <a:off x="5934401" y="1376725"/>
            <a:ext cx="2754000" cy="33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1pPr>
            <a:lvl2pPr marL="914400" lvl="1" indent="-342900" rtl="0">
              <a:spcBef>
                <a:spcPts val="600"/>
              </a:spcBef>
              <a:spcAft>
                <a:spcPts val="0"/>
              </a:spcAft>
              <a:buSzPts val="1800"/>
              <a:buChar char="▪"/>
              <a:defRPr sz="1800"/>
            </a:lvl2pPr>
            <a:lvl3pPr marL="1371600" lvl="2" indent="-342900" rtl="0">
              <a:spcBef>
                <a:spcPts val="600"/>
              </a:spcBef>
              <a:spcAft>
                <a:spcPts val="0"/>
              </a:spcAft>
              <a:buSzPts val="1800"/>
              <a:buChar char="▫"/>
              <a:defRPr sz="1800"/>
            </a:lvl3pPr>
            <a:lvl4pPr marL="1828800" lvl="3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600"/>
              </a:spcBef>
              <a:spcAft>
                <a:spcPts val="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/>
          <p:nvPr/>
        </p:nvSpPr>
        <p:spPr>
          <a:xfrm>
            <a:off x="2307300" y="921000"/>
            <a:ext cx="6836700" cy="4222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title"/>
          </p:nvPr>
        </p:nvSpPr>
        <p:spPr>
          <a:xfrm>
            <a:off x="455700" y="823775"/>
            <a:ext cx="1623900" cy="3864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2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8849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with transparent frame">
  <p:cSld name="BLANK_1">
    <p:bg>
      <p:bgPr>
        <a:solidFill>
          <a:schemeClr val="lt1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8849"/>
            </a:avLst>
          </a:prstGeom>
          <a:solidFill>
            <a:srgbClr val="3B1106">
              <a:alpha val="61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12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  <a:solidFill>
            <a:srgbClr val="3B1106">
              <a:alpha val="6150"/>
            </a:srgbClr>
          </a:solidFill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+ image">
  <p:cSld name="Title + 1 column + imag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title"/>
          </p:nvPr>
        </p:nvSpPr>
        <p:spPr>
          <a:xfrm>
            <a:off x="455700" y="1586238"/>
            <a:ext cx="3623100" cy="334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1"/>
          </p:nvPr>
        </p:nvSpPr>
        <p:spPr>
          <a:xfrm>
            <a:off x="455700" y="2139163"/>
            <a:ext cx="3623100" cy="1418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▫"/>
              <a:defRPr/>
            </a:lvl1pPr>
            <a:lvl2pPr marL="914400" lvl="1" indent="-355600" rtl="0">
              <a:spcBef>
                <a:spcPts val="600"/>
              </a:spcBef>
              <a:spcAft>
                <a:spcPts val="0"/>
              </a:spcAft>
              <a:buSzPts val="2000"/>
              <a:buChar char="▪"/>
              <a:defRPr/>
            </a:lvl2pPr>
            <a:lvl3pPr marL="1371600" lvl="2" indent="-355600" rtl="0">
              <a:spcBef>
                <a:spcPts val="600"/>
              </a:spcBef>
              <a:spcAft>
                <a:spcPts val="0"/>
              </a:spcAft>
              <a:buSzPts val="2000"/>
              <a:buChar char="▫"/>
              <a:defRPr/>
            </a:lvl3pPr>
            <a:lvl4pPr marL="1828800" lvl="3" indent="-355600" rtl="0">
              <a:spcBef>
                <a:spcPts val="60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60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60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60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60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600"/>
              </a:spcBef>
              <a:spcAft>
                <a:spcPts val="60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buNone/>
              <a:defRPr sz="1300" b="1">
                <a:solidFill>
                  <a:schemeClr val="lt1"/>
                </a:solidFill>
                <a:latin typeface="Inria Serif"/>
                <a:ea typeface="Inria Serif"/>
                <a:cs typeface="Inria Serif"/>
                <a:sym typeface="Inria Serif"/>
              </a:defRPr>
            </a:lvl1pPr>
            <a:lvl2pPr lvl="1" algn="ctr" rtl="0">
              <a:buNone/>
              <a:defRPr sz="1300" b="1">
                <a:solidFill>
                  <a:schemeClr val="lt1"/>
                </a:solidFill>
                <a:latin typeface="Inria Serif"/>
                <a:ea typeface="Inria Serif"/>
                <a:cs typeface="Inria Serif"/>
                <a:sym typeface="Inria Serif"/>
              </a:defRPr>
            </a:lvl2pPr>
            <a:lvl3pPr lvl="2" algn="ctr" rtl="0">
              <a:buNone/>
              <a:defRPr sz="1300" b="1">
                <a:solidFill>
                  <a:schemeClr val="lt1"/>
                </a:solidFill>
                <a:latin typeface="Inria Serif"/>
                <a:ea typeface="Inria Serif"/>
                <a:cs typeface="Inria Serif"/>
                <a:sym typeface="Inria Serif"/>
              </a:defRPr>
            </a:lvl3pPr>
            <a:lvl4pPr lvl="3" algn="ctr" rtl="0">
              <a:buNone/>
              <a:defRPr sz="1300" b="1">
                <a:solidFill>
                  <a:schemeClr val="lt1"/>
                </a:solidFill>
                <a:latin typeface="Inria Serif"/>
                <a:ea typeface="Inria Serif"/>
                <a:cs typeface="Inria Serif"/>
                <a:sym typeface="Inria Serif"/>
              </a:defRPr>
            </a:lvl4pPr>
            <a:lvl5pPr lvl="4" algn="ctr" rtl="0">
              <a:buNone/>
              <a:defRPr sz="1300" b="1">
                <a:solidFill>
                  <a:schemeClr val="lt1"/>
                </a:solidFill>
                <a:latin typeface="Inria Serif"/>
                <a:ea typeface="Inria Serif"/>
                <a:cs typeface="Inria Serif"/>
                <a:sym typeface="Inria Serif"/>
              </a:defRPr>
            </a:lvl5pPr>
            <a:lvl6pPr lvl="5" algn="ctr" rtl="0">
              <a:buNone/>
              <a:defRPr sz="1300" b="1">
                <a:solidFill>
                  <a:schemeClr val="lt1"/>
                </a:solidFill>
                <a:latin typeface="Inria Serif"/>
                <a:ea typeface="Inria Serif"/>
                <a:cs typeface="Inria Serif"/>
                <a:sym typeface="Inria Serif"/>
              </a:defRPr>
            </a:lvl6pPr>
            <a:lvl7pPr lvl="6" algn="ctr" rtl="0">
              <a:buNone/>
              <a:defRPr sz="1300" b="1">
                <a:solidFill>
                  <a:schemeClr val="lt1"/>
                </a:solidFill>
                <a:latin typeface="Inria Serif"/>
                <a:ea typeface="Inria Serif"/>
                <a:cs typeface="Inria Serif"/>
                <a:sym typeface="Inria Serif"/>
              </a:defRPr>
            </a:lvl7pPr>
            <a:lvl8pPr lvl="7" algn="ctr" rtl="0">
              <a:buNone/>
              <a:defRPr sz="1300" b="1">
                <a:solidFill>
                  <a:schemeClr val="lt1"/>
                </a:solidFill>
                <a:latin typeface="Inria Serif"/>
                <a:ea typeface="Inria Serif"/>
                <a:cs typeface="Inria Serif"/>
                <a:sym typeface="Inria Serif"/>
              </a:defRPr>
            </a:lvl8pPr>
            <a:lvl9pPr lvl="8" algn="ctr" rtl="0">
              <a:buNone/>
              <a:defRPr sz="1300" b="1">
                <a:solidFill>
                  <a:schemeClr val="lt1"/>
                </a:solidFill>
                <a:latin typeface="Inria Serif"/>
                <a:ea typeface="Inria Serif"/>
                <a:cs typeface="Inria Serif"/>
                <a:sym typeface="Inria Serif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455700" y="823775"/>
            <a:ext cx="1623900" cy="38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Playfair Display Regular"/>
              <a:buNone/>
              <a:defRPr sz="2200">
                <a:solidFill>
                  <a:schemeClr val="accent1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Playfair Display Regular"/>
              <a:buNone/>
              <a:defRPr sz="2200">
                <a:solidFill>
                  <a:schemeClr val="accent1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Playfair Display Regular"/>
              <a:buNone/>
              <a:defRPr sz="2200">
                <a:solidFill>
                  <a:schemeClr val="accent1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Playfair Display Regular"/>
              <a:buNone/>
              <a:defRPr sz="2200">
                <a:solidFill>
                  <a:schemeClr val="accent1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Playfair Display Regular"/>
              <a:buNone/>
              <a:defRPr sz="2200">
                <a:solidFill>
                  <a:schemeClr val="accent1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Playfair Display Regular"/>
              <a:buNone/>
              <a:defRPr sz="2200">
                <a:solidFill>
                  <a:schemeClr val="accent1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Playfair Display Regular"/>
              <a:buNone/>
              <a:defRPr sz="2200">
                <a:solidFill>
                  <a:schemeClr val="accent1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Playfair Display Regular"/>
              <a:buNone/>
              <a:defRPr sz="2200">
                <a:solidFill>
                  <a:schemeClr val="accent1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Playfair Display Regular"/>
              <a:buNone/>
              <a:defRPr sz="2200">
                <a:solidFill>
                  <a:schemeClr val="accent1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2763000" y="1376700"/>
            <a:ext cx="5925300" cy="33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Inria Serif Light"/>
              <a:buChar char="▫"/>
              <a:defRPr sz="200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defRPr>
            </a:lvl1pPr>
            <a:lvl2pPr marL="914400" lvl="1" indent="-3556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Inria Serif Light"/>
              <a:buChar char="▪"/>
              <a:defRPr sz="200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defRPr>
            </a:lvl2pPr>
            <a:lvl3pPr marL="1371600" lvl="2" indent="-3556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Inria Serif Light"/>
              <a:buChar char="▫"/>
              <a:defRPr sz="200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defRPr>
            </a:lvl3pPr>
            <a:lvl4pPr marL="1828800" lvl="3" indent="-3556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Inria Serif Light"/>
              <a:buChar char="●"/>
              <a:defRPr sz="200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defRPr>
            </a:lvl4pPr>
            <a:lvl5pPr marL="2286000" lvl="4" indent="-3556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Inria Serif Light"/>
              <a:buChar char="○"/>
              <a:defRPr sz="200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defRPr>
            </a:lvl5pPr>
            <a:lvl6pPr marL="2743200" lvl="5" indent="-3556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Inria Serif Light"/>
              <a:buChar char="■"/>
              <a:defRPr sz="200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defRPr>
            </a:lvl6pPr>
            <a:lvl7pPr marL="3200400" lvl="6" indent="-3556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Inria Serif Light"/>
              <a:buChar char="●"/>
              <a:defRPr sz="200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defRPr>
            </a:lvl7pPr>
            <a:lvl8pPr marL="3657600" lvl="7" indent="-3556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Inria Serif Light"/>
              <a:buChar char="○"/>
              <a:defRPr sz="200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defRPr>
            </a:lvl8pPr>
            <a:lvl9pPr marL="4114800" lvl="8" indent="-355600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000"/>
              <a:buFont typeface="Inria Serif Light"/>
              <a:buChar char="■"/>
              <a:defRPr sz="200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3" r:id="rId4"/>
    <p:sldLayoutId id="2147483655" r:id="rId5"/>
    <p:sldLayoutId id="2147483657" r:id="rId6"/>
    <p:sldLayoutId id="2147483658" r:id="rId7"/>
    <p:sldLayoutId id="2147483660" r:id="rId8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>
            <a:spLocks noGrp="1"/>
          </p:cNvSpPr>
          <p:nvPr>
            <p:ph type="ctrTitle"/>
          </p:nvPr>
        </p:nvSpPr>
        <p:spPr>
          <a:xfrm>
            <a:off x="1905000" y="1885950"/>
            <a:ext cx="5486400" cy="914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/>
              <a:t>Oral cancer &amp;Alcohol use </a:t>
            </a:r>
            <a:endParaRPr b="1"/>
          </a:p>
        </p:txBody>
      </p:sp>
      <p:sp>
        <p:nvSpPr>
          <p:cNvPr id="12" name="Google Shape;66;p13"/>
          <p:cNvSpPr txBox="1">
            <a:spLocks/>
          </p:cNvSpPr>
          <p:nvPr/>
        </p:nvSpPr>
        <p:spPr>
          <a:xfrm>
            <a:off x="3276600" y="2952750"/>
            <a:ext cx="33435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layfair Display Regular"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Playfair Display Regular"/>
                <a:ea typeface="Playfair Display Regular"/>
                <a:cs typeface="Playfair Display Regular"/>
                <a:sym typeface="Playfair Display Regular"/>
              </a:rPr>
              <a:t/>
            </a:r>
            <a:b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Playfair Display Regular"/>
                <a:ea typeface="Playfair Display Regular"/>
                <a:cs typeface="Playfair Display Regular"/>
                <a:sym typeface="Playfair Display Regular"/>
              </a:rPr>
            </a:b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Playfair Display Regular"/>
              <a:ea typeface="Playfair Display Regular"/>
              <a:cs typeface="Playfair Display Regular"/>
              <a:sym typeface="Playfair Display Regular"/>
            </a:endParaRPr>
          </a:p>
        </p:txBody>
      </p:sp>
      <p:sp>
        <p:nvSpPr>
          <p:cNvPr id="13" name="Google Shape;66;p13"/>
          <p:cNvSpPr txBox="1">
            <a:spLocks/>
          </p:cNvSpPr>
          <p:nvPr/>
        </p:nvSpPr>
        <p:spPr>
          <a:xfrm>
            <a:off x="0" y="3486150"/>
            <a:ext cx="2743200" cy="1657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layfair Display Regular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Playfair Display Regular"/>
                <a:ea typeface="Playfair Display Regular"/>
                <a:cs typeface="Playfair Display Regular"/>
                <a:sym typeface="Playfair Display Regular"/>
              </a:rPr>
              <a:t>Masa</a:t>
            </a:r>
            <a:r>
              <a:rPr kumimoji="0" lang="en-US" sz="1800" b="1" i="0" u="none" strike="noStrike" kern="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Playfair Display Regular"/>
                <a:ea typeface="Playfair Display Regular"/>
                <a:cs typeface="Playfair Display Regular"/>
                <a:sym typeface="Playfair Display Regular"/>
              </a:rPr>
              <a:t> </a:t>
            </a:r>
            <a:r>
              <a:rPr kumimoji="0" lang="en-US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Playfair Display Regular"/>
                <a:ea typeface="Playfair Display Regular"/>
                <a:cs typeface="Playfair Display Regular"/>
                <a:sym typeface="Playfair Display Regular"/>
              </a:rPr>
              <a:t>Bodgaga</a:t>
            </a:r>
            <a:endParaRPr kumimoji="0" lang="en-US" sz="1800" b="1" i="0" u="none" strike="noStrike" kern="0" cap="none" spc="0" normalizeH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Playfair Display Regular"/>
              <a:ea typeface="Playfair Display Regular"/>
              <a:cs typeface="Playfair Display Regular"/>
              <a:sym typeface="Playfair Display Regular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layfair Display Regular"/>
              <a:buNone/>
              <a:tabLst/>
              <a:defRPr/>
            </a:pPr>
            <a:r>
              <a:rPr kumimoji="0" lang="en-US" sz="1800" b="1" i="0" u="none" strike="noStrike" kern="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Playfair Display Regular"/>
                <a:ea typeface="Playfair Display Regular"/>
                <a:cs typeface="Playfair Display Regular"/>
                <a:sym typeface="Playfair Display Regular"/>
              </a:rPr>
              <a:t>Num.2921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layfair Display Regular"/>
              <a:buNone/>
              <a:tabLst/>
              <a:defRPr/>
            </a:pPr>
            <a:r>
              <a:rPr lang="en-US" sz="1800" b="1" dirty="0" err="1" smtClean="0">
                <a:solidFill>
                  <a:schemeClr val="accent1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rPr>
              <a:t>Block:PTS</a:t>
            </a:r>
            <a:endParaRPr kumimoji="0" lang="en-US" sz="1800" b="1" i="0" u="none" strike="noStrike" kern="0" cap="none" spc="0" normalizeH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Playfair Display Regular"/>
              <a:ea typeface="Playfair Display Regular"/>
              <a:cs typeface="Playfair Display Regular"/>
              <a:sym typeface="Playfair Display Regular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layfair Display Regular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Playfair Display Regular"/>
                <a:ea typeface="Playfair Display Regular"/>
                <a:cs typeface="Playfair Display Regular"/>
                <a:sym typeface="Playfair Display Regular"/>
              </a:rPr>
              <a:t/>
            </a:r>
            <a:b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Playfair Display Regular"/>
                <a:ea typeface="Playfair Display Regular"/>
                <a:cs typeface="Playfair Display Regular"/>
                <a:sym typeface="Playfair Display Regular"/>
              </a:rPr>
            </a:b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Playfair Display Regular"/>
                <a:ea typeface="Playfair Display Regular"/>
                <a:cs typeface="Playfair Display Regular"/>
                <a:sym typeface="Playfair Display Regular"/>
              </a:rPr>
              <a:t> 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Playfair Display Regular"/>
              <a:ea typeface="Playfair Display Regular"/>
              <a:cs typeface="Playfair Display Regular"/>
              <a:sym typeface="Playfair Display Regular"/>
            </a:endParaRPr>
          </a:p>
        </p:txBody>
      </p:sp>
      <p:sp>
        <p:nvSpPr>
          <p:cNvPr id="78850" name="AutoShape 2" descr="التسجيل بورش عمل AMS - كلية العلوم الطبية التطبيقة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1800" y="285750"/>
            <a:ext cx="1673352" cy="1673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8" name="AutoShape 4" descr="Libyan International Medical Universit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 descr="C:\Users\WPCC\Downloads\download (1)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590550"/>
            <a:ext cx="1676400" cy="1191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33400" y="1581150"/>
            <a:ext cx="3623100" cy="1418100"/>
          </a:xfrm>
        </p:spPr>
        <p:txBody>
          <a:bodyPr/>
          <a:lstStyle/>
          <a:p>
            <a:pPr algn="ctr"/>
            <a:r>
              <a:rPr lang="en-US" b="1" dirty="0" smtClean="0"/>
              <a:t>CONCLUSION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 lang="en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4724400" y="819150"/>
            <a:ext cx="3623100" cy="25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 pitchFamily="34" charset="0"/>
              <a:buChar char="•"/>
              <a:tabLst/>
              <a:defRPr/>
            </a:pPr>
            <a:r>
              <a:rPr kumimoji="0" lang="en-US" sz="2000" i="0" u="none" strike="noStrike" kern="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Inria Serif Light"/>
                <a:ea typeface="Inria Serif Light"/>
                <a:cs typeface="Inria Serif Light"/>
                <a:sym typeface="Inria Serif Light"/>
              </a:rPr>
              <a:t> Alcohol drinking became a commodity without understanding the risk factors </a:t>
            </a:r>
          </a:p>
          <a:p>
            <a:pPr marL="45720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 pitchFamily="34" charset="0"/>
              <a:buChar char="•"/>
              <a:tabLst/>
              <a:defRPr/>
            </a:pPr>
            <a:r>
              <a:rPr lang="en-US" sz="20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Awareness needs to be spread </a:t>
            </a:r>
          </a:p>
          <a:p>
            <a:pPr marL="45720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 pitchFamily="34" charset="0"/>
              <a:buChar char="•"/>
              <a:tabLst/>
              <a:defRPr/>
            </a:pPr>
            <a:r>
              <a:rPr lang="en-US" sz="20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 The poor prognosis makes finding a solution difficult   </a:t>
            </a:r>
            <a:endParaRPr kumimoji="0" lang="en-US" sz="200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Inria Serif Light"/>
              <a:ea typeface="Inria Serif Light"/>
              <a:cs typeface="Inria Serif Light"/>
              <a:sym typeface="Inria Serif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>
            <a:spLocks noGrp="1"/>
          </p:cNvSpPr>
          <p:nvPr>
            <p:ph type="ctrTitle" idx="4294967295"/>
          </p:nvPr>
        </p:nvSpPr>
        <p:spPr>
          <a:xfrm>
            <a:off x="2438400" y="209550"/>
            <a:ext cx="3647100" cy="690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 smtClean="0">
                <a:solidFill>
                  <a:schemeClr val="lt1"/>
                </a:solidFill>
              </a:rPr>
              <a:t>References </a:t>
            </a:r>
            <a:endParaRPr sz="4800">
              <a:solidFill>
                <a:schemeClr val="lt1"/>
              </a:solidFill>
            </a:endParaRPr>
          </a:p>
        </p:txBody>
      </p:sp>
      <p:sp>
        <p:nvSpPr>
          <p:cNvPr id="124" name="Google Shape;124;p19"/>
          <p:cNvSpPr txBox="1">
            <a:spLocks noGrp="1"/>
          </p:cNvSpPr>
          <p:nvPr>
            <p:ph type="subTitle" idx="4294967295"/>
          </p:nvPr>
        </p:nvSpPr>
        <p:spPr>
          <a:xfrm>
            <a:off x="457200" y="1123950"/>
            <a:ext cx="8077200" cy="3733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800" dirty="0" smtClean="0"/>
              <a:t>Petersen PE. Oral cancer prevention and control – The approach of the World Health Organization. Oral Oncology [Internet]. 2009 Apr [cited 2019 Oct 29];45(4-5):454–60. Available from: https://www.who.int/oral_health/PEP%20WHO%20ORAL%20CANCER%20PREVENTION.pdf</a:t>
            </a:r>
          </a:p>
          <a:p>
            <a:pPr marL="0" indent="0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800" dirty="0" smtClean="0"/>
              <a:t>O’Grady I, Anderson A, O’Sullivan J. The interplay of the oral </a:t>
            </a:r>
            <a:r>
              <a:rPr lang="en-US" sz="1800" dirty="0" err="1" smtClean="0"/>
              <a:t>microbiome</a:t>
            </a:r>
            <a:r>
              <a:rPr lang="en-US" sz="1800" dirty="0" smtClean="0"/>
              <a:t> and alcohol consumption in oral </a:t>
            </a:r>
            <a:r>
              <a:rPr lang="en-US" sz="1800" dirty="0" err="1" smtClean="0"/>
              <a:t>squamous</a:t>
            </a:r>
            <a:r>
              <a:rPr lang="en-US" sz="1800" dirty="0" smtClean="0"/>
              <a:t> cell carcinomas. Oral Oncology. 2020 Nov;110:105011 </a:t>
            </a:r>
          </a:p>
          <a:p>
            <a:pPr marL="0" indent="0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800" dirty="0" err="1" smtClean="0"/>
              <a:t>Petti</a:t>
            </a:r>
            <a:r>
              <a:rPr lang="en-US" sz="1800" dirty="0" smtClean="0"/>
              <a:t> S, </a:t>
            </a:r>
            <a:r>
              <a:rPr lang="en-US" sz="1800" dirty="0" err="1" smtClean="0"/>
              <a:t>Mohd</a:t>
            </a:r>
            <a:r>
              <a:rPr lang="en-US" sz="1800" dirty="0" smtClean="0"/>
              <a:t> M, Scully C. Revisiting the association between alcohol drinking and oral cancer in nonsmoking and betel quid non-chewing individuals. Cancer Epidemiology. 2012 Feb;36(1):e1–6.</a:t>
            </a:r>
          </a:p>
        </p:txBody>
      </p:sp>
      <p:sp>
        <p:nvSpPr>
          <p:cNvPr id="137" name="Google Shape;137;p19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/>
          </a:p>
        </p:txBody>
      </p:sp>
      <p:pic>
        <p:nvPicPr>
          <p:cNvPr id="67585" name="Picture 1" descr="C:\Users\WPCC\Desktop\presentation media\Wine bottle and glasses clip art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9000" y="209550"/>
            <a:ext cx="1447800" cy="96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34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/>
          </a:p>
        </p:txBody>
      </p:sp>
      <p:sp>
        <p:nvSpPr>
          <p:cNvPr id="389" name="Google Shape;389;p34"/>
          <p:cNvSpPr txBox="1">
            <a:spLocks noGrp="1"/>
          </p:cNvSpPr>
          <p:nvPr>
            <p:ph type="body" idx="4294967295"/>
          </p:nvPr>
        </p:nvSpPr>
        <p:spPr>
          <a:xfrm>
            <a:off x="2667000" y="1504950"/>
            <a:ext cx="3302700" cy="1828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 smtClean="0">
                <a:latin typeface="Playfair Display Regular"/>
                <a:ea typeface="Playfair Display Regular"/>
                <a:cs typeface="Playfair Display Regular"/>
                <a:sym typeface="Playfair Display Regular"/>
              </a:rPr>
              <a:t>Thank you </a:t>
            </a:r>
            <a:endParaRPr sz="3600">
              <a:latin typeface="Playfair Display Regular"/>
              <a:ea typeface="Playfair Display Regular"/>
              <a:cs typeface="Playfair Display Regular"/>
              <a:sym typeface="Playfair Display Regula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4"/>
          <p:cNvSpPr txBox="1">
            <a:spLocks noGrp="1"/>
          </p:cNvSpPr>
          <p:nvPr>
            <p:ph type="title"/>
          </p:nvPr>
        </p:nvSpPr>
        <p:spPr>
          <a:xfrm>
            <a:off x="1828800" y="361950"/>
            <a:ext cx="1676400" cy="533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smtClean="0"/>
              <a:t>Objectives</a:t>
            </a:r>
            <a:r>
              <a:rPr lang="en-US" sz="2800" dirty="0" smtClean="0"/>
              <a:t>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sz="2800"/>
          </a:p>
        </p:txBody>
      </p:sp>
      <p:sp>
        <p:nvSpPr>
          <p:cNvPr id="80" name="Google Shape;80;p14"/>
          <p:cNvSpPr txBox="1">
            <a:spLocks noGrp="1"/>
          </p:cNvSpPr>
          <p:nvPr>
            <p:ph type="body" idx="1"/>
          </p:nvPr>
        </p:nvSpPr>
        <p:spPr>
          <a:xfrm>
            <a:off x="2794424" y="1376725"/>
            <a:ext cx="5892375" cy="33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  <a:buFont typeface="Courier New" pitchFamily="49" charset="0"/>
              <a:buChar char="o"/>
            </a:pPr>
            <a:r>
              <a:rPr lang="en-US" sz="2400" dirty="0" smtClean="0"/>
              <a:t> Define oral cancer </a:t>
            </a:r>
            <a:endParaRPr lang="en-US" dirty="0" smtClean="0"/>
          </a:p>
          <a:p>
            <a:pPr marL="0" indent="0">
              <a:buClr>
                <a:schemeClr val="dk1"/>
              </a:buClr>
              <a:buSzPts val="1100"/>
              <a:buFont typeface="Courier New" pitchFamily="49" charset="0"/>
              <a:buChar char="o"/>
            </a:pPr>
            <a:r>
              <a:rPr lang="en-US" dirty="0" smtClean="0"/>
              <a:t> </a:t>
            </a:r>
            <a:r>
              <a:rPr lang="en-US" sz="2400" dirty="0" smtClean="0"/>
              <a:t>Outline the carcinogenic products in alcoho</a:t>
            </a:r>
            <a:r>
              <a:rPr lang="en-US" sz="2000" dirty="0" smtClean="0"/>
              <a:t>l</a:t>
            </a:r>
            <a:endParaRPr lang="en-US" dirty="0" smtClean="0"/>
          </a:p>
          <a:p>
            <a:pPr marL="0" indent="0">
              <a:buClr>
                <a:schemeClr val="dk1"/>
              </a:buClr>
              <a:buSzPts val="1100"/>
              <a:buFont typeface="Courier New" pitchFamily="49" charset="0"/>
              <a:buChar char="o"/>
            </a:pPr>
            <a:r>
              <a:rPr lang="en-US" dirty="0" smtClean="0"/>
              <a:t> </a:t>
            </a:r>
            <a:r>
              <a:rPr lang="en-US" sz="2400" dirty="0" smtClean="0"/>
              <a:t>Outline carcinogenic effect of ethanol</a:t>
            </a:r>
            <a:endParaRPr lang="en-US" sz="2000" dirty="0" smtClean="0"/>
          </a:p>
          <a:p>
            <a:pPr marL="0" indent="0">
              <a:buClr>
                <a:schemeClr val="dk1"/>
              </a:buClr>
              <a:buSzPts val="1100"/>
              <a:buFont typeface="Courier New" pitchFamily="49" charset="0"/>
              <a:buChar char="o"/>
            </a:pPr>
            <a:r>
              <a:rPr lang="en-US" sz="2400" dirty="0" smtClean="0"/>
              <a:t> Discuss the effect of  alcohol on oral </a:t>
            </a:r>
            <a:r>
              <a:rPr lang="en-US" sz="2400" dirty="0" err="1" smtClean="0"/>
              <a:t>microflora</a:t>
            </a:r>
            <a:endParaRPr sz="2400"/>
          </a:p>
        </p:txBody>
      </p:sp>
      <p:sp>
        <p:nvSpPr>
          <p:cNvPr id="82" name="Google Shape;82;p14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  <p:pic>
        <p:nvPicPr>
          <p:cNvPr id="77825" name="Picture 1" descr="C:\Users\WPCC\Downloads\Weizen beer glass line drawin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09600" y="1047750"/>
            <a:ext cx="3505200" cy="3505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6"/>
          <p:cNvSpPr txBox="1">
            <a:spLocks noGrp="1"/>
          </p:cNvSpPr>
          <p:nvPr>
            <p:ph type="ctrTitle" idx="4294967295"/>
          </p:nvPr>
        </p:nvSpPr>
        <p:spPr>
          <a:xfrm>
            <a:off x="838200" y="1123950"/>
            <a:ext cx="3195000" cy="403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 smtClean="0"/>
              <a:t>Introduction </a:t>
            </a:r>
            <a:endParaRPr sz="3000"/>
          </a:p>
        </p:txBody>
      </p:sp>
      <p:sp>
        <p:nvSpPr>
          <p:cNvPr id="96" name="Google Shape;96;p16"/>
          <p:cNvSpPr txBox="1">
            <a:spLocks noGrp="1"/>
          </p:cNvSpPr>
          <p:nvPr>
            <p:ph type="subTitle" idx="4294967295"/>
          </p:nvPr>
        </p:nvSpPr>
        <p:spPr>
          <a:xfrm>
            <a:off x="838200" y="1657350"/>
            <a:ext cx="3429000" cy="2209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buNone/>
            </a:pPr>
            <a:r>
              <a:rPr lang="en-US" sz="1800" b="1" dirty="0" smtClean="0"/>
              <a:t> </a:t>
            </a:r>
            <a:r>
              <a:rPr lang="en-US" b="1" dirty="0" smtClean="0"/>
              <a:t>oral cancer ranks among the three most common types of cancer</a:t>
            </a:r>
            <a:endParaRPr lang="en-US" sz="1800" b="1" dirty="0" smtClean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/>
              <a:t>due to the commodity of drinking alcohol, and the poor prognosis makes this neoplasm more dangerous cause it is  asymptomatic  </a:t>
            </a:r>
            <a:endParaRPr sz="1800" b="1"/>
          </a:p>
        </p:txBody>
      </p:sp>
      <p:sp>
        <p:nvSpPr>
          <p:cNvPr id="98" name="Google Shape;98;p16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  <p:pic>
        <p:nvPicPr>
          <p:cNvPr id="93188" name="Picture 4" descr="C:\Users\WPCC\Downloads\Copa De Vino Tinto Inclinado Copa Copa De Vino Tinto Vajilla, Clipart De Copa De Vino, Copa De Vino Tinto Inclinada, Copa PNG y PSD para Descargar Gratis _ Pngtree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53000" y="1352550"/>
            <a:ext cx="2463800" cy="2463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2"/>
          <p:cNvSpPr txBox="1">
            <a:spLocks noGrp="1"/>
          </p:cNvSpPr>
          <p:nvPr>
            <p:ph type="title"/>
          </p:nvPr>
        </p:nvSpPr>
        <p:spPr>
          <a:xfrm>
            <a:off x="455700" y="1586238"/>
            <a:ext cx="3623100" cy="334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Oral cancer is defined as :</a:t>
            </a:r>
            <a:endParaRPr/>
          </a:p>
        </p:txBody>
      </p:sp>
      <p:sp>
        <p:nvSpPr>
          <p:cNvPr id="174" name="Google Shape;174;p22"/>
          <p:cNvSpPr txBox="1">
            <a:spLocks noGrp="1"/>
          </p:cNvSpPr>
          <p:nvPr>
            <p:ph type="body" idx="1"/>
          </p:nvPr>
        </p:nvSpPr>
        <p:spPr>
          <a:xfrm>
            <a:off x="455700" y="2139163"/>
            <a:ext cx="3623100" cy="1418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/>
              <a:t>M</a:t>
            </a:r>
            <a:r>
              <a:rPr lang="en" dirty="0" smtClean="0"/>
              <a:t>alignant neoplasm which arise from squamous cell carcinoma , orginates from squamous cell lining the mucosal surface </a:t>
            </a:r>
            <a:endParaRPr/>
          </a:p>
        </p:txBody>
      </p:sp>
      <p:sp>
        <p:nvSpPr>
          <p:cNvPr id="176" name="Google Shape;176;p22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  <p:pic>
        <p:nvPicPr>
          <p:cNvPr id="94210" name="Picture 2" descr="C:\Users\WPCC\Downloads\squamous cell carcinoma oral - Google Search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57800" y="1123950"/>
            <a:ext cx="3282187" cy="32231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4"/>
          <p:cNvSpPr txBox="1">
            <a:spLocks noGrp="1"/>
          </p:cNvSpPr>
          <p:nvPr>
            <p:ph type="title"/>
          </p:nvPr>
        </p:nvSpPr>
        <p:spPr>
          <a:xfrm>
            <a:off x="457200" y="361950"/>
            <a:ext cx="4876800" cy="60497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/>
              <a:t>Carcenogenic  products in alcohol</a:t>
            </a:r>
            <a:endParaRPr sz="2400"/>
          </a:p>
        </p:txBody>
      </p:sp>
      <p:sp>
        <p:nvSpPr>
          <p:cNvPr id="216" name="Google Shape;216;p24"/>
          <p:cNvSpPr txBox="1">
            <a:spLocks noGrp="1"/>
          </p:cNvSpPr>
          <p:nvPr>
            <p:ph type="sldNum" idx="12"/>
          </p:nvPr>
        </p:nvSpPr>
        <p:spPr>
          <a:xfrm>
            <a:off x="8688300" y="4687750"/>
            <a:ext cx="455700" cy="4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/>
          </a:p>
        </p:txBody>
      </p:sp>
      <p:graphicFrame>
        <p:nvGraphicFramePr>
          <p:cNvPr id="71" name="Diagram 70"/>
          <p:cNvGraphicFramePr/>
          <p:nvPr/>
        </p:nvGraphicFramePr>
        <p:xfrm>
          <a:off x="3352800" y="1047750"/>
          <a:ext cx="4800600" cy="327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5235" name="Picture 3" descr="C:\Users\WPCC\Downloads\Royalty-Free Vector Images by Valenty (over 5,100) (1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" y="1581150"/>
            <a:ext cx="1981200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5236" name="Picture 4" descr="C:\Users\WPCC\Downloads\Royalty-Free Vector Images by Valenty (over 5,100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" y="1581150"/>
            <a:ext cx="1981200" cy="2514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/>
          </a:p>
        </p:txBody>
      </p:sp>
      <p:sp>
        <p:nvSpPr>
          <p:cNvPr id="110" name="Google Shape;110;p18"/>
          <p:cNvSpPr txBox="1">
            <a:spLocks noGrp="1"/>
          </p:cNvSpPr>
          <p:nvPr>
            <p:ph type="body" idx="4294967295"/>
          </p:nvPr>
        </p:nvSpPr>
        <p:spPr>
          <a:xfrm>
            <a:off x="1143000" y="895351"/>
            <a:ext cx="6002337" cy="1447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320040" lvl="0" indent="-355600" algn="ctr" rtl="0"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sz="2200" dirty="0" smtClean="0"/>
              <a:t>These toxins will effect the integrity of the mucosa via protein alcohol interactions</a:t>
            </a:r>
          </a:p>
          <a:p>
            <a:pPr marL="320040" lvl="0" indent="-355600" algn="ctr" rtl="0"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sz="2200" dirty="0" smtClean="0"/>
              <a:t>Over short term exposure </a:t>
            </a:r>
            <a:endParaRPr sz="2200"/>
          </a:p>
        </p:txBody>
      </p:sp>
      <p:sp>
        <p:nvSpPr>
          <p:cNvPr id="12" name="Google Shape;110;p18"/>
          <p:cNvSpPr txBox="1">
            <a:spLocks/>
          </p:cNvSpPr>
          <p:nvPr/>
        </p:nvSpPr>
        <p:spPr>
          <a:xfrm>
            <a:off x="1219200" y="2495550"/>
            <a:ext cx="60023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20040" marR="0" lvl="0" indent="-35560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Inria Serif Light"/>
              <a:buNone/>
              <a:tabLst/>
              <a:defRPr/>
            </a:pP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Inria Serif Light"/>
              <a:ea typeface="Inria Serif Light"/>
              <a:cs typeface="Inria Serif Light"/>
              <a:sym typeface="Inria Serif Light"/>
            </a:endParaRPr>
          </a:p>
        </p:txBody>
      </p:sp>
      <p:sp>
        <p:nvSpPr>
          <p:cNvPr id="13" name="Google Shape;110;p18"/>
          <p:cNvSpPr txBox="1">
            <a:spLocks/>
          </p:cNvSpPr>
          <p:nvPr/>
        </p:nvSpPr>
        <p:spPr>
          <a:xfrm>
            <a:off x="1066800" y="2419350"/>
            <a:ext cx="60023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20040" marR="0" lvl="0" indent="-35560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Inria Serif Light"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Inria Serif Light"/>
                <a:ea typeface="Inria Serif Light"/>
                <a:cs typeface="Inria Serif Light"/>
                <a:sym typeface="Inria Serif Light"/>
              </a:rPr>
              <a:t> </a:t>
            </a:r>
            <a:endParaRPr kumimoji="0" lang="en-US" sz="22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Inria Serif Light"/>
              <a:ea typeface="Inria Serif Light"/>
              <a:cs typeface="Inria Serif Light"/>
              <a:sym typeface="Inria Serif Light"/>
            </a:endParaRPr>
          </a:p>
        </p:txBody>
      </p:sp>
      <p:sp>
        <p:nvSpPr>
          <p:cNvPr id="14" name="Google Shape;110;p18"/>
          <p:cNvSpPr txBox="1">
            <a:spLocks/>
          </p:cNvSpPr>
          <p:nvPr/>
        </p:nvSpPr>
        <p:spPr>
          <a:xfrm>
            <a:off x="1219200" y="2647950"/>
            <a:ext cx="6002337" cy="14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20040" marR="0" lvl="0" indent="-35560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Inria Serif Light"/>
              <a:buNone/>
              <a:tabLst/>
              <a:defRPr/>
            </a:pPr>
            <a:r>
              <a:rPr lang="en-US" sz="22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Ethanol will increase the permeability of the oral mucosa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Inria Serif Light"/>
                <a:ea typeface="Inria Serif Light"/>
                <a:cs typeface="Inria Serif Light"/>
                <a:sym typeface="Inria Serif Light"/>
              </a:rPr>
              <a:t> (of epithelial barriers)</a:t>
            </a:r>
          </a:p>
          <a:p>
            <a:pPr marL="320040" marR="0" lvl="0" indent="-35560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Inria Serif Light"/>
              <a:buNone/>
              <a:tabLst/>
              <a:defRPr/>
            </a:pPr>
            <a:r>
              <a:rPr lang="en-US" sz="22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Enhance penetration of carcinogens </a:t>
            </a:r>
            <a:endParaRPr kumimoji="0" lang="en-US" sz="22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Inria Serif Light"/>
              <a:ea typeface="Inria Serif Light"/>
              <a:cs typeface="Inria Serif Light"/>
              <a:sym typeface="Inria Serif Light"/>
            </a:endParaRPr>
          </a:p>
        </p:txBody>
      </p:sp>
      <p:pic>
        <p:nvPicPr>
          <p:cNvPr id="69633" name="Picture 1" descr="C:\Users\WPCC\Downloads\Wine bottle and glass One line draw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3638550"/>
            <a:ext cx="1600200" cy="1066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304800" y="0"/>
            <a:ext cx="4746000" cy="971550"/>
          </a:xfrm>
        </p:spPr>
        <p:txBody>
          <a:bodyPr/>
          <a:lstStyle/>
          <a:p>
            <a:r>
              <a:rPr lang="en-US" b="1" dirty="0" smtClean="0"/>
              <a:t>Ethanol</a:t>
            </a:r>
            <a:r>
              <a:rPr lang="en-US" dirty="0" smtClean="0"/>
              <a:t> </a:t>
            </a:r>
            <a:r>
              <a:rPr lang="en-US" b="1" dirty="0" smtClean="0"/>
              <a:t>metabolism</a:t>
            </a:r>
            <a:endParaRPr lang="en-US" b="1" dirty="0"/>
          </a:p>
        </p:txBody>
      </p:sp>
      <p:sp>
        <p:nvSpPr>
          <p:cNvPr id="8" name="Google Shape;110;p18"/>
          <p:cNvSpPr txBox="1">
            <a:spLocks/>
          </p:cNvSpPr>
          <p:nvPr/>
        </p:nvSpPr>
        <p:spPr>
          <a:xfrm>
            <a:off x="381000" y="1200150"/>
            <a:ext cx="4191000" cy="21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Inria Serif Light"/>
              <a:buNone/>
              <a:tabLst/>
              <a:defRPr/>
            </a:pPr>
            <a:r>
              <a:rPr lang="en-US" sz="24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One of Ethanol’s metabolite is </a:t>
            </a:r>
            <a:r>
              <a:rPr lang="en-US" sz="2400" u="sng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Acetaldehyde  </a:t>
            </a:r>
          </a:p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Inria Serif Light"/>
              <a:buNone/>
              <a:tabLst/>
              <a:defRPr/>
            </a:pPr>
            <a:r>
              <a:rPr lang="en-US" sz="24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The oxidation process in the liver via </a:t>
            </a:r>
            <a:r>
              <a:rPr lang="en-US" sz="2400" u="sng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CYP2E1</a:t>
            </a:r>
            <a:endParaRPr lang="en-US" sz="2400" dirty="0" smtClean="0">
              <a:solidFill>
                <a:schemeClr val="dk1"/>
              </a:solidFill>
              <a:latin typeface="Inria Serif Light"/>
              <a:ea typeface="Inria Serif Light"/>
              <a:cs typeface="Inria Serif Light"/>
              <a:sym typeface="Inria Serif Light"/>
            </a:endParaRPr>
          </a:p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tabLst/>
              <a:defRPr/>
            </a:pPr>
            <a:r>
              <a:rPr lang="en-US" sz="24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  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Inria Serif Light"/>
              <a:ea typeface="Inria Serif Light"/>
              <a:cs typeface="Inria Serif Light"/>
              <a:sym typeface="Inria Serif Light"/>
            </a:endParaRPr>
          </a:p>
        </p:txBody>
      </p:sp>
      <p:pic>
        <p:nvPicPr>
          <p:cNvPr id="75778" name="Picture 2" descr="C:\Users\WPCC\Downloads\ethanol metabolism pathway - Google Search (1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1276350"/>
            <a:ext cx="2047875" cy="25532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Google Shape;110;p18"/>
          <p:cNvSpPr txBox="1">
            <a:spLocks/>
          </p:cNvSpPr>
          <p:nvPr/>
        </p:nvSpPr>
        <p:spPr>
          <a:xfrm>
            <a:off x="304800" y="3009900"/>
            <a:ext cx="4191000" cy="21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Inria Serif Light"/>
              <a:buNone/>
              <a:tabLst/>
              <a:defRPr/>
            </a:pPr>
            <a:r>
              <a:rPr lang="en-US" sz="24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ethanol metabolism contributes directly to free radical formation due to </a:t>
            </a:r>
            <a:r>
              <a:rPr lang="en-US" sz="2400" u="sng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NADPH</a:t>
            </a:r>
          </a:p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 pitchFamily="34" charset="0"/>
              <a:buChar char="•"/>
              <a:tabLst/>
              <a:defRPr/>
            </a:pPr>
            <a:endParaRPr lang="en-US" sz="2400" dirty="0" smtClean="0">
              <a:solidFill>
                <a:schemeClr val="dk1"/>
              </a:solidFill>
              <a:latin typeface="Inria Serif Light"/>
              <a:ea typeface="Inria Serif Light"/>
              <a:cs typeface="Inria Serif Light"/>
              <a:sym typeface="Inria Serif Light"/>
            </a:endParaRPr>
          </a:p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tabLst/>
              <a:defRPr/>
            </a:pPr>
            <a:r>
              <a:rPr lang="en-US" sz="24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  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Inria Serif Light"/>
              <a:ea typeface="Inria Serif Light"/>
              <a:cs typeface="Inria Serif Light"/>
              <a:sym typeface="Inria Serif Light"/>
            </a:endParaRPr>
          </a:p>
        </p:txBody>
      </p:sp>
      <p:sp>
        <p:nvSpPr>
          <p:cNvPr id="9" name="Google Shape;110;p18"/>
          <p:cNvSpPr txBox="1">
            <a:spLocks/>
          </p:cNvSpPr>
          <p:nvPr/>
        </p:nvSpPr>
        <p:spPr>
          <a:xfrm>
            <a:off x="8534400" y="4400550"/>
            <a:ext cx="609600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Inria Serif Light"/>
              <a:buNone/>
              <a:tabLst/>
              <a:defRPr/>
            </a:pPr>
            <a:r>
              <a:rPr lang="en-US" sz="24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7</a:t>
            </a:r>
            <a:endParaRPr lang="en-US" sz="2400" u="sng" dirty="0" smtClean="0">
              <a:solidFill>
                <a:schemeClr val="dk1"/>
              </a:solidFill>
              <a:latin typeface="Inria Serif Light"/>
              <a:ea typeface="Inria Serif Light"/>
              <a:cs typeface="Inria Serif Light"/>
              <a:sym typeface="Inria Serif Light"/>
            </a:endParaRPr>
          </a:p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 pitchFamily="34" charset="0"/>
              <a:buChar char="•"/>
              <a:tabLst/>
              <a:defRPr/>
            </a:pPr>
            <a:endParaRPr lang="en-US" sz="2400" dirty="0" smtClean="0">
              <a:solidFill>
                <a:schemeClr val="dk1"/>
              </a:solidFill>
              <a:latin typeface="Inria Serif Light"/>
              <a:ea typeface="Inria Serif Light"/>
              <a:cs typeface="Inria Serif Light"/>
              <a:sym typeface="Inria Serif Light"/>
            </a:endParaRPr>
          </a:p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tabLst/>
              <a:defRPr/>
            </a:pPr>
            <a:r>
              <a:rPr lang="en-US" sz="24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  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Inria Serif Light"/>
              <a:ea typeface="Inria Serif Light"/>
              <a:cs typeface="Inria Serif Light"/>
              <a:sym typeface="Inria Serif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lang="en"/>
          </a:p>
        </p:txBody>
      </p:sp>
      <p:sp>
        <p:nvSpPr>
          <p:cNvPr id="3" name="Google Shape;110;p18"/>
          <p:cNvSpPr txBox="1">
            <a:spLocks/>
          </p:cNvSpPr>
          <p:nvPr/>
        </p:nvSpPr>
        <p:spPr>
          <a:xfrm>
            <a:off x="1295400" y="590550"/>
            <a:ext cx="6002337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20040" marR="0" lvl="0" indent="-35560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Inria Serif Light"/>
              <a:buNone/>
              <a:tabLst/>
              <a:defRPr/>
            </a:pPr>
            <a:r>
              <a:rPr lang="en-US" sz="22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 </a:t>
            </a:r>
            <a:r>
              <a:rPr lang="en-US" sz="3600" b="1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Oral</a:t>
            </a:r>
            <a:r>
              <a:rPr lang="en-US" sz="36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 </a:t>
            </a:r>
            <a:r>
              <a:rPr lang="en-US" sz="3600" b="1" dirty="0" err="1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Microflora</a:t>
            </a:r>
            <a:r>
              <a:rPr lang="en-US" sz="22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 </a:t>
            </a:r>
            <a:endParaRPr kumimoji="0" lang="en-US" sz="22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Inria Serif Light"/>
              <a:ea typeface="Inria Serif Light"/>
              <a:cs typeface="Inria Serif Light"/>
              <a:sym typeface="Inria Serif Light"/>
            </a:endParaRPr>
          </a:p>
        </p:txBody>
      </p:sp>
      <p:sp>
        <p:nvSpPr>
          <p:cNvPr id="4" name="Google Shape;110;p18"/>
          <p:cNvSpPr txBox="1">
            <a:spLocks/>
          </p:cNvSpPr>
          <p:nvPr/>
        </p:nvSpPr>
        <p:spPr>
          <a:xfrm>
            <a:off x="838200" y="1276350"/>
            <a:ext cx="73914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Inria Serif Light"/>
              <a:buNone/>
              <a:tabLst/>
              <a:defRPr/>
            </a:pPr>
            <a:r>
              <a:rPr lang="en-US" sz="22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 </a:t>
            </a:r>
            <a:r>
              <a:rPr lang="en-US" sz="24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The health micro biome commonly consist of </a:t>
            </a:r>
          </a:p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 pitchFamily="34" charset="0"/>
              <a:buChar char="•"/>
              <a:tabLst/>
              <a:defRPr/>
            </a:pPr>
            <a:r>
              <a:rPr lang="en-US" sz="2000" dirty="0" err="1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Viridans</a:t>
            </a:r>
            <a:r>
              <a:rPr lang="en-US" sz="20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 </a:t>
            </a:r>
            <a:r>
              <a:rPr lang="en-US" sz="2000" dirty="0" err="1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streptoccoci</a:t>
            </a:r>
            <a:r>
              <a:rPr lang="en-US" sz="20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 </a:t>
            </a:r>
          </a:p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 pitchFamily="34" charset="0"/>
              <a:buChar char="•"/>
              <a:tabLst/>
              <a:defRPr/>
            </a:pPr>
            <a:r>
              <a:rPr lang="en-US" sz="20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Staphylococcus </a:t>
            </a:r>
          </a:p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 pitchFamily="34" charset="0"/>
              <a:buChar char="•"/>
              <a:tabLst/>
              <a:defRPr/>
            </a:pPr>
            <a:r>
              <a:rPr lang="en-US" sz="2000" dirty="0" err="1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Niessieria</a:t>
            </a:r>
            <a:r>
              <a:rPr lang="en-US" sz="20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 </a:t>
            </a:r>
          </a:p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 pitchFamily="34" charset="0"/>
              <a:buChar char="•"/>
              <a:tabLst/>
              <a:defRPr/>
            </a:pPr>
            <a:endParaRPr lang="en-US" sz="2400" dirty="0" smtClean="0">
              <a:solidFill>
                <a:schemeClr val="dk1"/>
              </a:solidFill>
              <a:latin typeface="Inria Serif Light"/>
              <a:ea typeface="Inria Serif Light"/>
              <a:cs typeface="Inria Serif Light"/>
              <a:sym typeface="Inria Serif Light"/>
            </a:endParaRPr>
          </a:p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tabLst/>
              <a:defRPr/>
            </a:pPr>
            <a:r>
              <a:rPr lang="en-US" sz="24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  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Inria Serif Light"/>
              <a:ea typeface="Inria Serif Light"/>
              <a:cs typeface="Inria Serif Light"/>
              <a:sym typeface="Inria Serif Light"/>
            </a:endParaRPr>
          </a:p>
        </p:txBody>
      </p:sp>
      <p:sp>
        <p:nvSpPr>
          <p:cNvPr id="6" name="Google Shape;110;p18"/>
          <p:cNvSpPr txBox="1">
            <a:spLocks/>
          </p:cNvSpPr>
          <p:nvPr/>
        </p:nvSpPr>
        <p:spPr>
          <a:xfrm>
            <a:off x="685800" y="3181350"/>
            <a:ext cx="73914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Inria Serif Light"/>
              <a:buNone/>
              <a:tabLst/>
              <a:defRPr/>
            </a:pPr>
            <a:r>
              <a:rPr lang="en-US" sz="22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 </a:t>
            </a:r>
            <a:r>
              <a:rPr lang="en-US" sz="24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The </a:t>
            </a:r>
            <a:r>
              <a:rPr lang="en-US" sz="2400" dirty="0" err="1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biofilm</a:t>
            </a:r>
            <a:r>
              <a:rPr lang="en-US" sz="24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 of oral cancer tissue show increase in anaerobic bacteria especially </a:t>
            </a:r>
            <a:r>
              <a:rPr lang="en-US" sz="2400" u="sng" dirty="0" err="1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Capnocytophaga</a:t>
            </a:r>
            <a:endParaRPr lang="en-US" sz="2400" u="sng" dirty="0" smtClean="0">
              <a:solidFill>
                <a:schemeClr val="dk1"/>
              </a:solidFill>
              <a:latin typeface="Inria Serif Light"/>
              <a:ea typeface="Inria Serif Light"/>
              <a:cs typeface="Inria Serif Light"/>
              <a:sym typeface="Inria Serif Light"/>
            </a:endParaRPr>
          </a:p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Inria Serif Light"/>
              <a:buNone/>
              <a:tabLst/>
              <a:defRPr/>
            </a:pPr>
            <a:endParaRPr lang="en-US" sz="2400" u="sng" dirty="0" smtClean="0">
              <a:solidFill>
                <a:schemeClr val="dk1"/>
              </a:solidFill>
              <a:latin typeface="Inria Serif Light"/>
              <a:ea typeface="Inria Serif Light"/>
              <a:cs typeface="Inria Serif Light"/>
              <a:sym typeface="Inria Serif Light"/>
            </a:endParaRPr>
          </a:p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Inria Serif Light"/>
              <a:buNone/>
              <a:tabLst/>
              <a:defRPr/>
            </a:pPr>
            <a:endParaRPr lang="en-US" sz="2400" b="1" dirty="0" smtClean="0">
              <a:solidFill>
                <a:schemeClr val="dk1"/>
              </a:solidFill>
              <a:latin typeface="Inria Serif Light"/>
              <a:ea typeface="Inria Serif Light"/>
              <a:cs typeface="Inria Serif Light"/>
              <a:sym typeface="Inria Serif Light"/>
            </a:endParaRPr>
          </a:p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tabLst/>
              <a:defRPr/>
            </a:pPr>
            <a:r>
              <a:rPr lang="en-US" sz="24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  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Inria Serif Light"/>
              <a:ea typeface="Inria Serif Light"/>
              <a:cs typeface="Inria Serif Light"/>
              <a:sym typeface="Inria Serif Light"/>
            </a:endParaRPr>
          </a:p>
        </p:txBody>
      </p:sp>
      <p:pic>
        <p:nvPicPr>
          <p:cNvPr id="7" name="Picture 2" descr="C:\Users\WPCC\Downloads\240ca9e0-602e-4253-8845-0cb0cee35e56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D6E8"/>
              </a:clrFrom>
              <a:clrTo>
                <a:srgbClr val="FFD6E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91400" y="1809750"/>
            <a:ext cx="1143000" cy="14389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 lang="en"/>
          </a:p>
        </p:txBody>
      </p:sp>
      <p:sp>
        <p:nvSpPr>
          <p:cNvPr id="3" name="Google Shape;103;p17"/>
          <p:cNvSpPr txBox="1">
            <a:spLocks/>
          </p:cNvSpPr>
          <p:nvPr/>
        </p:nvSpPr>
        <p:spPr>
          <a:xfrm>
            <a:off x="1524000" y="1047750"/>
            <a:ext cx="5925300" cy="33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10;p18"/>
          <p:cNvSpPr txBox="1">
            <a:spLocks/>
          </p:cNvSpPr>
          <p:nvPr/>
        </p:nvSpPr>
        <p:spPr>
          <a:xfrm>
            <a:off x="685800" y="666750"/>
            <a:ext cx="73914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Inria Serif Light"/>
              <a:buNone/>
              <a:tabLst/>
              <a:defRPr/>
            </a:pPr>
            <a:r>
              <a:rPr lang="en-US" sz="22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 </a:t>
            </a:r>
            <a:r>
              <a:rPr lang="en-US" sz="2400" b="1" u="sng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Chronic alcohol consumption</a:t>
            </a:r>
          </a:p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Inria Serif Light"/>
              <a:buNone/>
              <a:tabLst/>
              <a:defRPr/>
            </a:pPr>
            <a:endParaRPr lang="en-US" sz="2400" u="sng" dirty="0" smtClean="0">
              <a:solidFill>
                <a:schemeClr val="dk1"/>
              </a:solidFill>
              <a:latin typeface="Inria Serif Light"/>
              <a:ea typeface="Inria Serif Light"/>
              <a:cs typeface="Inria Serif Light"/>
              <a:sym typeface="Inria Serif Light"/>
            </a:endParaRPr>
          </a:p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Inria Serif Light"/>
              <a:buNone/>
              <a:tabLst/>
              <a:defRPr/>
            </a:pPr>
            <a:endParaRPr lang="en-US" sz="2400" b="1" dirty="0" smtClean="0">
              <a:solidFill>
                <a:schemeClr val="dk1"/>
              </a:solidFill>
              <a:latin typeface="Inria Serif Light"/>
              <a:ea typeface="Inria Serif Light"/>
              <a:cs typeface="Inria Serif Light"/>
              <a:sym typeface="Inria Serif Light"/>
            </a:endParaRPr>
          </a:p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tabLst/>
              <a:defRPr/>
            </a:pPr>
            <a:r>
              <a:rPr lang="en-US" sz="24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  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Inria Serif Light"/>
              <a:ea typeface="Inria Serif Light"/>
              <a:cs typeface="Inria Serif Light"/>
              <a:sym typeface="Inria Serif Light"/>
            </a:endParaRPr>
          </a:p>
        </p:txBody>
      </p:sp>
      <p:sp>
        <p:nvSpPr>
          <p:cNvPr id="5" name="Google Shape;110;p18"/>
          <p:cNvSpPr txBox="1">
            <a:spLocks/>
          </p:cNvSpPr>
          <p:nvPr/>
        </p:nvSpPr>
        <p:spPr>
          <a:xfrm>
            <a:off x="762000" y="1276350"/>
            <a:ext cx="5867400" cy="297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Wingdings" pitchFamily="2" charset="2"/>
              <a:buChar char="q"/>
              <a:tabLst/>
              <a:defRPr/>
            </a:pPr>
            <a:r>
              <a:rPr lang="en-US" sz="2400" b="1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Increase basal cell nuclei size</a:t>
            </a:r>
            <a:r>
              <a:rPr lang="en-US" sz="24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: which indicates to increase in DNA synthesis and imply a higher degree of vulnerability to mutation</a:t>
            </a:r>
          </a:p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Wingdings" pitchFamily="2" charset="2"/>
              <a:buChar char="q"/>
              <a:tabLst/>
              <a:defRPr/>
            </a:pPr>
            <a:r>
              <a:rPr lang="en-US" sz="2400" b="1" u="sng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Decrease epithelial thickness</a:t>
            </a:r>
          </a:p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Wingdings" pitchFamily="2" charset="2"/>
              <a:buChar char="q"/>
              <a:tabLst/>
              <a:defRPr/>
            </a:pPr>
            <a:r>
              <a:rPr lang="en-US" sz="2400" b="1" u="sng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Increase </a:t>
            </a:r>
            <a:r>
              <a:rPr lang="en-US" sz="2400" b="1" u="sng" dirty="0" err="1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necleo</a:t>
            </a:r>
            <a:r>
              <a:rPr lang="en-US" sz="2400" b="1" u="sng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-cytoplasm ratio </a:t>
            </a:r>
          </a:p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Inria Serif Light"/>
              <a:buNone/>
              <a:tabLst/>
              <a:defRPr/>
            </a:pPr>
            <a:endParaRPr lang="en-US" sz="2400" u="sng" dirty="0" smtClean="0">
              <a:solidFill>
                <a:schemeClr val="dk1"/>
              </a:solidFill>
              <a:latin typeface="Inria Serif Light"/>
              <a:ea typeface="Inria Serif Light"/>
              <a:cs typeface="Inria Serif Light"/>
              <a:sym typeface="Inria Serif Light"/>
            </a:endParaRPr>
          </a:p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Inria Serif Light"/>
              <a:buNone/>
              <a:tabLst/>
              <a:defRPr/>
            </a:pPr>
            <a:endParaRPr lang="en-US" sz="2400" b="1" dirty="0" smtClean="0">
              <a:solidFill>
                <a:schemeClr val="dk1"/>
              </a:solidFill>
              <a:latin typeface="Inria Serif Light"/>
              <a:ea typeface="Inria Serif Light"/>
              <a:cs typeface="Inria Serif Light"/>
              <a:sym typeface="Inria Serif Light"/>
            </a:endParaRPr>
          </a:p>
          <a:p>
            <a:pPr marL="320040" marR="0" lvl="0" indent="-355600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tabLst/>
              <a:defRPr/>
            </a:pPr>
            <a:r>
              <a:rPr lang="en-US" sz="2400" dirty="0" smtClean="0">
                <a:solidFill>
                  <a:schemeClr val="dk1"/>
                </a:solidFill>
                <a:latin typeface="Inria Serif Light"/>
                <a:ea typeface="Inria Serif Light"/>
                <a:cs typeface="Inria Serif Light"/>
                <a:sym typeface="Inria Serif Light"/>
              </a:rPr>
              <a:t>  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Inria Serif Light"/>
              <a:ea typeface="Inria Serif Light"/>
              <a:cs typeface="Inria Serif Light"/>
              <a:sym typeface="Inria Serif Light"/>
            </a:endParaRPr>
          </a:p>
        </p:txBody>
      </p:sp>
      <p:pic>
        <p:nvPicPr>
          <p:cNvPr id="96259" name="Picture 3" descr="C:\Users\WPCC\Downloads\‘Made in China 2025’_ Beijing bets on biotech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B2A5"/>
              </a:clrFrom>
              <a:clrTo>
                <a:srgbClr val="FEB2A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9799" y="2038350"/>
            <a:ext cx="2659467" cy="1398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ulina template">
  <a:themeElements>
    <a:clrScheme name="Custom 347">
      <a:dk1>
        <a:srgbClr val="756F6F"/>
      </a:dk1>
      <a:lt1>
        <a:srgbClr val="FFFFFF"/>
      </a:lt1>
      <a:dk2>
        <a:srgbClr val="A8A09D"/>
      </a:dk2>
      <a:lt2>
        <a:srgbClr val="F5F1F0"/>
      </a:lt2>
      <a:accent1>
        <a:srgbClr val="AD9B91"/>
      </a:accent1>
      <a:accent2>
        <a:srgbClr val="E2D1C2"/>
      </a:accent2>
      <a:accent3>
        <a:srgbClr val="C4CBBF"/>
      </a:accent3>
      <a:accent4>
        <a:srgbClr val="BFC8CB"/>
      </a:accent4>
      <a:accent5>
        <a:srgbClr val="E9DBDB"/>
      </a:accent5>
      <a:accent6>
        <a:srgbClr val="C5C4BF"/>
      </a:accent6>
      <a:hlink>
        <a:srgbClr val="413A3A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458</Words>
  <PresentationFormat>On-screen Show (16:9)</PresentationFormat>
  <Paragraphs>81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Playfair Display Regular</vt:lpstr>
      <vt:lpstr>Inria Serif Light</vt:lpstr>
      <vt:lpstr>Courier New</vt:lpstr>
      <vt:lpstr>Inria Serif</vt:lpstr>
      <vt:lpstr>Wingdings</vt:lpstr>
      <vt:lpstr>Paulina template</vt:lpstr>
      <vt:lpstr>Oral cancer &amp;Alcohol use </vt:lpstr>
      <vt:lpstr>Objectives   </vt:lpstr>
      <vt:lpstr>Introduction </vt:lpstr>
      <vt:lpstr>Oral cancer is defined as :</vt:lpstr>
      <vt:lpstr>Carcenogenic  products in alcohol</vt:lpstr>
      <vt:lpstr>Slide 6</vt:lpstr>
      <vt:lpstr>Ethanol metabolism</vt:lpstr>
      <vt:lpstr>Slide 8</vt:lpstr>
      <vt:lpstr>Slide 9</vt:lpstr>
      <vt:lpstr>Slide 10</vt:lpstr>
      <vt:lpstr>References 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Oral cancer &amp; Alcohol use</dc:title>
  <dc:creator>WPCC</dc:creator>
  <cp:lastModifiedBy>WPCC</cp:lastModifiedBy>
  <cp:revision>11</cp:revision>
  <dcterms:modified xsi:type="dcterms:W3CDTF">2022-01-30T09:21:17Z</dcterms:modified>
</cp:coreProperties>
</file>