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24"/>
  </p:notesMasterIdLst>
  <p:sldIdLst>
    <p:sldId id="260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8" r:id="rId18"/>
    <p:sldId id="274" r:id="rId19"/>
    <p:sldId id="275" r:id="rId20"/>
    <p:sldId id="276" r:id="rId21"/>
    <p:sldId id="277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7444A-D1A1-4853-B881-F8F8A2B672AA}" type="datetimeFigureOut">
              <a:rPr lang="en-US" smtClean="0"/>
              <a:t>1/4/2021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CB90E-A225-4324-8C33-43B9106088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86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CA80-3149-4E77-8A10-61897EDA3B46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3711-36CD-49B6-9950-F52DFEABB444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9F87-2F65-4022-A223-5773581A346C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28A6-DFEA-4DEB-902A-5CD45AEC92CE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E4CA-5AE3-4870-BD9C-5EEB663715AB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11FB8-B5F3-49D0-BC3B-869D3A8CDBA7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ADFF6-C930-49C8-94FB-8F6FD2363FAD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9CD1-1044-4815-9F42-749864AB9AF7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1573-514C-4F42-BCAD-23F0FC3E15F0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C9D3-68C8-4C7B-8900-91931799374E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228F-8597-4214-9AEE-4076FD5CA715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7F8CC-B120-4B42-BEE7-63A5350889A2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58E9-5596-48C3-B804-C76A65717270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7C53-E53C-41B3-812A-684A050FC715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1511-E534-4630-A1C6-AD2AF8D54CE5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9630-DBCB-471E-ABE0-D32F6A692637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1A-C749-4F96-9D50-34B67FA138ED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2B52B98-6AEB-475D-82BB-A785B0B1CD52}" type="datetime1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hf sldNum="0" hdr="0" ftr="0" dt="0"/>
  <p:txStyles>
    <p:titleStyle>
      <a:lvl1pPr algn="ctr" defTabSz="457200" rtl="1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4E20B4-B38C-431D-97FB-559753C4CD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15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2769538" y="445383"/>
            <a:ext cx="1995577" cy="7534653"/>
          </a:xfrm>
          <a:prstGeom prst="round2SameRect">
            <a:avLst>
              <a:gd name="adj1" fmla="val 9679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6074B-C45A-40AF-9F6D-1348D176F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3214920"/>
            <a:ext cx="7448364" cy="837991"/>
          </a:xfrm>
        </p:spPr>
        <p:txBody>
          <a:bodyPr>
            <a:normAutofit/>
          </a:bodyPr>
          <a:lstStyle/>
          <a:p>
            <a:pPr rtl="0"/>
            <a:r>
              <a:rPr lang="en-US" sz="4400" dirty="0"/>
              <a:t>Computer network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73FCE9-28D4-427E-BF96-E6B19E59E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335" y="4548996"/>
            <a:ext cx="6436104" cy="534838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FF2A03"/>
                </a:solidFill>
              </a:rPr>
              <a:t>AHMED ALTARHONY </a:t>
            </a:r>
          </a:p>
        </p:txBody>
      </p:sp>
    </p:spTree>
    <p:extLst>
      <p:ext uri="{BB962C8B-B14F-4D97-AF65-F5344CB8AC3E}">
        <p14:creationId xmlns:p14="http://schemas.microsoft.com/office/powerpoint/2010/main" val="401879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C9A54-41B5-4F1F-9679-7CF709AA5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Virtual private network 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DD7BD-45C5-40AD-8DAD-BE8062D10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1"/>
            <a:ext cx="10353762" cy="5887550"/>
          </a:xfrm>
        </p:spPr>
        <p:txBody>
          <a:bodyPr/>
          <a:lstStyle/>
          <a:p>
            <a:pPr algn="l" rtl="0"/>
            <a:r>
              <a:rPr lang="en-US" dirty="0"/>
              <a:t>VPN is virtual network that act as interface between the public network (internet ) and intranet network ( LAN network for company) </a:t>
            </a:r>
          </a:p>
          <a:p>
            <a:pPr algn="l" rtl="0"/>
            <a:r>
              <a:rPr lang="en-US" dirty="0"/>
              <a:t>VPN provides </a:t>
            </a:r>
            <a:r>
              <a:rPr lang="en-US" sz="1800" b="0" i="0" u="none" strike="noStrike" baseline="0" dirty="0">
                <a:latin typeface="NewCenturySchlbk-Roman"/>
              </a:rPr>
              <a:t>making data accessible to authorized users in remote locations through the use of secure, encrypted connections and special software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57424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59B0-5839-4D1C-A4A6-5995A1990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LAN topology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0E47A-E2D9-4DE1-A3B7-1FBD124C5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50"/>
          </a:xfrm>
        </p:spPr>
        <p:txBody>
          <a:bodyPr/>
          <a:lstStyle/>
          <a:p>
            <a:pPr algn="l" rtl="0"/>
            <a:r>
              <a:rPr lang="en-US" dirty="0"/>
              <a:t>The physical layout of a LAN is called its network topology or how network devices are physical  arranged in network </a:t>
            </a:r>
          </a:p>
          <a:p>
            <a:pPr algn="l" rtl="0"/>
            <a:r>
              <a:rPr lang="en-US" dirty="0"/>
              <a:t>There three types BUS, RING and STAR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BUS TOPOLOGY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Network devices are attracted to common cable or pathway called bus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At end of bus there is special connector called terminator used to end the circuit or bus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 networks devices can transmits data at same time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If two devices tries to transmits data at same time each will wait random period of time then attempts to retransmit again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Bus has length and number of network devices restrictions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It simple , reliable and simple to expand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Provides contention management technique to solve contention (collision) problem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71083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59B0-5839-4D1C-A4A6-5995A1990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LAN topology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0E47A-E2D9-4DE1-A3B7-1FBD124C5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50"/>
          </a:xfrm>
        </p:spPr>
        <p:txBody>
          <a:bodyPr/>
          <a:lstStyle/>
          <a:p>
            <a:pPr algn="l" rtl="0"/>
            <a:r>
              <a:rPr lang="en-US" dirty="0">
                <a:solidFill>
                  <a:srgbClr val="FF0000"/>
                </a:solidFill>
              </a:rPr>
              <a:t>STAR TOPOLOGY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 it links network devices in star shape with centralized device such as switch , hub or central computer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Network devices can be expanded very easily just by connect to switch or hub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Also provides use of contention management technique to solve contention (collision) problem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itis ideal for office buildings, computer labs, and WANs.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The down side of a star topology is that the loss of the hub, switch, or central computer, caused by a power outage or virus invasion, can bring down the entire network.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RING TOPOLOGY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Network devices are linked in circular wiring arrangement </a:t>
            </a:r>
          </a:p>
          <a:p>
            <a:pPr lvl="1" algn="l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provides a unique way to prevent collisions A special unit of data called a token travels around the ring network devices can not transmit data unit they receive taken unit</a:t>
            </a:r>
          </a:p>
          <a:p>
            <a:pPr lvl="1" algn="l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It uses within a division of a company or on one floor of a multi-floor office building.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3655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99C60-079C-4838-B23D-84D2B1830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 PROTOCOLS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1DCCF-13D9-414A-8E73-330903ED2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/>
          <a:lstStyle/>
          <a:p>
            <a:pPr algn="l" rtl="0"/>
            <a:r>
              <a:rPr lang="en-US" dirty="0"/>
              <a:t>protocols (standards or rules) that enable network-connected devices to communicate with each other.</a:t>
            </a:r>
          </a:p>
          <a:p>
            <a:pPr algn="l" rtl="0"/>
            <a:r>
              <a:rPr lang="en-US" dirty="0"/>
              <a:t>Protocols may be implemented by hardware, software, or a combination of the two</a:t>
            </a:r>
          </a:p>
          <a:p>
            <a:pPr algn="l" rtl="0"/>
            <a:r>
              <a:rPr lang="en-US" dirty="0"/>
              <a:t>They are fixed, formalized exchanges that specify how two dissimilar network components can establish a communication.</a:t>
            </a:r>
          </a:p>
          <a:p>
            <a:pPr algn="l" rtl="0"/>
            <a:r>
              <a:rPr lang="en-US" dirty="0"/>
              <a:t>single network may use dozens of protocols.</a:t>
            </a:r>
          </a:p>
          <a:p>
            <a:pPr algn="l" rtl="0"/>
            <a:r>
              <a:rPr lang="en-US" dirty="0"/>
              <a:t>The complete package of protocols that specify how a specific network functions is called the network’s protocol suite.</a:t>
            </a:r>
          </a:p>
          <a:p>
            <a:pPr algn="l" rtl="0"/>
            <a:r>
              <a:rPr lang="en-US" b="0" i="0" dirty="0">
                <a:solidFill>
                  <a:srgbClr val="FFFFFF"/>
                </a:solidFill>
                <a:effectLst/>
                <a:latin typeface="ProximaNovaRegular"/>
              </a:rPr>
              <a:t>LAN protocols are distinguished by their capability to efficiently deliver data over shorter distances through various mediums, such as copper cabling.</a:t>
            </a:r>
            <a:endParaRPr lang="ar-LY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909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99C60-079C-4838-B23D-84D2B1830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LAN PROTOCOLS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1DCCF-13D9-414A-8E73-330903ED2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/>
          <a:lstStyle/>
          <a:p>
            <a:pPr algn="l" rtl="0"/>
            <a:r>
              <a:rPr lang="en-US" b="0" i="0" dirty="0">
                <a:solidFill>
                  <a:srgbClr val="FFFFFF"/>
                </a:solidFill>
                <a:effectLst/>
                <a:latin typeface="ProximaNovaRegular"/>
              </a:rPr>
              <a:t>LAN protocols are distinguished by their capability to efficiently deliver data over shorter distances through various mediums, such as copper cabling and fiber optical .</a:t>
            </a:r>
            <a:endParaRPr lang="ar-LY" dirty="0">
              <a:solidFill>
                <a:srgbClr val="FFFF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A5E0AD-5311-4FDC-A7BF-483426B59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35" y="970450"/>
            <a:ext cx="10440745" cy="5057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8293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24FDC-42A8-4D4B-82A6-30443500D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Wireless LAN PROTOCOLS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4FDCB-19F7-4869-B4F2-CF2252314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/>
          <a:lstStyle/>
          <a:p>
            <a:pPr algn="l" rtl="0"/>
            <a:r>
              <a:rPr lang="en-US" dirty="0"/>
              <a:t>WIFI is  collections of standards uses waves instead of wires </a:t>
            </a:r>
          </a:p>
          <a:p>
            <a:pPr algn="l" rtl="0"/>
            <a:r>
              <a:rPr lang="en-US" dirty="0"/>
              <a:t>WIFI identify the speed , frequency used and which standard should be used for specific purpose </a:t>
            </a:r>
          </a:p>
          <a:p>
            <a:pPr algn="l" rtl="0"/>
            <a:r>
              <a:rPr lang="en-US" dirty="0"/>
              <a:t>WIFI needs access point or central server to access internet communicates across distance</a:t>
            </a:r>
          </a:p>
          <a:p>
            <a:pPr algn="l" rtl="0"/>
            <a:r>
              <a:rPr lang="en-US" sz="1800" b="0" i="0" u="none" strike="noStrike" baseline="0" dirty="0">
                <a:latin typeface="NewCenturySchlbk-Roman"/>
              </a:rPr>
              <a:t>Wireless routers contain a wireless access point inside the router</a:t>
            </a:r>
          </a:p>
          <a:p>
            <a:pPr algn="l" rtl="0"/>
            <a:endParaRPr lang="ar-LY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65376-932A-49FE-95AC-065ACBE13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15" y="3799643"/>
            <a:ext cx="10706468" cy="30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43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4F0AD-831B-4EAC-91B1-957A06BAB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switching 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3968F-8806-44F2-94E1-063BDD9D7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b="1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Circuit switching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is a method of implementing a network connection in which two </a:t>
            </a:r>
            <a:r>
              <a:rPr lang="en-US" sz="280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network nodes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establish a dedicated </a:t>
            </a:r>
            <a:r>
              <a:rPr lang="en-US" sz="280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communications channel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(</a:t>
            </a:r>
            <a:r>
              <a:rPr lang="en-US" sz="280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circuit)</a:t>
            </a:r>
          </a:p>
          <a:p>
            <a:pPr algn="l" rtl="0"/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 circuit guarantees the full bandwidth of the channel and remains connected for the duration of the </a:t>
            </a:r>
            <a:r>
              <a:rPr lang="en-US" sz="280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communication session</a:t>
            </a:r>
          </a:p>
          <a:p>
            <a:pPr marL="36900" indent="0" algn="l" rtl="0">
              <a:buNone/>
            </a:pPr>
            <a:endParaRPr lang="ar-LY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25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08EF4-1A8D-405C-AE29-A57C59C10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switching 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1E1AF-FEEF-4DF2-9BB0-5AA2FFE30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b="1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packet switching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is a method of grouping </a:t>
            </a:r>
            <a:r>
              <a:rPr lang="en-US" sz="2800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data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that is transmitted over a </a:t>
            </a:r>
            <a:r>
              <a:rPr lang="en-US" sz="2800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network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into </a:t>
            </a:r>
            <a:r>
              <a:rPr lang="en-US" sz="2800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packets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Packets are made of a </a:t>
            </a:r>
            <a:r>
              <a:rPr lang="en-US" sz="2800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header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 and a 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content</a:t>
            </a:r>
            <a:r>
              <a:rPr lang="en-US" sz="28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of data </a:t>
            </a:r>
            <a:r>
              <a:rPr lang="en-US" sz="2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. Data in the header is used by networking hardware to direct the packet to its destination, where the payload is extracted and used by </a:t>
            </a:r>
            <a:r>
              <a:rPr lang="en-US" sz="2800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application software</a:t>
            </a:r>
            <a:r>
              <a:rPr lang="en-US" sz="1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endParaRPr lang="ar-LY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42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F1872-7501-4797-9CFA-8EEA40280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Special components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70533-BCE4-42D1-A5A5-00F0A400D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HUB </a:t>
            </a:r>
          </a:p>
          <a:p>
            <a:pPr algn="l" rtl="0"/>
            <a:r>
              <a:rPr lang="en-US" dirty="0"/>
              <a:t>that joins multiple computers together in a single network but does not manage the traffic between the connections, which usually results in frequent collisions.</a:t>
            </a:r>
          </a:p>
          <a:p>
            <a:pPr algn="l" rtl="0"/>
            <a:r>
              <a:rPr lang="en-US" dirty="0"/>
              <a:t>SWTICH </a:t>
            </a:r>
          </a:p>
          <a:p>
            <a:pPr algn="l" rtl="0"/>
            <a:r>
              <a:rPr lang="en-US" dirty="0"/>
              <a:t>Switches are more intelligent than hubs.</a:t>
            </a:r>
          </a:p>
          <a:p>
            <a:pPr algn="l" rtl="0"/>
            <a:r>
              <a:rPr lang="en-US" dirty="0"/>
              <a:t>passing data packets along the network, a switch contains software that inspects the source and target of a data package and attempts to deliver it to that destination.</a:t>
            </a:r>
          </a:p>
          <a:p>
            <a:pPr algn="l" rtl="0"/>
            <a:r>
              <a:rPr lang="en-US" dirty="0"/>
              <a:t>By doing this, a switch condenses band Width and has better performance than a hub.</a:t>
            </a:r>
          </a:p>
          <a:p>
            <a:pPr algn="l" rtl="0"/>
            <a:r>
              <a:rPr lang="en-US" dirty="0"/>
              <a:t>Switches and hubs only move data between nodes within a single network.</a:t>
            </a:r>
          </a:p>
          <a:p>
            <a:pPr algn="l" rtl="0"/>
            <a:r>
              <a:rPr lang="en-US" dirty="0"/>
              <a:t>ROUTER </a:t>
            </a:r>
          </a:p>
          <a:p>
            <a:pPr algn="l" rtl="0"/>
            <a:r>
              <a:rPr lang="en-US" dirty="0"/>
              <a:t>that is used to connect two or more networks.</a:t>
            </a:r>
          </a:p>
          <a:p>
            <a:pPr algn="l" rtl="0"/>
            <a:r>
              <a:rPr lang="en-US" dirty="0"/>
              <a:t>Routers also have the capability to inspect the source and target of a data package and determine the best path to route data or locate alternative pathways so that the data reaches its destination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127769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F1872-7501-4797-9CFA-8EEA40280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Special components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70533-BCE4-42D1-A5A5-00F0A400D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ROUTER </a:t>
            </a:r>
          </a:p>
          <a:p>
            <a:pPr algn="l" rtl="0"/>
            <a:r>
              <a:rPr lang="en-US" dirty="0"/>
              <a:t>that is used to connect two or more networks.</a:t>
            </a:r>
          </a:p>
          <a:p>
            <a:pPr algn="l" rtl="0"/>
            <a:r>
              <a:rPr lang="en-US" dirty="0"/>
              <a:t>Routers also have the capability to inspect the source and target of a data package and determine the best path to route data or locate alternative pathways so that the data reaches its destination</a:t>
            </a:r>
          </a:p>
          <a:p>
            <a:pPr algn="l" rtl="0"/>
            <a:r>
              <a:rPr lang="en-US" dirty="0"/>
              <a:t>WIRELESS ACCESS POINT </a:t>
            </a:r>
          </a:p>
          <a:p>
            <a:pPr algn="l" rtl="0"/>
            <a:r>
              <a:rPr lang="en-US" dirty="0"/>
              <a:t>A wireless access point, also known as an AP or WAP, is a node on a network that acts as a receiver and transmitter of wireless radio signals between other nodes on a network.</a:t>
            </a:r>
          </a:p>
          <a:p>
            <a:pPr algn="l" rtl="0"/>
            <a:r>
              <a:rPr lang="en-US" dirty="0"/>
              <a:t>AWAP can also act as a joint or bridge connecting wireless nodes to a wired network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7413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180FB-7B62-483B-B467-1EBE950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736847"/>
          </a:xfrm>
        </p:spPr>
        <p:txBody>
          <a:bodyPr/>
          <a:lstStyle/>
          <a:p>
            <a:r>
              <a:rPr lang="en-US" dirty="0"/>
              <a:t>network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A0062-615E-46FB-BC4E-052F18AC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736847"/>
            <a:ext cx="10353762" cy="6121153"/>
          </a:xfrm>
        </p:spPr>
        <p:txBody>
          <a:bodyPr>
            <a:normAutofit/>
          </a:bodyPr>
          <a:lstStyle/>
          <a:p>
            <a:pPr indent="-342900" algn="l" rtl="0">
              <a:lnSpc>
                <a:spcPct val="107000"/>
              </a:lnSpc>
              <a:spcAft>
                <a:spcPts val="800"/>
              </a:spcAft>
              <a:buFont typeface="Wingdings 2" panose="05020102010507070707" pitchFamily="18" charset="2"/>
              <a:buChar char=""/>
              <a:tabLst>
                <a:tab pos="457200" algn="l"/>
              </a:tabLst>
            </a:pPr>
            <a:r>
              <a:rPr lang="en-US" sz="3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 network is a group of two or more computer systems linked together to exchange data and share resources</a:t>
            </a:r>
            <a:r>
              <a:rPr lang="en-US" sz="320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such </a:t>
            </a:r>
            <a:r>
              <a:rPr lang="en-US" sz="3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as high-performance laser printers.</a:t>
            </a:r>
          </a:p>
          <a:p>
            <a:pPr marL="342900" lvl="0" indent="-342900" algn="l" rtl="0">
              <a:lnSpc>
                <a:spcPct val="107000"/>
              </a:lnSpc>
              <a:spcAft>
                <a:spcPts val="800"/>
              </a:spcAft>
              <a:buFont typeface="Wingdings 2" panose="05020102010507070707" pitchFamily="18" charset="2"/>
              <a:buChar char=""/>
              <a:tabLst>
                <a:tab pos="457200" algn="l"/>
              </a:tabLst>
            </a:pPr>
            <a:r>
              <a:rPr lang="en-US" sz="3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By use of network, people and businesses are able to communicate, collaborate and share resources</a:t>
            </a:r>
          </a:p>
        </p:txBody>
      </p:sp>
    </p:spTree>
    <p:extLst>
      <p:ext uri="{BB962C8B-B14F-4D97-AF65-F5344CB8AC3E}">
        <p14:creationId xmlns:p14="http://schemas.microsoft.com/office/powerpoint/2010/main" val="415155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52E64-E938-41CA-8CA0-6593670B5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Advantages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CDE6E-7108-4429-9A98-DBED9F50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>
            <a:normAutofit/>
          </a:bodyPr>
          <a:lstStyle/>
          <a:p>
            <a:pPr algn="l" rtl="0"/>
            <a:r>
              <a:rPr lang="en-US" b="1" i="0" u="none" strike="noStrike" baseline="0" dirty="0">
                <a:solidFill>
                  <a:srgbClr val="FF0000"/>
                </a:solidFill>
                <a:latin typeface="NewCenturySchlbk-Bold"/>
              </a:rPr>
              <a:t>Reduced hardware costs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NewCenturySchlbk-Bold"/>
              </a:rPr>
              <a:t>One device performing special task can be share among the network user or devices such as printer, storage devices ( reducing of using portable storage devices to transmits for exchange data from on devices to another ) common connection to internet ( all network devices access to same internet connection )</a:t>
            </a:r>
          </a:p>
          <a:p>
            <a:pPr algn="l" rtl="0"/>
            <a:r>
              <a:rPr lang="en-US" b="1" i="0" u="none" strike="noStrike" baseline="0" dirty="0">
                <a:solidFill>
                  <a:srgbClr val="FF0000"/>
                </a:solidFill>
                <a:latin typeface="NewCenturySchlbk-Bold"/>
              </a:rPr>
              <a:t>Application sharing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NewCenturySchlbk-Bold"/>
              </a:rPr>
              <a:t>Network let the user to share application installed in the network’s server ( for example an company that installed application to let users to order their demands of products so that salespeople receives their demands very easy and in organized way )</a:t>
            </a:r>
          </a:p>
          <a:p>
            <a:pPr marL="415800" indent="-342900" algn="l" rtl="0"/>
            <a:endParaRPr lang="en-US" b="1" dirty="0">
              <a:latin typeface="NewCenturySchlbk-Bold"/>
            </a:endParaRPr>
          </a:p>
        </p:txBody>
      </p:sp>
    </p:spTree>
    <p:extLst>
      <p:ext uri="{BB962C8B-B14F-4D97-AF65-F5344CB8AC3E}">
        <p14:creationId xmlns:p14="http://schemas.microsoft.com/office/powerpoint/2010/main" val="3075618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52E64-E938-41CA-8CA0-6593670B5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Advantages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CDE6E-7108-4429-9A98-DBED9F50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49"/>
          </a:xfrm>
        </p:spPr>
        <p:txBody>
          <a:bodyPr>
            <a:normAutofit/>
          </a:bodyPr>
          <a:lstStyle/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Sharing information resources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NewCenturySchlbk-Bold"/>
              </a:rPr>
              <a:t>Network share information among the users in organized and easy access way so that specific aspect of information can be easily access without consuming time in searching</a:t>
            </a:r>
          </a:p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Centralized data management</a:t>
            </a:r>
          </a:p>
          <a:p>
            <a:pPr lvl="1" algn="l" rtl="0"/>
            <a:r>
              <a:rPr lang="en-US" b="1" dirty="0">
                <a:latin typeface="NewCenturySchlbk-Bold"/>
              </a:rPr>
              <a:t> network can be a place of storing data which can be access by multiple users also provide backup and </a:t>
            </a:r>
            <a:r>
              <a:rPr lang="en-US" b="1" i="0" u="none" strike="noStrike" baseline="0" dirty="0">
                <a:latin typeface="NewCenturySchlbk-Roman"/>
              </a:rPr>
              <a:t>ensure the security and integrity of the data on the network with security software and password protection</a:t>
            </a:r>
            <a:endParaRPr lang="en-US" b="1" dirty="0">
              <a:latin typeface="NewCenturySchlbk-Bold"/>
            </a:endParaRPr>
          </a:p>
          <a:p>
            <a:pPr marL="415800" indent="-342900"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Connecting people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1"/>
                </a:solidFill>
                <a:latin typeface="NewCenturySchlbk-Bold"/>
              </a:rPr>
              <a:t>Make the work between people in different places organized and efficiency </a:t>
            </a:r>
            <a:endParaRPr lang="en-US" sz="1600" b="1" i="0" u="none" strike="noStrike" baseline="0" dirty="0">
              <a:solidFill>
                <a:schemeClr val="tx1"/>
              </a:solidFill>
              <a:latin typeface="NewCenturySchlbk-Bold"/>
            </a:endParaRPr>
          </a:p>
          <a:p>
            <a:pPr marL="415800" indent="-342900" algn="l" rtl="0"/>
            <a:endParaRPr lang="en-US" sz="1800" b="1" i="0" u="none" strike="noStrike" baseline="0" dirty="0">
              <a:latin typeface="NewCenturySchlbk-Bold"/>
            </a:endParaRPr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b="1" dirty="0">
              <a:latin typeface="NewCenturySchlbk-Bold"/>
            </a:endParaRPr>
          </a:p>
        </p:txBody>
      </p:sp>
    </p:spTree>
    <p:extLst>
      <p:ext uri="{BB962C8B-B14F-4D97-AF65-F5344CB8AC3E}">
        <p14:creationId xmlns:p14="http://schemas.microsoft.com/office/powerpoint/2010/main" val="3985249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153B8-BE70-41C0-8EEF-D4B32282B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103" y="0"/>
            <a:ext cx="10353762" cy="970450"/>
          </a:xfrm>
        </p:spPr>
        <p:txBody>
          <a:bodyPr/>
          <a:lstStyle/>
          <a:p>
            <a:r>
              <a:rPr lang="en-US" dirty="0"/>
              <a:t>Disadvantages 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5F923-0EA1-435E-9DED-1443572B0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1"/>
            <a:ext cx="10353762" cy="5887550"/>
          </a:xfrm>
        </p:spPr>
        <p:txBody>
          <a:bodyPr/>
          <a:lstStyle/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Lack of privacy </a:t>
            </a:r>
          </a:p>
          <a:p>
            <a:pPr lvl="1" algn="l" rtl="0"/>
            <a:r>
              <a:rPr lang="en-US" sz="1600" b="0" i="0" u="none" strike="noStrike" baseline="0" dirty="0">
                <a:latin typeface="NewCenturySchlbk-Roman"/>
              </a:rPr>
              <a:t>Network membership </a:t>
            </a:r>
            <a:r>
              <a:rPr lang="en-US" sz="1800" b="0" i="0" u="none" strike="noStrike" baseline="0" dirty="0">
                <a:latin typeface="NewCenturySchlbk-Roman"/>
              </a:rPr>
              <a:t>can threaten your privacy. Network administrators can access your files and may monitor your network and Internet activities.</a:t>
            </a:r>
          </a:p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Security threats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1600" b="1" i="0" u="none" strike="noStrike" baseline="0" dirty="0">
                <a:latin typeface="NewCenturySchlbk-Bold"/>
              </a:rPr>
              <a:t> </a:t>
            </a:r>
            <a:r>
              <a:rPr lang="en-US" sz="1600" b="0" i="0" u="none" strike="noStrike" baseline="0" dirty="0">
                <a:latin typeface="NewCenturySchlbk-Roman"/>
              </a:rPr>
              <a:t>Because some personal and corporate information is inevitably stored on network servers, it is possible that others may gain unauthorized access to files, user names, and even passwords.</a:t>
            </a:r>
          </a:p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Loss of productivity</a:t>
            </a:r>
            <a:endParaRPr lang="en-US" sz="1800" b="1" i="0" u="none" strike="noStrike" baseline="0" dirty="0">
              <a:solidFill>
                <a:srgbClr val="FF0000"/>
              </a:solidFill>
              <a:latin typeface="NewCenturySchlbk-Roman"/>
            </a:endParaRP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Threats like </a:t>
            </a:r>
            <a:r>
              <a:rPr lang="en-US" sz="1600" b="0" i="0" u="none" strike="noStrike" baseline="0" dirty="0">
                <a:latin typeface="NewCenturySchlbk-Roman"/>
              </a:rPr>
              <a:t>viruses, hacking, sabotage, or a simple breakdown limit use of network resources or let to data lose which decrease the ability of produce work on time </a:t>
            </a:r>
          </a:p>
          <a:p>
            <a:pPr algn="l" rtl="0"/>
            <a:r>
              <a:rPr lang="en-US" sz="1800" b="1" i="0" u="none" strike="noStrike" baseline="0" dirty="0">
                <a:solidFill>
                  <a:srgbClr val="FF0000"/>
                </a:solidFill>
                <a:latin typeface="NewCenturySchlbk-Bold"/>
              </a:rPr>
              <a:t>Loss of autonomy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NewCenturySchlbk-Bold"/>
              </a:rPr>
              <a:t>The user of network is begin controlled by </a:t>
            </a:r>
            <a:r>
              <a:rPr lang="en-US" sz="1600" b="0" i="0" u="none" strike="noStrike" baseline="0" dirty="0">
                <a:latin typeface="NewCenturySchlbk-Roman"/>
              </a:rPr>
              <a:t>network administrator which impose restrictions on what software you can load onto network computers.</a:t>
            </a:r>
            <a:endParaRPr lang="en-US" sz="1400" b="0" i="0" u="none" strike="noStrike" baseline="0" dirty="0">
              <a:latin typeface="NewCenturySchlbk-Roman"/>
            </a:endParaRP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37538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EC2FD-B511-4252-AAF6-BCAD38925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categories of networks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7AB73-290B-4DA2-9BB5-CDF25B641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5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These categories are based on the size of the geographical region that a network spans.</a:t>
            </a:r>
          </a:p>
          <a:p>
            <a:pPr algn="l" rtl="0"/>
            <a:r>
              <a:rPr lang="en-US" sz="2400" dirty="0">
                <a:solidFill>
                  <a:srgbClr val="FF0000"/>
                </a:solidFill>
              </a:rPr>
              <a:t>Wide area network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it is long-distance transmission media to link network devices or networks separated by few of miles or thousand of miles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It is collection of local area networks linked with each other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Internet is an example of wide area network </a:t>
            </a:r>
          </a:p>
          <a:p>
            <a:pPr algn="l" rtl="0"/>
            <a:r>
              <a:rPr lang="en-US" sz="2400" dirty="0">
                <a:solidFill>
                  <a:srgbClr val="FF0000"/>
                </a:solidFill>
              </a:rPr>
              <a:t>Local area network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It is used to link networks or network devices that separated with small distance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Links devices from different buildings or inside building links different floors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000" dirty="0"/>
              <a:t>University , schools , banks and companies use local area network</a:t>
            </a:r>
          </a:p>
          <a:p>
            <a:pPr lvl="1" algn="l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 local area network (LAN) uses cables, radio waves, or infrared signals to link network devices </a:t>
            </a:r>
            <a:r>
              <a:rPr lang="en-US" sz="2000" dirty="0"/>
              <a:t> </a:t>
            </a:r>
          </a:p>
          <a:p>
            <a:pPr lvl="1" algn="l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It is owned or managed by single person (</a:t>
            </a:r>
            <a:r>
              <a:rPr lang="en-US" sz="1800" b="1" i="0" u="none" strike="noStrike" baseline="0" dirty="0">
                <a:latin typeface="NewCenturySchlbk-Bold"/>
              </a:rPr>
              <a:t>Network administrators)</a:t>
            </a:r>
            <a:r>
              <a:rPr lang="en-US" sz="2000" dirty="0"/>
              <a:t> or organization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69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EC2FD-B511-4252-AAF6-BCAD38925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categories of networks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7AB73-290B-4DA2-9BB5-CDF25B641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50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rgbClr val="FF0000"/>
                </a:solidFill>
              </a:rPr>
              <a:t>Metropolitan area network </a:t>
            </a:r>
          </a:p>
          <a:p>
            <a:pPr lvl="1" algn="l" rtl="0"/>
            <a:r>
              <a:rPr lang="en-US" dirty="0"/>
              <a:t>It is network that designed for city or town links different building in same city </a:t>
            </a:r>
          </a:p>
          <a:p>
            <a:pPr lvl="1" algn="l" rtl="0"/>
            <a:r>
              <a:rPr lang="en-US" dirty="0"/>
              <a:t>It bigger than LAN and smaller than WAN</a:t>
            </a:r>
          </a:p>
          <a:p>
            <a:pPr lvl="1" algn="l" rtl="0"/>
            <a:r>
              <a:rPr lang="en-US" dirty="0"/>
              <a:t>It is owned or managed by single government or organization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Personal area network </a:t>
            </a:r>
          </a:p>
          <a:p>
            <a:pPr lvl="1" algn="l" rtl="0"/>
            <a:r>
              <a:rPr lang="en-US" dirty="0"/>
              <a:t>It is network created within the range of an individual person maximum to 32 feet for exchanging data without interfere of network deceive such as router  </a:t>
            </a:r>
          </a:p>
          <a:p>
            <a:pPr lvl="1" algn="l" rtl="0"/>
            <a:r>
              <a:rPr lang="en-US" b="0" i="0" dirty="0">
                <a:solidFill>
                  <a:srgbClr val="FFFFFF"/>
                </a:solidFill>
                <a:effectLst/>
                <a:latin typeface="-apple-system"/>
              </a:rPr>
              <a:t>connection between a Bluetooth earpiece and a smartphone. can also connect laptops, tablets, printers, keyboards, and other computerized devices.</a:t>
            </a:r>
          </a:p>
          <a:p>
            <a:pPr lvl="1" algn="l" rtl="0"/>
            <a:r>
              <a:rPr lang="en-US" b="0" i="0" dirty="0">
                <a:solidFill>
                  <a:srgbClr val="FFFFFF"/>
                </a:solidFill>
                <a:effectLst/>
                <a:latin typeface="-apple-system"/>
              </a:rPr>
              <a:t>PAN network connections can either be wired or wireless.</a:t>
            </a:r>
            <a:r>
              <a:rPr lang="en-US" dirty="0">
                <a:solidFill>
                  <a:srgbClr val="FFFFFF"/>
                </a:solidFill>
              </a:rPr>
              <a:t> 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Home area network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FFFFFF"/>
                </a:solidFill>
                <a:effectLst/>
                <a:latin typeface="Montserrat"/>
              </a:rPr>
              <a:t>It is a </a:t>
            </a:r>
            <a:r>
              <a:rPr lang="en-US" b="0" i="0" u="none" strike="noStrike" dirty="0">
                <a:solidFill>
                  <a:srgbClr val="FFFFFF"/>
                </a:solidFill>
                <a:effectLst/>
                <a:latin typeface="Montserrat"/>
              </a:rPr>
              <a:t>network</a:t>
            </a:r>
            <a:r>
              <a:rPr lang="en-US" b="0" i="0" dirty="0">
                <a:solidFill>
                  <a:srgbClr val="FFFFFF"/>
                </a:solidFill>
                <a:effectLst/>
                <a:latin typeface="Montserrat"/>
              </a:rPr>
              <a:t> contained within a user’s home that connects a person’s digital devices such as computers , printer , smartphones , smart TV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  <a:effectLst/>
                <a:latin typeface="Montserrat"/>
              </a:rPr>
              <a:t>It is bigger than PAN smaller than LAN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FF"/>
                </a:solidFill>
                <a:effectLst/>
                <a:latin typeface="Montserrat"/>
              </a:rPr>
              <a:t>It use router or switch to links network devices with each other by (wired or wireless ) means </a:t>
            </a:r>
            <a:endParaRPr lang="ar-LY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7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E7FBF-19D4-41C6-B2DD-A0468C067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44388"/>
            <a:ext cx="10353762" cy="970450"/>
          </a:xfrm>
        </p:spPr>
        <p:txBody>
          <a:bodyPr/>
          <a:lstStyle/>
          <a:p>
            <a:r>
              <a:rPr lang="en-US" dirty="0"/>
              <a:t>Peer-to-peer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F8B52-F3B7-4543-A8B5-73BE550E9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014838"/>
            <a:ext cx="10353762" cy="5798773"/>
          </a:xfrm>
        </p:spPr>
        <p:txBody>
          <a:bodyPr/>
          <a:lstStyle/>
          <a:p>
            <a:pPr algn="l" rtl="0"/>
            <a:r>
              <a:rPr lang="en-US" dirty="0"/>
              <a:t>Peer-to-peer network is a collections of devices linked with each other (wired or wireless) without server that acts as centralized network management</a:t>
            </a:r>
          </a:p>
          <a:p>
            <a:pPr algn="l" rtl="0"/>
            <a:r>
              <a:rPr lang="en-US" dirty="0"/>
              <a:t>Each user manage has own files , disk usage , directories and peripherals devices that other users of network can access </a:t>
            </a:r>
          </a:p>
          <a:p>
            <a:pPr algn="l" rtl="0"/>
            <a:r>
              <a:rPr lang="en-US" dirty="0"/>
              <a:t>It often used for home or small businesses network</a:t>
            </a:r>
          </a:p>
          <a:p>
            <a:pPr algn="l" rtl="0"/>
            <a:r>
              <a:rPr lang="en-US" dirty="0"/>
              <a:t>It does not require </a:t>
            </a:r>
            <a:r>
              <a:rPr lang="en-US" sz="1800" b="0" i="0" u="none" strike="noStrike" baseline="0" dirty="0">
                <a:latin typeface="NewCenturySchlbk-Roman"/>
              </a:rPr>
              <a:t>NOS (network operating system)</a:t>
            </a:r>
            <a:endParaRPr lang="en-US" dirty="0"/>
          </a:p>
          <a:p>
            <a:pPr algn="l" rtl="0"/>
            <a:r>
              <a:rPr lang="en-US" dirty="0"/>
              <a:t> become slow as number of user increase </a:t>
            </a:r>
          </a:p>
          <a:p>
            <a:pPr algn="l" rtl="0"/>
            <a:r>
              <a:rPr lang="en-US" dirty="0"/>
              <a:t>Security is not strong due to the lack of hierarchy among the participants</a:t>
            </a:r>
          </a:p>
          <a:p>
            <a:pPr algn="l" rtl="0"/>
            <a:r>
              <a:rPr lang="en-US" dirty="0"/>
              <a:t>Tracking shared files in network is confusing</a:t>
            </a: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1293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A6EF2-3E45-422E-9988-C4F84D438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dirty="0"/>
              <a:t>Client/server network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9B47B-8C72-466E-AE9B-3749A9301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0450"/>
            <a:ext cx="10353762" cy="5887550"/>
          </a:xfrm>
        </p:spPr>
        <p:txBody>
          <a:bodyPr/>
          <a:lstStyle/>
          <a:p>
            <a:pPr algn="l" rtl="0"/>
            <a:r>
              <a:rPr lang="en-US" dirty="0"/>
              <a:t>It is collection of users or clints with one or more server providing services to clients  </a:t>
            </a:r>
          </a:p>
          <a:p>
            <a:pPr algn="l" rtl="0"/>
            <a:r>
              <a:rPr lang="en-US" dirty="0"/>
              <a:t>Some common servers on a client/server network include those that provide e-mail, file storage, and database storage, and facilitate communication with other networks, including internet </a:t>
            </a:r>
          </a:p>
          <a:p>
            <a:pPr algn="l" rtl="0"/>
            <a:r>
              <a:rPr lang="en-US" dirty="0"/>
              <a:t>corporate or university uses LAN client/server network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dirty="0"/>
              <a:t>A client can be any </a:t>
            </a:r>
            <a:r>
              <a:rPr lang="en-US" sz="20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device</a:t>
            </a:r>
            <a:r>
              <a:rPr lang="en-US" dirty="0"/>
              <a:t> type 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PC, Mac, desktop, notebook, or even a handheld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That connected to network via modem physical or wireless connection  contains software enable it send request to server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It work with any size of LAN layout does not slow down with heavy users</a:t>
            </a: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80807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Custom 18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214C86-EE31-4BD9-A8DA-4E7809549F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1C015E-2B6B-4186-AA19-D3C2878D41E9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F5BE4635-D1B4-4307-892D-6B7970BB73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Slate design</Template>
  <TotalTime>415</TotalTime>
  <Words>1705</Words>
  <Application>Microsoft Office PowerPoint</Application>
  <PresentationFormat>Widescreen</PresentationFormat>
  <Paragraphs>129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-apple-system</vt:lpstr>
      <vt:lpstr>Arial</vt:lpstr>
      <vt:lpstr>Calibri</vt:lpstr>
      <vt:lpstr>Calisto MT</vt:lpstr>
      <vt:lpstr>Montserrat</vt:lpstr>
      <vt:lpstr>NewCenturySchlbk-Bold</vt:lpstr>
      <vt:lpstr>NewCenturySchlbk-Roman</vt:lpstr>
      <vt:lpstr>ProximaNovaRegular</vt:lpstr>
      <vt:lpstr>Wingdings</vt:lpstr>
      <vt:lpstr>Wingdings 2</vt:lpstr>
      <vt:lpstr>Slate</vt:lpstr>
      <vt:lpstr>Computer network </vt:lpstr>
      <vt:lpstr>network</vt:lpstr>
      <vt:lpstr>Advantages</vt:lpstr>
      <vt:lpstr>Advantages</vt:lpstr>
      <vt:lpstr>Disadvantages </vt:lpstr>
      <vt:lpstr>categories of networks</vt:lpstr>
      <vt:lpstr>categories of networks</vt:lpstr>
      <vt:lpstr>Peer-to-peer</vt:lpstr>
      <vt:lpstr>Client/server network</vt:lpstr>
      <vt:lpstr>Virtual private network </vt:lpstr>
      <vt:lpstr>LAN topology</vt:lpstr>
      <vt:lpstr>LAN topology</vt:lpstr>
      <vt:lpstr> PROTOCOLS</vt:lpstr>
      <vt:lpstr>LAN PROTOCOLS</vt:lpstr>
      <vt:lpstr>Wireless LAN PROTOCOLS</vt:lpstr>
      <vt:lpstr>Circuit switching </vt:lpstr>
      <vt:lpstr>Packet switching </vt:lpstr>
      <vt:lpstr>Special components</vt:lpstr>
      <vt:lpstr>Special components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network </dc:title>
  <dc:creator>ahmed</dc:creator>
  <cp:lastModifiedBy>ahmed</cp:lastModifiedBy>
  <cp:revision>38</cp:revision>
  <dcterms:created xsi:type="dcterms:W3CDTF">2021-01-03T15:07:46Z</dcterms:created>
  <dcterms:modified xsi:type="dcterms:W3CDTF">2021-01-04T08:53:43Z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