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7"/>
  </p:notesMasterIdLst>
  <p:sldIdLst>
    <p:sldId id="256" r:id="rId2"/>
    <p:sldId id="257" r:id="rId3"/>
    <p:sldId id="260" r:id="rId4"/>
    <p:sldId id="258" r:id="rId5"/>
    <p:sldId id="286" r:id="rId6"/>
    <p:sldId id="261" r:id="rId7"/>
    <p:sldId id="282" r:id="rId8"/>
    <p:sldId id="266" r:id="rId9"/>
    <p:sldId id="263" r:id="rId10"/>
    <p:sldId id="283" r:id="rId11"/>
    <p:sldId id="264" r:id="rId12"/>
    <p:sldId id="268" r:id="rId13"/>
    <p:sldId id="269" r:id="rId14"/>
    <p:sldId id="270" r:id="rId15"/>
    <p:sldId id="271" r:id="rId16"/>
    <p:sldId id="272" r:id="rId17"/>
    <p:sldId id="273" r:id="rId18"/>
    <p:sldId id="274" r:id="rId19"/>
    <p:sldId id="275" r:id="rId20"/>
    <p:sldId id="276" r:id="rId21"/>
    <p:sldId id="277" r:id="rId22"/>
    <p:sldId id="278" r:id="rId23"/>
    <p:sldId id="281" r:id="rId24"/>
    <p:sldId id="279" r:id="rId25"/>
    <p:sldId id="280"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2215" autoAdjust="0"/>
    <p:restoredTop sz="92911" autoAdjust="0"/>
  </p:normalViewPr>
  <p:slideViewPr>
    <p:cSldViewPr>
      <p:cViewPr varScale="1">
        <p:scale>
          <a:sx n="93" d="100"/>
          <a:sy n="93" d="100"/>
        </p:scale>
        <p:origin x="1498" y="62"/>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2776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D7C6C77-DB8B-4B6E-9E13-81C9D9781982}" type="datetimeFigureOut">
              <a:rPr lang="ar-SA" smtClean="0"/>
              <a:t>20/09/1440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BFCB416-7596-4E00-AFE5-6182FB5D3046}" type="slidenum">
              <a:rPr lang="ar-SA" smtClean="0"/>
              <a:t>‹#›</a:t>
            </a:fld>
            <a:endParaRPr lang="ar-SA"/>
          </a:p>
        </p:txBody>
      </p:sp>
    </p:spTree>
    <p:extLst>
      <p:ext uri="{BB962C8B-B14F-4D97-AF65-F5344CB8AC3E}">
        <p14:creationId xmlns:p14="http://schemas.microsoft.com/office/powerpoint/2010/main" val="28400758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effectLst/>
              </a:rPr>
              <a:t>Thyroid-stimulating hormone-releasing hormone (</a:t>
            </a:r>
            <a:r>
              <a:rPr lang="en-US" b="1" dirty="0" err="1" smtClean="0">
                <a:effectLst/>
              </a:rPr>
              <a:t>thyrotropin</a:t>
            </a:r>
            <a:r>
              <a:rPr lang="en-US" b="1" dirty="0" smtClean="0">
                <a:effectLst/>
              </a:rPr>
              <a:t>-releasing hormone [TRH])</a:t>
            </a:r>
            <a:r>
              <a:rPr lang="en-US" dirty="0" smtClean="0">
                <a:effectLst/>
              </a:rPr>
              <a:t> stimulates the release of TSH. </a:t>
            </a:r>
          </a:p>
          <a:p>
            <a:r>
              <a:rPr lang="en-US" b="1" dirty="0" err="1" smtClean="0">
                <a:effectLst/>
              </a:rPr>
              <a:t>Corticotropin</a:t>
            </a:r>
            <a:r>
              <a:rPr lang="en-US" b="1" dirty="0" smtClean="0">
                <a:effectLst/>
              </a:rPr>
              <a:t>-releasing hormone (CRH)</a:t>
            </a:r>
            <a:r>
              <a:rPr lang="en-US" dirty="0" smtClean="0">
                <a:effectLst/>
              </a:rPr>
              <a:t> stimulates the release of </a:t>
            </a:r>
            <a:r>
              <a:rPr lang="en-US" dirty="0" err="1" smtClean="0">
                <a:effectLst/>
              </a:rPr>
              <a:t>adrenocorticotropin</a:t>
            </a:r>
            <a:r>
              <a:rPr lang="en-US" dirty="0" smtClean="0">
                <a:effectLst/>
              </a:rPr>
              <a:t>. </a:t>
            </a:r>
          </a:p>
          <a:p>
            <a:r>
              <a:rPr lang="en-US" b="1" dirty="0" err="1" smtClean="0">
                <a:effectLst/>
              </a:rPr>
              <a:t>Somatotropin</a:t>
            </a:r>
            <a:r>
              <a:rPr lang="en-US" b="1" dirty="0" smtClean="0">
                <a:effectLst/>
              </a:rPr>
              <a:t>-releasing hormone (SRH)</a:t>
            </a:r>
            <a:r>
              <a:rPr lang="en-US" dirty="0" smtClean="0">
                <a:effectLst/>
              </a:rPr>
              <a:t> stimulates the release of </a:t>
            </a:r>
            <a:r>
              <a:rPr lang="en-US" dirty="0" err="1" smtClean="0">
                <a:effectLst/>
              </a:rPr>
              <a:t>somatotropin</a:t>
            </a:r>
            <a:r>
              <a:rPr lang="en-US" dirty="0" smtClean="0">
                <a:effectLst/>
              </a:rPr>
              <a:t> (growth hormone). </a:t>
            </a:r>
          </a:p>
          <a:p>
            <a:r>
              <a:rPr lang="en-US" b="1" dirty="0" smtClean="0">
                <a:effectLst/>
              </a:rPr>
              <a:t>Luteinizing hormone-releasing hormone (LHRH)</a:t>
            </a:r>
            <a:r>
              <a:rPr lang="en-US" dirty="0" smtClean="0">
                <a:effectLst/>
              </a:rPr>
              <a:t> stimulates the release of luteinizing hormone (LH) and FSH. </a:t>
            </a:r>
          </a:p>
          <a:p>
            <a:r>
              <a:rPr lang="en-US" b="1" dirty="0" smtClean="0">
                <a:effectLst/>
              </a:rPr>
              <a:t>Prolactin-releasing hormone (PRH)</a:t>
            </a:r>
            <a:r>
              <a:rPr lang="en-US" dirty="0" smtClean="0">
                <a:effectLst/>
              </a:rPr>
              <a:t> stimulates the release of prolactin. </a:t>
            </a:r>
          </a:p>
          <a:p>
            <a:r>
              <a:rPr lang="en-US" b="1" dirty="0" smtClean="0">
                <a:effectLst/>
              </a:rPr>
              <a:t>Prolactin inhibitory factor (PIF)</a:t>
            </a:r>
            <a:r>
              <a:rPr lang="en-US" dirty="0" smtClean="0">
                <a:effectLst/>
              </a:rPr>
              <a:t> inhibits prolactin secretion. </a:t>
            </a:r>
          </a:p>
          <a:p>
            <a:endParaRPr lang="en-US" dirty="0"/>
          </a:p>
        </p:txBody>
      </p:sp>
      <p:sp>
        <p:nvSpPr>
          <p:cNvPr id="4" name="Slide Number Placeholder 3"/>
          <p:cNvSpPr>
            <a:spLocks noGrp="1"/>
          </p:cNvSpPr>
          <p:nvPr>
            <p:ph type="sldNum" sz="quarter" idx="10"/>
          </p:nvPr>
        </p:nvSpPr>
        <p:spPr/>
        <p:txBody>
          <a:bodyPr/>
          <a:lstStyle/>
          <a:p>
            <a:fld id="{ABFCB416-7596-4E00-AFE5-6182FB5D3046}" type="slidenum">
              <a:rPr lang="ar-SA" smtClean="0"/>
              <a:t>4</a:t>
            </a:fld>
            <a:endParaRPr lang="ar-SA"/>
          </a:p>
        </p:txBody>
      </p:sp>
    </p:spTree>
    <p:extLst>
      <p:ext uri="{BB962C8B-B14F-4D97-AF65-F5344CB8AC3E}">
        <p14:creationId xmlns:p14="http://schemas.microsoft.com/office/powerpoint/2010/main" val="3262251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extLst>
      <p:ext uri="{BB962C8B-B14F-4D97-AF65-F5344CB8AC3E}">
        <p14:creationId xmlns:p14="http://schemas.microsoft.com/office/powerpoint/2010/main" val="2266403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20/09/1440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20/09/1440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20/09/1440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20/09/1440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20/09/1440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20/09/1440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20/09/1440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20/09/1440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20/09/1440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20/09/1440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20/09/1440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20/09/1440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normAutofit/>
          </a:bodyPr>
          <a:lstStyle/>
          <a:p>
            <a:r>
              <a:rPr lang="en-US" sz="5400" b="1" dirty="0">
                <a:latin typeface="Cambria" pitchFamily="18" charset="0"/>
              </a:rPr>
              <a:t>Hypopituitarism</a:t>
            </a:r>
            <a:endParaRPr lang="ar-SA" sz="5400" dirty="0">
              <a:latin typeface="Cambria" pitchFamily="18" charset="0"/>
            </a:endParaRPr>
          </a:p>
        </p:txBody>
      </p:sp>
      <p:sp>
        <p:nvSpPr>
          <p:cNvPr id="5" name="عنوان فرعي 4"/>
          <p:cNvSpPr>
            <a:spLocks noGrp="1"/>
          </p:cNvSpPr>
          <p:nvPr>
            <p:ph type="subTitle" idx="1"/>
          </p:nvPr>
        </p:nvSpPr>
        <p:spPr/>
        <p:txBody>
          <a:bodyPr/>
          <a:lstStyle/>
          <a:p>
            <a:r>
              <a:rPr lang="en-US" dirty="0"/>
              <a:t>Dr Mousa Tuwati Alfakhri</a:t>
            </a:r>
          </a:p>
          <a:p>
            <a:endParaRPr lang="ar-SA" dirty="0"/>
          </a:p>
        </p:txBody>
      </p:sp>
    </p:spTree>
    <p:extLst>
      <p:ext uri="{BB962C8B-B14F-4D97-AF65-F5344CB8AC3E}">
        <p14:creationId xmlns:p14="http://schemas.microsoft.com/office/powerpoint/2010/main" val="24649666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sz="4800" b="1" dirty="0" smtClean="0">
                <a:solidFill>
                  <a:prstClr val="black"/>
                </a:solidFill>
                <a:latin typeface="Cambria" pitchFamily="18" charset="0"/>
              </a:rPr>
              <a:t>Causes...</a:t>
            </a:r>
            <a:r>
              <a:rPr lang="en-US" dirty="0"/>
              <a:t> </a:t>
            </a:r>
            <a:r>
              <a:rPr lang="en-US" dirty="0" smtClean="0"/>
              <a:t>Contd.</a:t>
            </a:r>
            <a:endParaRPr lang="ar-SA" dirty="0"/>
          </a:p>
        </p:txBody>
      </p:sp>
      <p:sp>
        <p:nvSpPr>
          <p:cNvPr id="3" name="عنصر نائب للمحتوى 2"/>
          <p:cNvSpPr>
            <a:spLocks noGrp="1"/>
          </p:cNvSpPr>
          <p:nvPr>
            <p:ph idx="1"/>
          </p:nvPr>
        </p:nvSpPr>
        <p:spPr/>
        <p:txBody>
          <a:bodyPr/>
          <a:lstStyle/>
          <a:p>
            <a:pPr algn="l" rtl="0"/>
            <a:r>
              <a:rPr lang="en-US" dirty="0"/>
              <a:t> Infection—tuberculosis, pituitary abscess.</a:t>
            </a:r>
          </a:p>
          <a:p>
            <a:pPr algn="l" rtl="0"/>
            <a:r>
              <a:rPr lang="en-US" dirty="0"/>
              <a:t> Trauma (including traumatic brain injury).</a:t>
            </a:r>
          </a:p>
          <a:p>
            <a:pPr algn="l" rtl="0"/>
            <a:r>
              <a:rPr lang="en-US" dirty="0"/>
              <a:t> Subarachnoid haemorrhage.</a:t>
            </a:r>
          </a:p>
          <a:p>
            <a:pPr algn="l" rtl="0"/>
            <a:r>
              <a:rPr lang="en-US" dirty="0"/>
              <a:t> Isolated hypothalamic-releasing hormone deficiency, e.g. Kallmann’s syndrome due to GnRH deficiency.</a:t>
            </a:r>
          </a:p>
          <a:p>
            <a:pPr algn="l" rtl="0"/>
            <a:r>
              <a:rPr lang="en-US" dirty="0"/>
              <a:t> Genetic causes.</a:t>
            </a:r>
            <a:endParaRPr lang="ar-SA" dirty="0"/>
          </a:p>
          <a:p>
            <a:endParaRPr lang="ar-SA" dirty="0"/>
          </a:p>
        </p:txBody>
      </p:sp>
    </p:spTree>
    <p:extLst>
      <p:ext uri="{BB962C8B-B14F-4D97-AF65-F5344CB8AC3E}">
        <p14:creationId xmlns:p14="http://schemas.microsoft.com/office/powerpoint/2010/main" val="588750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atin typeface="Cambria" pitchFamily="18" charset="0"/>
              </a:rPr>
              <a:t>Clinical </a:t>
            </a:r>
            <a:r>
              <a:rPr lang="en-US" b="1" dirty="0">
                <a:latin typeface="Cambria" pitchFamily="18" charset="0"/>
              </a:rPr>
              <a:t>Features</a:t>
            </a:r>
            <a:endParaRPr lang="ar-SA" dirty="0">
              <a:latin typeface="Cambria" pitchFamily="18" charset="0"/>
            </a:endParaRPr>
          </a:p>
        </p:txBody>
      </p:sp>
      <p:sp>
        <p:nvSpPr>
          <p:cNvPr id="3" name="عنصر نائب للمحتوى 2"/>
          <p:cNvSpPr>
            <a:spLocks noGrp="1"/>
          </p:cNvSpPr>
          <p:nvPr>
            <p:ph idx="1"/>
          </p:nvPr>
        </p:nvSpPr>
        <p:spPr>
          <a:xfrm>
            <a:off x="467544" y="1268760"/>
            <a:ext cx="8280920" cy="5256584"/>
          </a:xfrm>
        </p:spPr>
        <p:txBody>
          <a:bodyPr>
            <a:normAutofit fontScale="92500" lnSpcReduction="10000"/>
          </a:bodyPr>
          <a:lstStyle/>
          <a:p>
            <a:pPr algn="l" rtl="0">
              <a:buFont typeface="Wingdings" pitchFamily="2" charset="2"/>
              <a:buChar char="Ø"/>
            </a:pPr>
            <a:r>
              <a:rPr lang="en-US" dirty="0" smtClean="0">
                <a:latin typeface="Cambria" pitchFamily="18" charset="0"/>
              </a:rPr>
              <a:t>clinical </a:t>
            </a:r>
            <a:r>
              <a:rPr lang="en-US" dirty="0">
                <a:latin typeface="Cambria" pitchFamily="18" charset="0"/>
              </a:rPr>
              <a:t>features depend on </a:t>
            </a:r>
            <a:r>
              <a:rPr lang="en-US" dirty="0" smtClean="0">
                <a:latin typeface="Cambria" pitchFamily="18" charset="0"/>
              </a:rPr>
              <a:t> </a:t>
            </a:r>
            <a:r>
              <a:rPr lang="en-US" dirty="0">
                <a:latin typeface="Cambria" pitchFamily="18" charset="0"/>
              </a:rPr>
              <a:t>type and degree of </a:t>
            </a:r>
            <a:r>
              <a:rPr lang="en-US" dirty="0" smtClean="0">
                <a:latin typeface="Cambria" pitchFamily="18" charset="0"/>
              </a:rPr>
              <a:t>hormonal deficits.</a:t>
            </a:r>
            <a:endParaRPr lang="en-US" dirty="0">
              <a:latin typeface="Cambria" pitchFamily="18" charset="0"/>
            </a:endParaRPr>
          </a:p>
          <a:p>
            <a:pPr algn="l" rtl="0">
              <a:buFont typeface="Wingdings" pitchFamily="2" charset="2"/>
              <a:buChar char="Ø"/>
            </a:pPr>
            <a:r>
              <a:rPr lang="en-US" dirty="0" smtClean="0">
                <a:latin typeface="Cambria" pitchFamily="18" charset="0"/>
              </a:rPr>
              <a:t>In  </a:t>
            </a:r>
            <a:r>
              <a:rPr lang="en-US" dirty="0">
                <a:latin typeface="Cambria" pitchFamily="18" charset="0"/>
              </a:rPr>
              <a:t>majority of cases, </a:t>
            </a:r>
            <a:r>
              <a:rPr lang="en-US" dirty="0" smtClean="0">
                <a:latin typeface="Cambria" pitchFamily="18" charset="0"/>
              </a:rPr>
              <a:t>development of hypopituitarism </a:t>
            </a:r>
            <a:r>
              <a:rPr lang="en-US" dirty="0">
                <a:latin typeface="Cambria" pitchFamily="18" charset="0"/>
              </a:rPr>
              <a:t>follows </a:t>
            </a:r>
            <a:r>
              <a:rPr lang="en-US" dirty="0" smtClean="0">
                <a:latin typeface="Cambria" pitchFamily="18" charset="0"/>
              </a:rPr>
              <a:t> </a:t>
            </a:r>
            <a:r>
              <a:rPr lang="en-US" dirty="0">
                <a:latin typeface="Cambria" pitchFamily="18" charset="0"/>
              </a:rPr>
              <a:t>characteristic order, with secretion of </a:t>
            </a:r>
            <a:r>
              <a:rPr lang="en-US" b="1" dirty="0" smtClean="0">
                <a:solidFill>
                  <a:srgbClr val="FF0000"/>
                </a:solidFill>
                <a:latin typeface="Cambria" pitchFamily="18" charset="0"/>
              </a:rPr>
              <a:t>GH</a:t>
            </a:r>
            <a:r>
              <a:rPr lang="en-US" dirty="0" smtClean="0">
                <a:latin typeface="Cambria" pitchFamily="18" charset="0"/>
              </a:rPr>
              <a:t>,then </a:t>
            </a:r>
            <a:r>
              <a:rPr lang="en-US" b="1" dirty="0">
                <a:solidFill>
                  <a:srgbClr val="FF0000"/>
                </a:solidFill>
                <a:latin typeface="Cambria" pitchFamily="18" charset="0"/>
              </a:rPr>
              <a:t>gonadotrophins</a:t>
            </a:r>
            <a:r>
              <a:rPr lang="en-US" dirty="0">
                <a:latin typeface="Cambria" pitchFamily="18" charset="0"/>
              </a:rPr>
              <a:t> being affected first, followed by </a:t>
            </a:r>
            <a:r>
              <a:rPr lang="en-US" b="1" dirty="0">
                <a:solidFill>
                  <a:srgbClr val="FF0000"/>
                </a:solidFill>
                <a:latin typeface="Cambria" pitchFamily="18" charset="0"/>
              </a:rPr>
              <a:t>TSH</a:t>
            </a:r>
            <a:r>
              <a:rPr lang="en-US" dirty="0">
                <a:latin typeface="Cambria" pitchFamily="18" charset="0"/>
              </a:rPr>
              <a:t> and </a:t>
            </a:r>
            <a:r>
              <a:rPr lang="en-US" b="1" dirty="0" smtClean="0">
                <a:solidFill>
                  <a:srgbClr val="FF0000"/>
                </a:solidFill>
                <a:latin typeface="Cambria" pitchFamily="18" charset="0"/>
              </a:rPr>
              <a:t>ACTH</a:t>
            </a:r>
            <a:r>
              <a:rPr lang="en-US" dirty="0" smtClean="0">
                <a:latin typeface="Cambria" pitchFamily="18" charset="0"/>
              </a:rPr>
              <a:t> secretion </a:t>
            </a:r>
            <a:r>
              <a:rPr lang="en-US" dirty="0">
                <a:latin typeface="Cambria" pitchFamily="18" charset="0"/>
              </a:rPr>
              <a:t>at </a:t>
            </a:r>
            <a:r>
              <a:rPr lang="en-US" dirty="0" smtClean="0">
                <a:latin typeface="Cambria" pitchFamily="18" charset="0"/>
              </a:rPr>
              <a:t> </a:t>
            </a:r>
            <a:r>
              <a:rPr lang="en-US" dirty="0">
                <a:latin typeface="Cambria" pitchFamily="18" charset="0"/>
              </a:rPr>
              <a:t>later stage. </a:t>
            </a:r>
            <a:r>
              <a:rPr lang="en-US" dirty="0">
                <a:solidFill>
                  <a:srgbClr val="00B050"/>
                </a:solidFill>
                <a:latin typeface="Cambria" pitchFamily="18" charset="0"/>
              </a:rPr>
              <a:t>PRL deficiency is rare, except in </a:t>
            </a:r>
            <a:r>
              <a:rPr lang="en-US" dirty="0" smtClean="0">
                <a:solidFill>
                  <a:srgbClr val="00B050"/>
                </a:solidFill>
                <a:latin typeface="Cambria" pitchFamily="18" charset="0"/>
              </a:rPr>
              <a:t>Sheehan’ssyndrome associated </a:t>
            </a:r>
            <a:r>
              <a:rPr lang="en-US" dirty="0">
                <a:solidFill>
                  <a:srgbClr val="00B050"/>
                </a:solidFill>
                <a:latin typeface="Cambria" pitchFamily="18" charset="0"/>
              </a:rPr>
              <a:t>with failure of lactation. </a:t>
            </a:r>
            <a:endParaRPr lang="en-US" dirty="0" smtClean="0">
              <a:solidFill>
                <a:srgbClr val="00B050"/>
              </a:solidFill>
              <a:latin typeface="Cambria" pitchFamily="18" charset="0"/>
            </a:endParaRPr>
          </a:p>
          <a:p>
            <a:pPr algn="l" rtl="0">
              <a:buFont typeface="Wingdings" pitchFamily="2" charset="2"/>
              <a:buChar char="Ø"/>
            </a:pPr>
            <a:r>
              <a:rPr lang="en-US" b="1" dirty="0" smtClean="0">
                <a:solidFill>
                  <a:srgbClr val="FF0000"/>
                </a:solidFill>
                <a:latin typeface="Cambria" pitchFamily="18" charset="0"/>
              </a:rPr>
              <a:t>ADH</a:t>
            </a:r>
            <a:r>
              <a:rPr lang="en-US" dirty="0" smtClean="0">
                <a:latin typeface="Cambria" pitchFamily="18" charset="0"/>
              </a:rPr>
              <a:t> </a:t>
            </a:r>
            <a:r>
              <a:rPr lang="en-US" dirty="0">
                <a:latin typeface="Cambria" pitchFamily="18" charset="0"/>
              </a:rPr>
              <a:t>deficiency </a:t>
            </a:r>
            <a:r>
              <a:rPr lang="en-US" dirty="0" smtClean="0">
                <a:latin typeface="Cambria" pitchFamily="18" charset="0"/>
              </a:rPr>
              <a:t>is virtually </a:t>
            </a:r>
            <a:r>
              <a:rPr lang="en-US" dirty="0">
                <a:latin typeface="Cambria" pitchFamily="18" charset="0"/>
              </a:rPr>
              <a:t>unheard of with pituitary adenomas but may be seen </a:t>
            </a:r>
            <a:r>
              <a:rPr lang="en-US" dirty="0" smtClean="0">
                <a:latin typeface="Cambria" pitchFamily="18" charset="0"/>
              </a:rPr>
              <a:t>rarely with </a:t>
            </a:r>
            <a:r>
              <a:rPr lang="en-US" dirty="0">
                <a:latin typeface="Cambria" pitchFamily="18" charset="0"/>
              </a:rPr>
              <a:t>infiltrative disorders and trauma</a:t>
            </a:r>
            <a:endParaRPr lang="ar-SA" dirty="0">
              <a:latin typeface="Cambria" pitchFamily="18" charset="0"/>
            </a:endParaRPr>
          </a:p>
        </p:txBody>
      </p:sp>
    </p:spTree>
    <p:extLst>
      <p:ext uri="{BB962C8B-B14F-4D97-AF65-F5344CB8AC3E}">
        <p14:creationId xmlns:p14="http://schemas.microsoft.com/office/powerpoint/2010/main" val="3525031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1259632" y="1916832"/>
            <a:ext cx="6552728" cy="1879600"/>
          </a:xfrm>
        </p:spPr>
        <p:txBody>
          <a:bodyPr>
            <a:normAutofit/>
          </a:bodyPr>
          <a:lstStyle/>
          <a:p>
            <a:pPr eaLnBrk="1" fontAlgn="auto" hangingPunct="1">
              <a:spcAft>
                <a:spcPts val="0"/>
              </a:spcAft>
              <a:defRPr/>
            </a:pPr>
            <a:r>
              <a:rPr lang="tr-TR" sz="5400" b="1" dirty="0" err="1" smtClean="0">
                <a:latin typeface="Cambria" pitchFamily="18" charset="0"/>
              </a:rPr>
              <a:t>Specific</a:t>
            </a:r>
            <a:r>
              <a:rPr lang="tr-TR" sz="5400" b="1" dirty="0" smtClean="0">
                <a:latin typeface="Cambria" pitchFamily="18" charset="0"/>
              </a:rPr>
              <a:t> </a:t>
            </a:r>
            <a:r>
              <a:rPr lang="tr-TR" sz="5400" b="1" dirty="0" err="1" smtClean="0">
                <a:latin typeface="Cambria" pitchFamily="18" charset="0"/>
              </a:rPr>
              <a:t>Hormone</a:t>
            </a:r>
            <a:r>
              <a:rPr lang="tr-TR" sz="5400" b="1" dirty="0" smtClean="0">
                <a:latin typeface="Cambria" pitchFamily="18" charset="0"/>
              </a:rPr>
              <a:t> </a:t>
            </a:r>
            <a:r>
              <a:rPr lang="tr-TR" sz="5400" b="1" dirty="0" err="1" smtClean="0">
                <a:latin typeface="Cambria" pitchFamily="18" charset="0"/>
              </a:rPr>
              <a:t>Deficiencies</a:t>
            </a:r>
            <a:endParaRPr lang="en-US" sz="5400" b="1" dirty="0" smtClean="0">
              <a:latin typeface="Cambria" pitchFamily="18" charset="0"/>
            </a:endParaRPr>
          </a:p>
        </p:txBody>
      </p:sp>
    </p:spTree>
    <p:extLst>
      <p:ext uri="{BB962C8B-B14F-4D97-AF65-F5344CB8AC3E}">
        <p14:creationId xmlns:p14="http://schemas.microsoft.com/office/powerpoint/2010/main" val="9957222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p:txBody>
          <a:bodyPr/>
          <a:lstStyle/>
          <a:p>
            <a:pPr eaLnBrk="1" fontAlgn="auto" hangingPunct="1">
              <a:spcAft>
                <a:spcPts val="0"/>
              </a:spcAft>
              <a:defRPr/>
            </a:pPr>
            <a:r>
              <a:rPr lang="en-US" sz="4000" dirty="0" smtClean="0">
                <a:latin typeface="Cambria" pitchFamily="18" charset="0"/>
              </a:rPr>
              <a:t>Gonadotropin Deficiency</a:t>
            </a:r>
          </a:p>
        </p:txBody>
      </p:sp>
      <p:sp>
        <p:nvSpPr>
          <p:cNvPr id="39939" name="Rectangle 3"/>
          <p:cNvSpPr>
            <a:spLocks noGrp="1"/>
          </p:cNvSpPr>
          <p:nvPr>
            <p:ph sz="half" idx="1"/>
          </p:nvPr>
        </p:nvSpPr>
        <p:spPr>
          <a:xfrm>
            <a:off x="403224" y="1844824"/>
            <a:ext cx="3664719" cy="4463901"/>
          </a:xfrm>
        </p:spPr>
        <p:txBody>
          <a:bodyPr>
            <a:noAutofit/>
          </a:bodyPr>
          <a:lstStyle/>
          <a:p>
            <a:pPr marL="0" indent="0" algn="l" rtl="0">
              <a:lnSpc>
                <a:spcPct val="90000"/>
              </a:lnSpc>
              <a:buNone/>
              <a:defRPr/>
            </a:pPr>
            <a:r>
              <a:rPr lang="en-US" b="1" dirty="0" smtClean="0">
                <a:cs typeface="Times New Roman" pitchFamily="18" charset="0"/>
              </a:rPr>
              <a:t>Women</a:t>
            </a:r>
            <a:endParaRPr lang="en-US" sz="1400" u="sng"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Oligomenorrhea or amenorrhea</a:t>
            </a: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Loss of libido</a:t>
            </a: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Vaginal dryness or dyspareunia</a:t>
            </a: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Loss of secondary sex characteristics  (estrogen deficiency)</a:t>
            </a:r>
          </a:p>
        </p:txBody>
      </p:sp>
      <p:sp>
        <p:nvSpPr>
          <p:cNvPr id="39940" name="Rectangle 4"/>
          <p:cNvSpPr>
            <a:spLocks noGrp="1"/>
          </p:cNvSpPr>
          <p:nvPr>
            <p:ph sz="half" idx="2"/>
          </p:nvPr>
        </p:nvSpPr>
        <p:spPr>
          <a:xfrm>
            <a:off x="4365625" y="1844824"/>
            <a:ext cx="3878783" cy="4463901"/>
          </a:xfrm>
        </p:spPr>
        <p:txBody>
          <a:bodyPr>
            <a:normAutofit lnSpcReduction="10000"/>
          </a:bodyPr>
          <a:lstStyle/>
          <a:p>
            <a:pPr marL="274320" indent="-274320" algn="l" rtl="0" eaLnBrk="1" fontAlgn="auto" hangingPunct="1">
              <a:lnSpc>
                <a:spcPct val="90000"/>
              </a:lnSpc>
              <a:spcAft>
                <a:spcPts val="0"/>
              </a:spcAft>
              <a:buFontTx/>
              <a:buNone/>
              <a:defRPr/>
            </a:pPr>
            <a:r>
              <a:rPr lang="en-US" sz="3200" b="1" dirty="0" smtClean="0">
                <a:cs typeface="Times New Roman" pitchFamily="18" charset="0"/>
              </a:rPr>
              <a:t>Men</a:t>
            </a:r>
            <a:endParaRPr lang="en-US" sz="900" u="sng"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Loss of libido</a:t>
            </a:r>
            <a:endParaRPr lang="en-US" sz="1800"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Erectile dysfunction</a:t>
            </a:r>
            <a:endParaRPr lang="en-US" sz="1800"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Infertility</a:t>
            </a:r>
            <a:endParaRPr lang="en-US" sz="1800"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Loss of secondary sex characteristics</a:t>
            </a:r>
            <a:endParaRPr lang="en-US" sz="1050"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Atrophy of testes</a:t>
            </a:r>
            <a:endParaRPr lang="en-US" sz="1800"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err="1" smtClean="0">
                <a:cs typeface="Times New Roman" pitchFamily="18" charset="0"/>
              </a:rPr>
              <a:t>Gynecomastia</a:t>
            </a:r>
            <a:r>
              <a:rPr lang="en-US" dirty="0" smtClean="0">
                <a:cs typeface="Times New Roman" pitchFamily="18" charset="0"/>
              </a:rPr>
              <a:t> (testosterone deficiency)</a:t>
            </a:r>
            <a:r>
              <a:rPr lang="en-US" dirty="0" smtClean="0"/>
              <a:t> </a:t>
            </a:r>
          </a:p>
        </p:txBody>
      </p:sp>
    </p:spTree>
    <p:extLst>
      <p:ext uri="{BB962C8B-B14F-4D97-AF65-F5344CB8AC3E}">
        <p14:creationId xmlns:p14="http://schemas.microsoft.com/office/powerpoint/2010/main" val="8243818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xfrm>
            <a:off x="457200" y="320040"/>
            <a:ext cx="7239000" cy="1143000"/>
          </a:xfrm>
        </p:spPr>
        <p:txBody>
          <a:bodyPr/>
          <a:lstStyle/>
          <a:p>
            <a:pPr eaLnBrk="1" fontAlgn="auto" hangingPunct="1">
              <a:spcAft>
                <a:spcPts val="0"/>
              </a:spcAft>
              <a:defRPr/>
            </a:pPr>
            <a:r>
              <a:rPr lang="en-US" sz="4000" b="1" dirty="0" smtClean="0">
                <a:latin typeface="Cambria" pitchFamily="18" charset="0"/>
              </a:rPr>
              <a:t>ACTH Deficiency</a:t>
            </a:r>
          </a:p>
        </p:txBody>
      </p:sp>
      <p:sp>
        <p:nvSpPr>
          <p:cNvPr id="33795" name="Rectangle 3"/>
          <p:cNvSpPr>
            <a:spLocks noGrp="1"/>
          </p:cNvSpPr>
          <p:nvPr>
            <p:ph idx="1"/>
          </p:nvPr>
        </p:nvSpPr>
        <p:spPr>
          <a:xfrm>
            <a:off x="685800" y="1556793"/>
            <a:ext cx="7774632" cy="4680496"/>
          </a:xfrm>
        </p:spPr>
        <p:txBody>
          <a:bodyPr>
            <a:noAutofit/>
          </a:bodyPr>
          <a:lstStyle/>
          <a:p>
            <a:pPr algn="l" rtl="0" eaLnBrk="1" hangingPunct="1">
              <a:lnSpc>
                <a:spcPct val="80000"/>
              </a:lnSpc>
            </a:pPr>
            <a:r>
              <a:rPr lang="en-US" sz="2800" dirty="0" smtClean="0">
                <a:solidFill>
                  <a:srgbClr val="FF0000"/>
                </a:solidFill>
                <a:cs typeface="Times New Roman" pitchFamily="18" charset="0"/>
              </a:rPr>
              <a:t>Results in hypocortisolism</a:t>
            </a:r>
          </a:p>
          <a:p>
            <a:pPr marL="457200" lvl="1" indent="0" algn="l" rtl="0" eaLnBrk="1" hangingPunct="1">
              <a:lnSpc>
                <a:spcPct val="80000"/>
              </a:lnSpc>
              <a:buNone/>
            </a:pPr>
            <a:r>
              <a:rPr lang="en-US" dirty="0" smtClean="0">
                <a:cs typeface="Times New Roman" pitchFamily="18" charset="0"/>
              </a:rPr>
              <a:t>Malaise</a:t>
            </a:r>
          </a:p>
          <a:p>
            <a:pPr marL="457200" lvl="1" indent="0" algn="l" rtl="0" eaLnBrk="1" hangingPunct="1">
              <a:lnSpc>
                <a:spcPct val="80000"/>
              </a:lnSpc>
              <a:buNone/>
            </a:pPr>
            <a:r>
              <a:rPr lang="en-US" dirty="0" smtClean="0">
                <a:cs typeface="Times New Roman" pitchFamily="18" charset="0"/>
              </a:rPr>
              <a:t>Anorexia</a:t>
            </a:r>
          </a:p>
          <a:p>
            <a:pPr marL="457200" lvl="1" indent="0" algn="l" rtl="0" eaLnBrk="1" hangingPunct="1">
              <a:lnSpc>
                <a:spcPct val="80000"/>
              </a:lnSpc>
              <a:buNone/>
            </a:pPr>
            <a:r>
              <a:rPr lang="en-US" dirty="0" smtClean="0">
                <a:cs typeface="Times New Roman" pitchFamily="18" charset="0"/>
              </a:rPr>
              <a:t>Weight-loss</a:t>
            </a:r>
          </a:p>
          <a:p>
            <a:pPr marL="457200" lvl="1" indent="0" algn="l" rtl="0" eaLnBrk="1" hangingPunct="1">
              <a:lnSpc>
                <a:spcPct val="80000"/>
              </a:lnSpc>
              <a:buNone/>
            </a:pPr>
            <a:r>
              <a:rPr lang="en-US" dirty="0" smtClean="0">
                <a:cs typeface="Times New Roman" pitchFamily="18" charset="0"/>
              </a:rPr>
              <a:t>Gastrointestinal disturbances</a:t>
            </a:r>
          </a:p>
          <a:p>
            <a:pPr marL="457200" lvl="1" indent="0" algn="l" rtl="0" eaLnBrk="1" hangingPunct="1">
              <a:lnSpc>
                <a:spcPct val="80000"/>
              </a:lnSpc>
              <a:buNone/>
            </a:pPr>
            <a:r>
              <a:rPr lang="en-US" dirty="0" smtClean="0">
                <a:cs typeface="Times New Roman" pitchFamily="18" charset="0"/>
              </a:rPr>
              <a:t>Hyponatremia </a:t>
            </a:r>
            <a:endParaRPr lang="tr-TR" sz="2800" dirty="0" smtClean="0">
              <a:cs typeface="Times New Roman" pitchFamily="18" charset="0"/>
            </a:endParaRPr>
          </a:p>
          <a:p>
            <a:pPr algn="l" rtl="0" eaLnBrk="1" hangingPunct="1">
              <a:lnSpc>
                <a:spcPct val="80000"/>
              </a:lnSpc>
            </a:pPr>
            <a:r>
              <a:rPr lang="en-US" sz="2800" dirty="0" smtClean="0">
                <a:solidFill>
                  <a:srgbClr val="FF0000"/>
                </a:solidFill>
                <a:cs typeface="Times New Roman" pitchFamily="18" charset="0"/>
              </a:rPr>
              <a:t>Pale complexion</a:t>
            </a:r>
          </a:p>
          <a:p>
            <a:pPr marL="457200" lvl="1" indent="0" algn="l" rtl="0" eaLnBrk="1" hangingPunct="1">
              <a:lnSpc>
                <a:spcPct val="80000"/>
              </a:lnSpc>
              <a:buNone/>
            </a:pPr>
            <a:r>
              <a:rPr lang="en-US" dirty="0" smtClean="0">
                <a:cs typeface="Times New Roman" pitchFamily="18" charset="0"/>
              </a:rPr>
              <a:t>Unable to tan or maintain a tan</a:t>
            </a:r>
          </a:p>
          <a:p>
            <a:pPr marL="0" indent="0" algn="l" rtl="0" eaLnBrk="1" hangingPunct="1">
              <a:lnSpc>
                <a:spcPct val="80000"/>
              </a:lnSpc>
              <a:buNone/>
            </a:pPr>
            <a:endParaRPr lang="tr-TR" sz="2800" dirty="0" smtClean="0">
              <a:cs typeface="Times New Roman" pitchFamily="18" charset="0"/>
            </a:endParaRPr>
          </a:p>
          <a:p>
            <a:pPr algn="l" rtl="0" eaLnBrk="1" hangingPunct="1">
              <a:lnSpc>
                <a:spcPct val="80000"/>
              </a:lnSpc>
            </a:pPr>
            <a:r>
              <a:rPr lang="en-US" sz="2800" dirty="0" smtClean="0">
                <a:solidFill>
                  <a:srgbClr val="0070C0"/>
                </a:solidFill>
                <a:cs typeface="Times New Roman" pitchFamily="18" charset="0"/>
              </a:rPr>
              <a:t>No features of mineralocorticoid deficiency</a:t>
            </a:r>
          </a:p>
          <a:p>
            <a:pPr lvl="1" algn="l" rtl="0" eaLnBrk="1" hangingPunct="1">
              <a:lnSpc>
                <a:spcPct val="80000"/>
              </a:lnSpc>
            </a:pPr>
            <a:r>
              <a:rPr lang="en-US" sz="2400" dirty="0" smtClean="0">
                <a:solidFill>
                  <a:srgbClr val="0070C0"/>
                </a:solidFill>
                <a:cs typeface="Times New Roman" pitchFamily="18" charset="0"/>
              </a:rPr>
              <a:t>Aldosterone secretion unaffected</a:t>
            </a:r>
            <a:r>
              <a:rPr lang="en-US" sz="2400" dirty="0" smtClean="0">
                <a:solidFill>
                  <a:srgbClr val="0070C0"/>
                </a:solidFill>
              </a:rPr>
              <a:t> </a:t>
            </a:r>
          </a:p>
        </p:txBody>
      </p:sp>
    </p:spTree>
    <p:extLst>
      <p:ext uri="{BB962C8B-B14F-4D97-AF65-F5344CB8AC3E}">
        <p14:creationId xmlns:p14="http://schemas.microsoft.com/office/powerpoint/2010/main" val="16599541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en-US" b="1" dirty="0" smtClean="0">
                <a:latin typeface="Cambria" pitchFamily="18" charset="0"/>
              </a:rPr>
              <a:t>TSH Deficiency</a:t>
            </a:r>
          </a:p>
        </p:txBody>
      </p:sp>
      <p:sp>
        <p:nvSpPr>
          <p:cNvPr id="34819" name="Rectangle 3"/>
          <p:cNvSpPr>
            <a:spLocks noGrp="1"/>
          </p:cNvSpPr>
          <p:nvPr>
            <p:ph idx="1"/>
          </p:nvPr>
        </p:nvSpPr>
        <p:spPr/>
        <p:txBody>
          <a:bodyPr/>
          <a:lstStyle/>
          <a:p>
            <a:pPr marL="0" indent="0" algn="l" rtl="0" eaLnBrk="1" hangingPunct="1">
              <a:buNone/>
            </a:pPr>
            <a:r>
              <a:rPr lang="en-US" dirty="0" smtClean="0">
                <a:latin typeface="Cambria" pitchFamily="18" charset="0"/>
                <a:cs typeface="Times New Roman" pitchFamily="18" charset="0"/>
              </a:rPr>
              <a:t>Secondary Hypothyroidism</a:t>
            </a:r>
          </a:p>
          <a:p>
            <a:pPr marL="0" indent="0" algn="l" rtl="0">
              <a:buNone/>
            </a:pPr>
            <a:r>
              <a:rPr lang="en-US" dirty="0">
                <a:latin typeface="Cambria" pitchFamily="18" charset="0"/>
              </a:rPr>
              <a:t>apathy and cold intolerance. In </a:t>
            </a:r>
            <a:r>
              <a:rPr lang="en-US" dirty="0" smtClean="0">
                <a:latin typeface="Cambria" pitchFamily="18" charset="0"/>
              </a:rPr>
              <a:t>contrast to </a:t>
            </a:r>
            <a:r>
              <a:rPr lang="en-US" dirty="0">
                <a:latin typeface="Cambria" pitchFamily="18" charset="0"/>
              </a:rPr>
              <a:t>primary hypothyroidism, frank myxoedema is rare, </a:t>
            </a:r>
            <a:r>
              <a:rPr lang="en-US" dirty="0" smtClean="0">
                <a:latin typeface="Cambria" pitchFamily="18" charset="0"/>
              </a:rPr>
              <a:t>presumably because </a:t>
            </a:r>
            <a:r>
              <a:rPr lang="en-US" dirty="0">
                <a:latin typeface="Cambria" pitchFamily="18" charset="0"/>
              </a:rPr>
              <a:t>the thyroid retains some autonomous function</a:t>
            </a:r>
            <a:endParaRPr lang="tr-TR" dirty="0" smtClean="0">
              <a:latin typeface="Cambria" pitchFamily="18" charset="0"/>
              <a:cs typeface="Times New Roman" pitchFamily="18" charset="0"/>
            </a:endParaRPr>
          </a:p>
          <a:p>
            <a:pPr algn="l" rtl="0" eaLnBrk="1" hangingPunct="1"/>
            <a:endParaRPr lang="en-US" dirty="0" smtClean="0">
              <a:cs typeface="Times New Roman" pitchFamily="18" charset="0"/>
            </a:endParaRPr>
          </a:p>
          <a:p>
            <a:pPr marL="0" indent="0" algn="l" rtl="0" eaLnBrk="1" hangingPunct="1">
              <a:buNone/>
            </a:pPr>
            <a:endParaRPr lang="en-US" dirty="0" smtClean="0">
              <a:cs typeface="Times New Roman" pitchFamily="18" charset="0"/>
            </a:endParaRPr>
          </a:p>
        </p:txBody>
      </p:sp>
    </p:spTree>
    <p:extLst>
      <p:ext uri="{BB962C8B-B14F-4D97-AF65-F5344CB8AC3E}">
        <p14:creationId xmlns:p14="http://schemas.microsoft.com/office/powerpoint/2010/main" val="24412984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a:xfrm>
            <a:off x="457200" y="320040"/>
            <a:ext cx="7239000" cy="1143000"/>
          </a:xfrm>
        </p:spPr>
        <p:txBody>
          <a:bodyPr/>
          <a:lstStyle/>
          <a:p>
            <a:pPr eaLnBrk="1" fontAlgn="auto" hangingPunct="1">
              <a:spcAft>
                <a:spcPts val="0"/>
              </a:spcAft>
              <a:defRPr/>
            </a:pPr>
            <a:r>
              <a:rPr lang="en-US" sz="4000" b="1" dirty="0" smtClean="0">
                <a:latin typeface="Cambria" pitchFamily="18" charset="0"/>
              </a:rPr>
              <a:t>Prolactin Deficiency</a:t>
            </a:r>
          </a:p>
        </p:txBody>
      </p:sp>
      <p:sp>
        <p:nvSpPr>
          <p:cNvPr id="35843" name="Rectangle 3"/>
          <p:cNvSpPr>
            <a:spLocks noGrp="1"/>
          </p:cNvSpPr>
          <p:nvPr>
            <p:ph idx="1"/>
          </p:nvPr>
        </p:nvSpPr>
        <p:spPr/>
        <p:txBody>
          <a:bodyPr/>
          <a:lstStyle/>
          <a:p>
            <a:pPr algn="l" rtl="0" eaLnBrk="1" hangingPunct="1"/>
            <a:r>
              <a:rPr lang="en-US" dirty="0" smtClean="0">
                <a:latin typeface="Cambria" pitchFamily="18" charset="0"/>
                <a:cs typeface="Times New Roman" pitchFamily="18" charset="0"/>
              </a:rPr>
              <a:t>Inability to lactate postpartum</a:t>
            </a:r>
            <a:endParaRPr lang="tr-TR" dirty="0" smtClean="0">
              <a:latin typeface="Cambria" pitchFamily="18" charset="0"/>
              <a:cs typeface="Times New Roman" pitchFamily="18" charset="0"/>
            </a:endParaRPr>
          </a:p>
          <a:p>
            <a:pPr algn="l" rtl="0" eaLnBrk="1" hangingPunct="1"/>
            <a:endParaRPr lang="en-US" dirty="0" smtClean="0">
              <a:latin typeface="Cambria" pitchFamily="18" charset="0"/>
              <a:cs typeface="Times New Roman" pitchFamily="18" charset="0"/>
            </a:endParaRPr>
          </a:p>
          <a:p>
            <a:pPr algn="l" rtl="0" eaLnBrk="1" hangingPunct="1"/>
            <a:r>
              <a:rPr lang="en-US" dirty="0" smtClean="0">
                <a:latin typeface="Cambria" pitchFamily="18" charset="0"/>
                <a:cs typeface="Times New Roman" pitchFamily="18" charset="0"/>
              </a:rPr>
              <a:t>Often 1</a:t>
            </a:r>
            <a:r>
              <a:rPr lang="en-US" baseline="30000" dirty="0" smtClean="0">
                <a:latin typeface="Cambria" pitchFamily="18" charset="0"/>
                <a:cs typeface="Times New Roman" pitchFamily="18" charset="0"/>
              </a:rPr>
              <a:t>st</a:t>
            </a:r>
            <a:r>
              <a:rPr lang="en-US" dirty="0" smtClean="0">
                <a:latin typeface="Cambria" pitchFamily="18" charset="0"/>
                <a:cs typeface="Times New Roman" pitchFamily="18" charset="0"/>
              </a:rPr>
              <a:t> manifestation of Sheehan syndrome </a:t>
            </a:r>
          </a:p>
          <a:p>
            <a:pPr algn="l" rtl="0" eaLnBrk="1" hangingPunct="1"/>
            <a:endParaRPr lang="en-US" dirty="0" smtClean="0"/>
          </a:p>
        </p:txBody>
      </p:sp>
    </p:spTree>
    <p:extLst>
      <p:ext uri="{BB962C8B-B14F-4D97-AF65-F5344CB8AC3E}">
        <p14:creationId xmlns:p14="http://schemas.microsoft.com/office/powerpoint/2010/main" val="41178622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en-US" sz="4000" b="1" dirty="0" smtClean="0">
                <a:latin typeface="Cambria" pitchFamily="18" charset="0"/>
              </a:rPr>
              <a:t>Growth Hormone Deficiency</a:t>
            </a:r>
          </a:p>
        </p:txBody>
      </p:sp>
      <p:sp>
        <p:nvSpPr>
          <p:cNvPr id="35843" name="Rectangle 3"/>
          <p:cNvSpPr>
            <a:spLocks noGrp="1"/>
          </p:cNvSpPr>
          <p:nvPr>
            <p:ph idx="1"/>
          </p:nvPr>
        </p:nvSpPr>
        <p:spPr>
          <a:xfrm>
            <a:off x="685800" y="1774825"/>
            <a:ext cx="7126288" cy="4606925"/>
          </a:xfrm>
        </p:spPr>
        <p:txBody>
          <a:bodyPr>
            <a:normAutofit lnSpcReduction="10000"/>
          </a:bodyPr>
          <a:lstStyle/>
          <a:p>
            <a:pPr algn="l" rtl="0" eaLnBrk="1" hangingPunct="1">
              <a:lnSpc>
                <a:spcPct val="80000"/>
              </a:lnSpc>
              <a:defRPr/>
            </a:pPr>
            <a:r>
              <a:rPr lang="en-US" sz="2800" dirty="0" smtClean="0">
                <a:latin typeface="Cambria" pitchFamily="18" charset="0"/>
                <a:cs typeface="Times New Roman" pitchFamily="18" charset="0"/>
              </a:rPr>
              <a:t>Adults</a:t>
            </a:r>
            <a:endParaRPr lang="tr-TR" sz="2800" dirty="0" smtClean="0">
              <a:latin typeface="Cambria" pitchFamily="18" charset="0"/>
              <a:cs typeface="Times New Roman" pitchFamily="18" charset="0"/>
            </a:endParaRPr>
          </a:p>
          <a:p>
            <a:pPr algn="l" rtl="0" eaLnBrk="1" hangingPunct="1">
              <a:lnSpc>
                <a:spcPct val="80000"/>
              </a:lnSpc>
              <a:defRPr/>
            </a:pPr>
            <a:endParaRPr lang="en-US" sz="1200" dirty="0" smtClean="0">
              <a:latin typeface="Cambria" pitchFamily="18" charset="0"/>
              <a:cs typeface="Times New Roman" pitchFamily="18" charset="0"/>
            </a:endParaRPr>
          </a:p>
          <a:p>
            <a:pPr lvl="1" algn="l" rtl="0" eaLnBrk="1" hangingPunct="1">
              <a:lnSpc>
                <a:spcPct val="80000"/>
              </a:lnSpc>
              <a:defRPr/>
            </a:pPr>
            <a:r>
              <a:rPr lang="en-US" dirty="0" smtClean="0">
                <a:latin typeface="Cambria" pitchFamily="18" charset="0"/>
                <a:cs typeface="Times New Roman" pitchFamily="18" charset="0"/>
              </a:rPr>
              <a:t>Often asymptomatic</a:t>
            </a:r>
          </a:p>
          <a:p>
            <a:pPr lvl="1" algn="l" rtl="0" eaLnBrk="1" hangingPunct="1">
              <a:lnSpc>
                <a:spcPct val="80000"/>
              </a:lnSpc>
              <a:defRPr/>
            </a:pPr>
            <a:r>
              <a:rPr lang="en-US" dirty="0" smtClean="0">
                <a:latin typeface="Cambria" pitchFamily="18" charset="0"/>
                <a:cs typeface="Times New Roman" pitchFamily="18" charset="0"/>
              </a:rPr>
              <a:t>May complain of </a:t>
            </a:r>
          </a:p>
          <a:p>
            <a:pPr lvl="2" algn="l" rtl="0" eaLnBrk="1" hangingPunct="1">
              <a:lnSpc>
                <a:spcPct val="80000"/>
              </a:lnSpc>
              <a:defRPr/>
            </a:pPr>
            <a:r>
              <a:rPr lang="en-US" sz="2800" dirty="0" smtClean="0">
                <a:latin typeface="Cambria" pitchFamily="18" charset="0"/>
                <a:cs typeface="Times New Roman" pitchFamily="18" charset="0"/>
              </a:rPr>
              <a:t>Fatigue</a:t>
            </a:r>
          </a:p>
          <a:p>
            <a:pPr lvl="2" algn="l" rtl="0" eaLnBrk="1" hangingPunct="1">
              <a:lnSpc>
                <a:spcPct val="80000"/>
              </a:lnSpc>
              <a:defRPr/>
            </a:pPr>
            <a:r>
              <a:rPr lang="en-US" sz="2800" dirty="0" smtClean="0">
                <a:latin typeface="Cambria" pitchFamily="18" charset="0"/>
                <a:cs typeface="Times New Roman" pitchFamily="18" charset="0"/>
              </a:rPr>
              <a:t>Degrees exercise tolerance</a:t>
            </a:r>
          </a:p>
          <a:p>
            <a:pPr lvl="2" algn="l" rtl="0" eaLnBrk="1" hangingPunct="1">
              <a:lnSpc>
                <a:spcPct val="80000"/>
              </a:lnSpc>
              <a:defRPr/>
            </a:pPr>
            <a:r>
              <a:rPr lang="en-US" sz="2800" dirty="0" smtClean="0">
                <a:latin typeface="Cambria" pitchFamily="18" charset="0"/>
                <a:cs typeface="Times New Roman" pitchFamily="18" charset="0"/>
              </a:rPr>
              <a:t>Abdominal obesity</a:t>
            </a:r>
          </a:p>
          <a:p>
            <a:pPr lvl="2" algn="l" rtl="0" eaLnBrk="1" hangingPunct="1">
              <a:lnSpc>
                <a:spcPct val="80000"/>
              </a:lnSpc>
              <a:defRPr/>
            </a:pPr>
            <a:r>
              <a:rPr lang="en-US" sz="2800" dirty="0" smtClean="0">
                <a:latin typeface="Cambria" pitchFamily="18" charset="0"/>
                <a:cs typeface="Times New Roman" pitchFamily="18" charset="0"/>
              </a:rPr>
              <a:t>Loss of muscle mass</a:t>
            </a:r>
            <a:r>
              <a:rPr lang="en-US" sz="2800" dirty="0" smtClean="0">
                <a:latin typeface="Cambria" pitchFamily="18" charset="0"/>
              </a:rPr>
              <a:t> </a:t>
            </a:r>
          </a:p>
          <a:p>
            <a:pPr lvl="1" algn="l" rtl="0" eaLnBrk="1" hangingPunct="1">
              <a:lnSpc>
                <a:spcPct val="80000"/>
              </a:lnSpc>
              <a:defRPr/>
            </a:pPr>
            <a:endParaRPr lang="en-US" sz="2000" dirty="0" smtClean="0">
              <a:latin typeface="Cambria" pitchFamily="18" charset="0"/>
            </a:endParaRPr>
          </a:p>
          <a:p>
            <a:pPr algn="l" rtl="0" eaLnBrk="1" hangingPunct="1">
              <a:lnSpc>
                <a:spcPct val="80000"/>
              </a:lnSpc>
              <a:defRPr/>
            </a:pPr>
            <a:r>
              <a:rPr lang="en-US" sz="2400" dirty="0" smtClean="0">
                <a:latin typeface="Cambria" pitchFamily="18" charset="0"/>
              </a:rPr>
              <a:t> </a:t>
            </a:r>
            <a:r>
              <a:rPr lang="en-US" sz="2800" dirty="0" smtClean="0">
                <a:latin typeface="Cambria" pitchFamily="18" charset="0"/>
              </a:rPr>
              <a:t>Children</a:t>
            </a:r>
            <a:endParaRPr lang="tr-TR" sz="2800" dirty="0" smtClean="0">
              <a:latin typeface="Cambria" pitchFamily="18" charset="0"/>
            </a:endParaRPr>
          </a:p>
          <a:p>
            <a:pPr algn="l" rtl="0" eaLnBrk="1" hangingPunct="1">
              <a:lnSpc>
                <a:spcPct val="80000"/>
              </a:lnSpc>
              <a:defRPr/>
            </a:pPr>
            <a:endParaRPr lang="en-US" sz="1050" dirty="0" smtClean="0">
              <a:latin typeface="Cambria" pitchFamily="18" charset="0"/>
            </a:endParaRPr>
          </a:p>
          <a:p>
            <a:pPr lvl="1" algn="l" rtl="0" eaLnBrk="1" hangingPunct="1">
              <a:lnSpc>
                <a:spcPct val="80000"/>
              </a:lnSpc>
              <a:defRPr/>
            </a:pPr>
            <a:r>
              <a:rPr lang="en-US" sz="2400" dirty="0" smtClean="0">
                <a:latin typeface="Cambria" pitchFamily="18" charset="0"/>
              </a:rPr>
              <a:t>GH Deficiency</a:t>
            </a:r>
          </a:p>
          <a:p>
            <a:pPr lvl="1" algn="l" rtl="0" eaLnBrk="1" hangingPunct="1">
              <a:lnSpc>
                <a:spcPct val="80000"/>
              </a:lnSpc>
              <a:defRPr/>
            </a:pPr>
            <a:r>
              <a:rPr lang="en-US" sz="2400" dirty="0" smtClean="0">
                <a:latin typeface="Cambria" pitchFamily="18" charset="0"/>
              </a:rPr>
              <a:t>Constitutional growth delay</a:t>
            </a:r>
          </a:p>
          <a:p>
            <a:pPr lvl="1" algn="l" rtl="0" eaLnBrk="1" hangingPunct="1">
              <a:lnSpc>
                <a:spcPct val="80000"/>
              </a:lnSpc>
              <a:defRPr/>
            </a:pPr>
            <a:endParaRPr lang="en-US" sz="2000" dirty="0" smtClean="0">
              <a:latin typeface="Cambria" pitchFamily="18" charset="0"/>
            </a:endParaRPr>
          </a:p>
        </p:txBody>
      </p:sp>
    </p:spTree>
    <p:extLst>
      <p:ext uri="{BB962C8B-B14F-4D97-AF65-F5344CB8AC3E}">
        <p14:creationId xmlns:p14="http://schemas.microsoft.com/office/powerpoint/2010/main" val="1232265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en-US" sz="5400" b="1" dirty="0" smtClean="0"/>
              <a:t>Diagnosis</a:t>
            </a:r>
          </a:p>
        </p:txBody>
      </p:sp>
      <p:sp>
        <p:nvSpPr>
          <p:cNvPr id="37891" name="Rectangle 3"/>
          <p:cNvSpPr>
            <a:spLocks noGrp="1"/>
          </p:cNvSpPr>
          <p:nvPr>
            <p:ph idx="1"/>
          </p:nvPr>
        </p:nvSpPr>
        <p:spPr>
          <a:xfrm>
            <a:off x="685800" y="1916113"/>
            <a:ext cx="7772400" cy="4322762"/>
          </a:xfrm>
        </p:spPr>
        <p:txBody>
          <a:bodyPr/>
          <a:lstStyle/>
          <a:p>
            <a:pPr algn="l" rtl="0" eaLnBrk="1" hangingPunct="1">
              <a:lnSpc>
                <a:spcPct val="90000"/>
              </a:lnSpc>
            </a:pPr>
            <a:r>
              <a:rPr lang="en-US" sz="2800" b="1" dirty="0" smtClean="0">
                <a:cs typeface="Times New Roman" pitchFamily="18" charset="0"/>
              </a:rPr>
              <a:t>Biochemical diagnosis of pituitary insufficiency </a:t>
            </a:r>
            <a:endParaRPr lang="tr-TR" sz="2800" b="1" dirty="0" smtClean="0">
              <a:cs typeface="Times New Roman" pitchFamily="18" charset="0"/>
            </a:endParaRPr>
          </a:p>
          <a:p>
            <a:pPr marL="457200" lvl="1" indent="0" algn="l" rtl="0" eaLnBrk="1" hangingPunct="1">
              <a:lnSpc>
                <a:spcPct val="90000"/>
              </a:lnSpc>
              <a:buNone/>
            </a:pPr>
            <a:r>
              <a:rPr lang="en-US" dirty="0" smtClean="0">
                <a:cs typeface="Times New Roman" pitchFamily="18" charset="0"/>
              </a:rPr>
              <a:t>Demonstrating low levels of trophic hormones in the setting of low target hormone levels </a:t>
            </a:r>
            <a:endParaRPr lang="tr-TR" dirty="0" smtClean="0">
              <a:cs typeface="Times New Roman" pitchFamily="18" charset="0"/>
            </a:endParaRPr>
          </a:p>
          <a:p>
            <a:pPr lvl="1" algn="l" rtl="0" eaLnBrk="1" hangingPunct="1">
              <a:lnSpc>
                <a:spcPct val="90000"/>
              </a:lnSpc>
            </a:pPr>
            <a:endParaRPr lang="en-US" sz="2400" dirty="0" smtClean="0">
              <a:cs typeface="Times New Roman" pitchFamily="18" charset="0"/>
            </a:endParaRPr>
          </a:p>
          <a:p>
            <a:pPr algn="l" rtl="0" eaLnBrk="1" hangingPunct="1">
              <a:lnSpc>
                <a:spcPct val="90000"/>
              </a:lnSpc>
            </a:pPr>
            <a:r>
              <a:rPr lang="en-US" sz="2800" b="1" dirty="0" smtClean="0">
                <a:cs typeface="Times New Roman" pitchFamily="18" charset="0"/>
              </a:rPr>
              <a:t>Provocative tests may be required to assess pituitary reserve </a:t>
            </a:r>
          </a:p>
        </p:txBody>
      </p:sp>
    </p:spTree>
    <p:extLst>
      <p:ext uri="{BB962C8B-B14F-4D97-AF65-F5344CB8AC3E}">
        <p14:creationId xmlns:p14="http://schemas.microsoft.com/office/powerpoint/2010/main" val="25921469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a:xfrm>
            <a:off x="179512" y="274638"/>
            <a:ext cx="8229600" cy="787400"/>
          </a:xfrm>
        </p:spPr>
        <p:txBody>
          <a:bodyPr/>
          <a:lstStyle/>
          <a:p>
            <a:pPr eaLnBrk="1" fontAlgn="auto" hangingPunct="1">
              <a:spcAft>
                <a:spcPts val="0"/>
              </a:spcAft>
              <a:defRPr/>
            </a:pPr>
            <a:r>
              <a:rPr lang="tr-TR" sz="4000" b="1" dirty="0" err="1" smtClean="0">
                <a:latin typeface="Cambria" pitchFamily="18" charset="0"/>
              </a:rPr>
              <a:t>Diagnosis</a:t>
            </a:r>
            <a:r>
              <a:rPr lang="tr-TR" sz="4000" b="1" dirty="0" smtClean="0">
                <a:latin typeface="Cambria" pitchFamily="18" charset="0"/>
              </a:rPr>
              <a:t> of </a:t>
            </a:r>
            <a:r>
              <a:rPr lang="tr-TR" sz="4000" b="1" dirty="0" err="1" smtClean="0">
                <a:latin typeface="Cambria" pitchFamily="18" charset="0"/>
              </a:rPr>
              <a:t>Hypocortisolism</a:t>
            </a:r>
            <a:endParaRPr lang="tr-TR" sz="4000" b="1" dirty="0" smtClean="0">
              <a:latin typeface="Cambria" pitchFamily="18" charset="0"/>
            </a:endParaRPr>
          </a:p>
        </p:txBody>
      </p:sp>
      <p:sp>
        <p:nvSpPr>
          <p:cNvPr id="38915" name="Rectangle 3"/>
          <p:cNvSpPr>
            <a:spLocks noGrp="1"/>
          </p:cNvSpPr>
          <p:nvPr>
            <p:ph idx="1"/>
          </p:nvPr>
        </p:nvSpPr>
        <p:spPr>
          <a:xfrm>
            <a:off x="179388" y="1268413"/>
            <a:ext cx="8229600" cy="5400675"/>
          </a:xfrm>
        </p:spPr>
        <p:txBody>
          <a:bodyPr>
            <a:normAutofit fontScale="92500" lnSpcReduction="20000"/>
          </a:bodyPr>
          <a:lstStyle/>
          <a:p>
            <a:pPr algn="l" rtl="0" eaLnBrk="1" hangingPunct="1"/>
            <a:r>
              <a:rPr lang="tr-TR" sz="2800" u="sng" dirty="0" smtClean="0">
                <a:solidFill>
                  <a:srgbClr val="C00000"/>
                </a:solidFill>
              </a:rPr>
              <a:t>Basal ACTH secretion</a:t>
            </a:r>
          </a:p>
          <a:p>
            <a:pPr lvl="1" algn="l" rtl="0">
              <a:buFont typeface="Wingdings" pitchFamily="2" charset="2"/>
              <a:buChar char="Ø"/>
            </a:pPr>
            <a:r>
              <a:rPr lang="tr-TR" sz="2600" dirty="0" smtClean="0"/>
              <a:t>Cortisol &lt; 3 μg/dL, cortisol deficiency</a:t>
            </a:r>
          </a:p>
          <a:p>
            <a:pPr lvl="1" algn="l" rtl="0">
              <a:buFont typeface="Wingdings" pitchFamily="2" charset="2"/>
              <a:buChar char="Ø"/>
            </a:pPr>
            <a:r>
              <a:rPr lang="tr-TR" sz="2600" dirty="0" smtClean="0"/>
              <a:t>Cortisol &gt; 18μg/dL, sufficient ACTH</a:t>
            </a:r>
          </a:p>
          <a:p>
            <a:pPr lvl="1" algn="l" rtl="0">
              <a:buFont typeface="Wingdings" pitchFamily="2" charset="2"/>
              <a:buChar char="Ø"/>
            </a:pPr>
            <a:r>
              <a:rPr lang="tr-TR" sz="2600" dirty="0" smtClean="0"/>
              <a:t>Cortisol &gt; 3 μd/dL but &lt; 18 μg/dL - test ACTH reserve</a:t>
            </a:r>
          </a:p>
          <a:p>
            <a:pPr algn="l" rtl="0">
              <a:buFont typeface="Wingdings" pitchFamily="2" charset="2"/>
              <a:buChar char="Ø"/>
            </a:pPr>
            <a:endParaRPr lang="tr-TR" sz="3000" dirty="0" smtClean="0"/>
          </a:p>
          <a:p>
            <a:pPr algn="l" rtl="0" eaLnBrk="1" hangingPunct="1"/>
            <a:r>
              <a:rPr lang="tr-TR" sz="2800" u="sng" dirty="0" smtClean="0">
                <a:solidFill>
                  <a:srgbClr val="C00000"/>
                </a:solidFill>
              </a:rPr>
              <a:t>ACTH reserve</a:t>
            </a:r>
            <a:endParaRPr lang="en-US" sz="2800" u="sng" dirty="0" smtClean="0">
              <a:solidFill>
                <a:srgbClr val="C00000"/>
              </a:solidFill>
            </a:endParaRPr>
          </a:p>
          <a:p>
            <a:pPr algn="l" rtl="0"/>
            <a:r>
              <a:rPr lang="en-US" sz="2800" b="1" dirty="0">
                <a:solidFill>
                  <a:srgbClr val="002060"/>
                </a:solidFill>
              </a:rPr>
              <a:t>Short ACTH stimulation </a:t>
            </a:r>
            <a:r>
              <a:rPr lang="en-US" sz="2800" b="1" dirty="0" smtClean="0">
                <a:solidFill>
                  <a:srgbClr val="002060"/>
                </a:solidFill>
              </a:rPr>
              <a:t>test( synacthin test)</a:t>
            </a:r>
          </a:p>
          <a:p>
            <a:pPr marL="0" lvl="2" indent="0" algn="l" rtl="0">
              <a:buNone/>
            </a:pPr>
            <a:r>
              <a:rPr lang="en-US" dirty="0"/>
              <a:t>          </a:t>
            </a:r>
            <a:r>
              <a:rPr lang="en-US" dirty="0" smtClean="0">
                <a:cs typeface="+mj-cs"/>
              </a:rPr>
              <a:t>ACTH (0.25mg </a:t>
            </a:r>
            <a:r>
              <a:rPr lang="en-US" dirty="0">
                <a:cs typeface="+mj-cs"/>
              </a:rPr>
              <a:t>IM or </a:t>
            </a:r>
            <a:r>
              <a:rPr lang="en-US" dirty="0" smtClean="0">
                <a:cs typeface="+mj-cs"/>
              </a:rPr>
              <a:t>IV)→0,30,60 min serum </a:t>
            </a:r>
            <a:r>
              <a:rPr lang="en-US" dirty="0">
                <a:cs typeface="+mj-cs"/>
              </a:rPr>
              <a:t>cortisol </a:t>
            </a:r>
            <a:endParaRPr lang="en-US" dirty="0" smtClean="0">
              <a:cs typeface="+mj-cs"/>
            </a:endParaRPr>
          </a:p>
          <a:p>
            <a:pPr marL="0" lvl="2" indent="0" algn="l" rtl="0">
              <a:buNone/>
            </a:pPr>
            <a:r>
              <a:rPr lang="en-US" dirty="0" smtClean="0">
                <a:cs typeface="+mj-cs"/>
              </a:rPr>
              <a:t>         (</a:t>
            </a:r>
            <a:r>
              <a:rPr lang="tr-TR" dirty="0" smtClean="0">
                <a:cs typeface="+mj-cs"/>
              </a:rPr>
              <a:t>Cortisol </a:t>
            </a:r>
            <a:r>
              <a:rPr lang="tr-TR" dirty="0">
                <a:cs typeface="+mj-cs"/>
              </a:rPr>
              <a:t>&gt; 18 μg/dL, nor</a:t>
            </a:r>
            <a:r>
              <a:rPr lang="en-US" dirty="0" smtClean="0">
                <a:cs typeface="+mj-cs"/>
              </a:rPr>
              <a:t>mal)</a:t>
            </a:r>
          </a:p>
          <a:p>
            <a:pPr algn="l" rtl="0"/>
            <a:r>
              <a:rPr lang="en-US" sz="2800" dirty="0" smtClean="0"/>
              <a:t> </a:t>
            </a:r>
            <a:r>
              <a:rPr lang="en-US" sz="2800" b="1" dirty="0">
                <a:solidFill>
                  <a:srgbClr val="002060"/>
                </a:solidFill>
              </a:rPr>
              <a:t>Insulin tolerance test </a:t>
            </a:r>
            <a:r>
              <a:rPr lang="en-US" sz="2800" b="1" dirty="0" smtClean="0">
                <a:solidFill>
                  <a:srgbClr val="002060"/>
                </a:solidFill>
              </a:rPr>
              <a:t> </a:t>
            </a:r>
            <a:r>
              <a:rPr lang="en-US" sz="2800" b="1" dirty="0">
                <a:solidFill>
                  <a:srgbClr val="002060"/>
                </a:solidFill>
              </a:rPr>
              <a:t>only if there is uncertainty </a:t>
            </a:r>
            <a:r>
              <a:rPr lang="en-US" sz="2800" b="1" dirty="0" smtClean="0">
                <a:solidFill>
                  <a:srgbClr val="002060"/>
                </a:solidFill>
              </a:rPr>
              <a:t>in interpretation </a:t>
            </a:r>
            <a:r>
              <a:rPr lang="en-US" sz="2800" b="1" dirty="0">
                <a:solidFill>
                  <a:srgbClr val="002060"/>
                </a:solidFill>
              </a:rPr>
              <a:t>of short ACTH stimulation </a:t>
            </a:r>
            <a:r>
              <a:rPr lang="en-US" sz="2800" b="1" dirty="0" smtClean="0">
                <a:solidFill>
                  <a:srgbClr val="002060"/>
                </a:solidFill>
              </a:rPr>
              <a:t> test</a:t>
            </a:r>
          </a:p>
          <a:p>
            <a:pPr lvl="2" algn="l" rtl="0"/>
            <a:r>
              <a:rPr lang="tr-TR" dirty="0" smtClean="0"/>
              <a:t>regular insulin</a:t>
            </a:r>
            <a:r>
              <a:rPr lang="en-US" dirty="0" smtClean="0"/>
              <a:t> (</a:t>
            </a:r>
            <a:r>
              <a:rPr lang="tr-TR" dirty="0" smtClean="0"/>
              <a:t>0.05-0.15U/Kg I.V.)→</a:t>
            </a:r>
            <a:r>
              <a:rPr lang="en-US" dirty="0"/>
              <a:t>-30,0,30,60,90 min </a:t>
            </a:r>
            <a:r>
              <a:rPr lang="en-US" dirty="0" smtClean="0"/>
              <a:t>for glucose </a:t>
            </a:r>
            <a:r>
              <a:rPr lang="en-US" dirty="0"/>
              <a:t>and </a:t>
            </a:r>
            <a:r>
              <a:rPr lang="en-US" dirty="0" smtClean="0"/>
              <a:t>cortisol</a:t>
            </a:r>
          </a:p>
          <a:p>
            <a:pPr lvl="2" algn="l" rtl="0"/>
            <a:r>
              <a:rPr lang="en-US" dirty="0" smtClean="0"/>
              <a:t>Normal respose -Glucose&lt;40mg/dl. Cortisol&gt;18ug/dl</a:t>
            </a:r>
            <a:endParaRPr lang="tr-TR" sz="2400" dirty="0" smtClean="0"/>
          </a:p>
        </p:txBody>
      </p:sp>
    </p:spTree>
    <p:extLst>
      <p:ext uri="{BB962C8B-B14F-4D97-AF65-F5344CB8AC3E}">
        <p14:creationId xmlns:p14="http://schemas.microsoft.com/office/powerpoint/2010/main" val="558666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7856"/>
            <a:ext cx="8229600" cy="1143000"/>
          </a:xfrm>
        </p:spPr>
        <p:txBody>
          <a:bodyPr>
            <a:normAutofit/>
          </a:bodyPr>
          <a:lstStyle/>
          <a:p>
            <a:r>
              <a:rPr lang="en-US" sz="5400" b="1" dirty="0" smtClean="0">
                <a:latin typeface="Cambria" pitchFamily="18" charset="0"/>
              </a:rPr>
              <a:t>Anatomy </a:t>
            </a:r>
            <a:endParaRPr lang="ar-SA" sz="5400" b="1" dirty="0">
              <a:latin typeface="Cambria" pitchFamily="18" charset="0"/>
            </a:endParaRPr>
          </a:p>
        </p:txBody>
      </p:sp>
      <p:sp>
        <p:nvSpPr>
          <p:cNvPr id="3" name="عنصر نائب للمحتوى 2"/>
          <p:cNvSpPr>
            <a:spLocks noGrp="1"/>
          </p:cNvSpPr>
          <p:nvPr>
            <p:ph idx="1"/>
          </p:nvPr>
        </p:nvSpPr>
        <p:spPr>
          <a:xfrm>
            <a:off x="457200" y="1124744"/>
            <a:ext cx="8219256" cy="5001419"/>
          </a:xfrm>
        </p:spPr>
        <p:txBody>
          <a:bodyPr>
            <a:normAutofit fontScale="92500" lnSpcReduction="20000"/>
          </a:bodyPr>
          <a:lstStyle/>
          <a:p>
            <a:pPr marL="0" indent="0" algn="l" rtl="0">
              <a:buNone/>
            </a:pPr>
            <a:r>
              <a:rPr lang="en-US" dirty="0" smtClean="0"/>
              <a:t> Pituitary gland is enclosed in  </a:t>
            </a:r>
            <a:r>
              <a:rPr lang="en-US" b="1" dirty="0" smtClean="0">
                <a:solidFill>
                  <a:srgbClr val="FF0000"/>
                </a:solidFill>
              </a:rPr>
              <a:t>sella turcica </a:t>
            </a:r>
            <a:r>
              <a:rPr lang="en-US" dirty="0" smtClean="0"/>
              <a:t>and bridged over by  fold of dura mater called  </a:t>
            </a:r>
            <a:r>
              <a:rPr lang="en-US" dirty="0" smtClean="0">
                <a:solidFill>
                  <a:srgbClr val="FF0000"/>
                </a:solidFill>
              </a:rPr>
              <a:t>diaphragma sellae</a:t>
            </a:r>
            <a:r>
              <a:rPr lang="en-US" dirty="0" smtClean="0"/>
              <a:t>, with sphenoidal air sinuses below and  optic chiasm above. </a:t>
            </a:r>
          </a:p>
          <a:p>
            <a:pPr marL="0" indent="0" algn="l" rtl="0">
              <a:buNone/>
            </a:pPr>
            <a:r>
              <a:rPr lang="en-US" dirty="0" smtClean="0"/>
              <a:t>The </a:t>
            </a:r>
            <a:r>
              <a:rPr lang="en-US" b="1" dirty="0" smtClean="0">
                <a:solidFill>
                  <a:srgbClr val="FF0000"/>
                </a:solidFill>
              </a:rPr>
              <a:t>cavernous sinuses </a:t>
            </a:r>
            <a:r>
              <a:rPr lang="en-US" dirty="0" smtClean="0"/>
              <a:t>are lateral to  pituitary fossa and contain </a:t>
            </a:r>
            <a:r>
              <a:rPr lang="en-US" dirty="0" smtClean="0">
                <a:solidFill>
                  <a:srgbClr val="FF0000"/>
                </a:solidFill>
              </a:rPr>
              <a:t>3rd, 4th and 6th</a:t>
            </a:r>
            <a:r>
              <a:rPr lang="en-US" dirty="0" smtClean="0"/>
              <a:t> cranial nerves and  internal carotid arteries. </a:t>
            </a:r>
          </a:p>
          <a:p>
            <a:pPr marL="0" indent="0" algn="l" rtl="0">
              <a:buNone/>
            </a:pPr>
            <a:r>
              <a:rPr lang="en-US" dirty="0" smtClean="0"/>
              <a:t>The gland is composed of two lobes, anterior and posterior, and is connected to  hypothalamus by  infundibular stalk, which has portal vessels carrying blood from  hypothalamus to  anterior lobe and nerve fibres to  posterior lobe</a:t>
            </a:r>
            <a:endParaRPr lang="ar-SA" dirty="0"/>
          </a:p>
        </p:txBody>
      </p:sp>
    </p:spTree>
    <p:extLst>
      <p:ext uri="{BB962C8B-B14F-4D97-AF65-F5344CB8AC3E}">
        <p14:creationId xmlns:p14="http://schemas.microsoft.com/office/powerpoint/2010/main" val="3060305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tr-TR" sz="4000" b="1" dirty="0" smtClean="0">
                <a:latin typeface="Cambria" pitchFamily="18" charset="0"/>
              </a:rPr>
              <a:t>Diagnosis of Hypothyroidism</a:t>
            </a:r>
          </a:p>
        </p:txBody>
      </p:sp>
      <p:sp>
        <p:nvSpPr>
          <p:cNvPr id="39939" name="Rectangle 3"/>
          <p:cNvSpPr>
            <a:spLocks noGrp="1"/>
          </p:cNvSpPr>
          <p:nvPr>
            <p:ph idx="1"/>
          </p:nvPr>
        </p:nvSpPr>
        <p:spPr/>
        <p:txBody>
          <a:bodyPr>
            <a:normAutofit/>
          </a:bodyPr>
          <a:lstStyle/>
          <a:p>
            <a:pPr algn="l" rtl="0"/>
            <a:r>
              <a:rPr lang="en-US" dirty="0">
                <a:latin typeface="Cambria" pitchFamily="18" charset="0"/>
              </a:rPr>
              <a:t>Measure random serum T4</a:t>
            </a:r>
          </a:p>
          <a:p>
            <a:pPr algn="l" rtl="0"/>
            <a:r>
              <a:rPr lang="en-US" dirty="0" smtClean="0">
                <a:latin typeface="Cambria" pitchFamily="18" charset="0"/>
              </a:rPr>
              <a:t> </a:t>
            </a:r>
            <a:r>
              <a:rPr lang="en-US" dirty="0">
                <a:latin typeface="Cambria" pitchFamily="18" charset="0"/>
              </a:rPr>
              <a:t>Note that TSH is often detectable in secondary hypothyroidism</a:t>
            </a:r>
            <a:endParaRPr lang="tr-TR" dirty="0" smtClean="0">
              <a:latin typeface="Cambria" pitchFamily="18" charset="0"/>
            </a:endParaRPr>
          </a:p>
        </p:txBody>
      </p:sp>
    </p:spTree>
    <p:extLst>
      <p:ext uri="{BB962C8B-B14F-4D97-AF65-F5344CB8AC3E}">
        <p14:creationId xmlns:p14="http://schemas.microsoft.com/office/powerpoint/2010/main" val="7003314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tr-TR" sz="4000" b="1" dirty="0" smtClean="0">
                <a:latin typeface="Cambria" pitchFamily="18" charset="0"/>
              </a:rPr>
              <a:t>Diagnosis of Hypogonadism</a:t>
            </a:r>
          </a:p>
        </p:txBody>
      </p:sp>
      <p:sp>
        <p:nvSpPr>
          <p:cNvPr id="40963" name="Rectangle 3"/>
          <p:cNvSpPr>
            <a:spLocks noGrp="1"/>
          </p:cNvSpPr>
          <p:nvPr>
            <p:ph idx="1"/>
          </p:nvPr>
        </p:nvSpPr>
        <p:spPr>
          <a:xfrm>
            <a:off x="539552" y="1340769"/>
            <a:ext cx="7918648" cy="5040982"/>
          </a:xfrm>
        </p:spPr>
        <p:txBody>
          <a:bodyPr>
            <a:normAutofit/>
          </a:bodyPr>
          <a:lstStyle/>
          <a:p>
            <a:pPr algn="l" rtl="0">
              <a:buFont typeface="Wingdings" pitchFamily="2" charset="2"/>
              <a:buChar char="Ø"/>
            </a:pPr>
            <a:r>
              <a:rPr lang="en-US" dirty="0"/>
              <a:t>In the male, measure random serum testosterone, LH </a:t>
            </a:r>
            <a:r>
              <a:rPr lang="en-US" dirty="0" smtClean="0"/>
              <a:t>andFSH</a:t>
            </a:r>
            <a:endParaRPr lang="en-US" dirty="0"/>
          </a:p>
          <a:p>
            <a:pPr algn="l" rtl="0">
              <a:buFont typeface="Wingdings" pitchFamily="2" charset="2"/>
              <a:buChar char="Ø"/>
            </a:pPr>
            <a:r>
              <a:rPr lang="en-US" dirty="0" smtClean="0"/>
              <a:t>In </a:t>
            </a:r>
            <a:r>
              <a:rPr lang="en-US" dirty="0"/>
              <a:t>the pre-menopausal female, ask if the menses </a:t>
            </a:r>
            <a:r>
              <a:rPr lang="en-US" dirty="0" smtClean="0"/>
              <a:t>are regular</a:t>
            </a:r>
            <a:endParaRPr lang="en-US" dirty="0"/>
          </a:p>
          <a:p>
            <a:pPr algn="l" rtl="0">
              <a:buFont typeface="Wingdings" pitchFamily="2" charset="2"/>
              <a:buChar char="Ø"/>
            </a:pPr>
            <a:r>
              <a:rPr lang="en-US" dirty="0" smtClean="0"/>
              <a:t> </a:t>
            </a:r>
            <a:r>
              <a:rPr lang="en-US" dirty="0"/>
              <a:t>In the post-menopausal female, measure random serum </a:t>
            </a:r>
            <a:r>
              <a:rPr lang="en-US" dirty="0" smtClean="0"/>
              <a:t>LH and </a:t>
            </a:r>
            <a:r>
              <a:rPr lang="en-US" dirty="0"/>
              <a:t>FSH (FSH normally &gt; 30 IU/L and LH &gt; 20 IU/L)</a:t>
            </a:r>
            <a:endParaRPr lang="tr-TR" sz="2800" dirty="0" smtClean="0"/>
          </a:p>
        </p:txBody>
      </p:sp>
    </p:spTree>
    <p:extLst>
      <p:ext uri="{BB962C8B-B14F-4D97-AF65-F5344CB8AC3E}">
        <p14:creationId xmlns:p14="http://schemas.microsoft.com/office/powerpoint/2010/main" val="2361997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a:xfrm>
            <a:off x="684213" y="557213"/>
            <a:ext cx="7775575" cy="1143000"/>
          </a:xfrm>
        </p:spPr>
        <p:txBody>
          <a:bodyPr>
            <a:normAutofit/>
          </a:bodyPr>
          <a:lstStyle/>
          <a:p>
            <a:pPr eaLnBrk="1" fontAlgn="auto" hangingPunct="1">
              <a:spcAft>
                <a:spcPts val="0"/>
              </a:spcAft>
              <a:defRPr/>
            </a:pPr>
            <a:r>
              <a:rPr lang="tr-TR" sz="4000" b="1" dirty="0" err="1" smtClean="0">
                <a:latin typeface="Cambria" pitchFamily="18" charset="0"/>
              </a:rPr>
              <a:t>Diagnosis</a:t>
            </a:r>
            <a:r>
              <a:rPr lang="tr-TR" sz="4000" b="1" dirty="0" smtClean="0">
                <a:latin typeface="Cambria" pitchFamily="18" charset="0"/>
              </a:rPr>
              <a:t> of GH </a:t>
            </a:r>
            <a:r>
              <a:rPr lang="tr-TR" sz="4000" b="1" dirty="0" err="1" smtClean="0">
                <a:latin typeface="Cambria" pitchFamily="18" charset="0"/>
              </a:rPr>
              <a:t>Deficiency</a:t>
            </a:r>
            <a:endParaRPr lang="tr-TR" sz="4000" b="1" dirty="0" smtClean="0">
              <a:latin typeface="Cambria" pitchFamily="18" charset="0"/>
            </a:endParaRPr>
          </a:p>
        </p:txBody>
      </p:sp>
      <p:sp>
        <p:nvSpPr>
          <p:cNvPr id="41987" name="Rectangle 3"/>
          <p:cNvSpPr>
            <a:spLocks noGrp="1"/>
          </p:cNvSpPr>
          <p:nvPr>
            <p:ph idx="1"/>
          </p:nvPr>
        </p:nvSpPr>
        <p:spPr>
          <a:xfrm>
            <a:off x="395536" y="1700808"/>
            <a:ext cx="8424936" cy="4680519"/>
          </a:xfrm>
        </p:spPr>
        <p:txBody>
          <a:bodyPr>
            <a:noAutofit/>
          </a:bodyPr>
          <a:lstStyle/>
          <a:p>
            <a:pPr marL="0" indent="0" algn="l" rtl="0">
              <a:buNone/>
            </a:pPr>
            <a:r>
              <a:rPr lang="tr-TR" sz="2800" b="1" dirty="0"/>
              <a:t>Insulin tolerance test:</a:t>
            </a:r>
          </a:p>
          <a:p>
            <a:pPr marL="0" indent="0" algn="l" rtl="0">
              <a:buNone/>
            </a:pPr>
            <a:r>
              <a:rPr lang="tr-TR" sz="2400" dirty="0"/>
              <a:t>Regular </a:t>
            </a:r>
            <a:r>
              <a:rPr lang="tr-TR" sz="2400" dirty="0" smtClean="0"/>
              <a:t>insulin(</a:t>
            </a:r>
            <a:r>
              <a:rPr lang="en-US" sz="2400" dirty="0" smtClean="0"/>
              <a:t>0</a:t>
            </a:r>
            <a:r>
              <a:rPr lang="tr-TR" sz="2400" dirty="0" smtClean="0"/>
              <a:t>.05-</a:t>
            </a:r>
            <a:r>
              <a:rPr lang="en-US" sz="2400" dirty="0" smtClean="0"/>
              <a:t>0</a:t>
            </a:r>
            <a:r>
              <a:rPr lang="tr-TR" sz="2400" dirty="0" smtClean="0"/>
              <a:t>.15U/kg</a:t>
            </a:r>
            <a:r>
              <a:rPr lang="en-US" sz="2400" dirty="0" smtClean="0"/>
              <a:t> </a:t>
            </a:r>
            <a:r>
              <a:rPr lang="tr-TR" sz="2400" dirty="0" smtClean="0"/>
              <a:t>I.V</a:t>
            </a:r>
            <a:r>
              <a:rPr lang="tr-TR" sz="2400" dirty="0"/>
              <a:t>.)</a:t>
            </a:r>
          </a:p>
          <a:p>
            <a:pPr marL="0" indent="0" algn="l" rtl="0">
              <a:buNone/>
            </a:pPr>
            <a:r>
              <a:rPr lang="tr-TR" sz="2400" dirty="0" smtClean="0"/>
              <a:t>0,30,60,120 </a:t>
            </a:r>
            <a:r>
              <a:rPr lang="tr-TR" sz="2400" dirty="0"/>
              <a:t>min </a:t>
            </a:r>
            <a:r>
              <a:rPr lang="tr-TR" sz="2400" dirty="0" smtClean="0"/>
              <a:t>for</a:t>
            </a:r>
            <a:r>
              <a:rPr lang="en-US" sz="2400" dirty="0" smtClean="0"/>
              <a:t> </a:t>
            </a:r>
            <a:r>
              <a:rPr lang="tr-TR" sz="2400" dirty="0" smtClean="0"/>
              <a:t>glucose </a:t>
            </a:r>
            <a:r>
              <a:rPr lang="tr-TR" sz="2400" dirty="0"/>
              <a:t>&amp; GH</a:t>
            </a:r>
          </a:p>
          <a:p>
            <a:pPr algn="l" rtl="0">
              <a:buFont typeface="Wingdings" pitchFamily="2" charset="2"/>
              <a:buChar char="Ø"/>
            </a:pPr>
            <a:r>
              <a:rPr lang="en-US" sz="2400" b="1" dirty="0" smtClean="0">
                <a:solidFill>
                  <a:srgbClr val="002060"/>
                </a:solidFill>
              </a:rPr>
              <a:t>Normal respose </a:t>
            </a:r>
          </a:p>
          <a:p>
            <a:pPr algn="l" rtl="0"/>
            <a:r>
              <a:rPr lang="tr-TR" sz="2400" dirty="0" smtClean="0"/>
              <a:t>Glu</a:t>
            </a:r>
            <a:r>
              <a:rPr lang="tr-TR" sz="2400" dirty="0"/>
              <a:t>˂40mg/dl</a:t>
            </a:r>
          </a:p>
          <a:p>
            <a:pPr algn="l" rtl="0">
              <a:buFont typeface="Wingdings" pitchFamily="2" charset="2"/>
              <a:buChar char="§"/>
            </a:pPr>
            <a:r>
              <a:rPr lang="tr-TR" sz="2400" dirty="0"/>
              <a:t>GH˃3</a:t>
            </a:r>
            <a:r>
              <a:rPr lang="el-GR" sz="2400" dirty="0"/>
              <a:t>μ</a:t>
            </a:r>
            <a:r>
              <a:rPr lang="tr-TR" sz="2400" dirty="0" smtClean="0"/>
              <a:t>g/L-Normal</a:t>
            </a:r>
            <a:endParaRPr lang="en-US" sz="2400" dirty="0" smtClean="0"/>
          </a:p>
          <a:p>
            <a:pPr algn="l" rtl="0">
              <a:buFont typeface="Wingdings" pitchFamily="2" charset="2"/>
              <a:buChar char="Ø"/>
            </a:pPr>
            <a:r>
              <a:rPr lang="tr-TR" sz="2400" b="1" dirty="0">
                <a:solidFill>
                  <a:srgbClr val="002060"/>
                </a:solidFill>
              </a:rPr>
              <a:t>Contraindications</a:t>
            </a:r>
          </a:p>
          <a:p>
            <a:pPr marL="0" indent="0" algn="l" rtl="0">
              <a:buNone/>
            </a:pPr>
            <a:r>
              <a:rPr lang="tr-TR" sz="2000" dirty="0"/>
              <a:t>• </a:t>
            </a:r>
            <a:r>
              <a:rPr lang="tr-TR" sz="2400" dirty="0"/>
              <a:t>Ischaemic heart disease</a:t>
            </a:r>
          </a:p>
          <a:p>
            <a:pPr marL="0" indent="0" algn="l" rtl="0">
              <a:buNone/>
            </a:pPr>
            <a:r>
              <a:rPr lang="tr-TR" sz="2400" dirty="0"/>
              <a:t>• Epilepsy</a:t>
            </a:r>
          </a:p>
          <a:p>
            <a:pPr marL="0" indent="0" algn="l" rtl="0">
              <a:buNone/>
            </a:pPr>
            <a:r>
              <a:rPr lang="tr-TR" sz="2400" dirty="0"/>
              <a:t>• Severe hypopituitarism (</a:t>
            </a:r>
            <a:r>
              <a:rPr lang="tr-TR" sz="2400" dirty="0" smtClean="0"/>
              <a:t>08</a:t>
            </a:r>
            <a:r>
              <a:rPr lang="en-US" sz="2400" dirty="0" smtClean="0"/>
              <a:t>:</a:t>
            </a:r>
            <a:r>
              <a:rPr lang="tr-TR" sz="2400" dirty="0" smtClean="0"/>
              <a:t>00 </a:t>
            </a:r>
            <a:r>
              <a:rPr lang="tr-TR" sz="2400" dirty="0"/>
              <a:t>hrs plasma cortisol </a:t>
            </a:r>
            <a:r>
              <a:rPr lang="tr-TR" sz="2400" dirty="0" smtClean="0"/>
              <a:t>&lt;(6.6 </a:t>
            </a:r>
            <a:r>
              <a:rPr lang="el-GR" sz="2400" dirty="0"/>
              <a:t>μ</a:t>
            </a:r>
            <a:r>
              <a:rPr lang="tr-TR" sz="2400" dirty="0"/>
              <a:t>g/dL</a:t>
            </a:r>
            <a:r>
              <a:rPr lang="tr-TR" sz="2400" dirty="0" smtClean="0"/>
              <a:t>)</a:t>
            </a:r>
            <a:endParaRPr lang="tr-TR" sz="2400" dirty="0"/>
          </a:p>
          <a:p>
            <a:pPr marL="457200" lvl="1" indent="0" algn="l" rtl="0" eaLnBrk="1" hangingPunct="1">
              <a:buNone/>
            </a:pPr>
            <a:endParaRPr lang="tr-TR" sz="2000" dirty="0" smtClean="0"/>
          </a:p>
        </p:txBody>
      </p:sp>
    </p:spTree>
    <p:extLst>
      <p:ext uri="{BB962C8B-B14F-4D97-AF65-F5344CB8AC3E}">
        <p14:creationId xmlns:p14="http://schemas.microsoft.com/office/powerpoint/2010/main" val="26537557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latin typeface="Cambria" pitchFamily="18" charset="0"/>
              </a:rPr>
              <a:t>Establish the anatomy and diagnosis</a:t>
            </a:r>
            <a:endParaRPr lang="ar-SA" b="1" dirty="0">
              <a:latin typeface="Cambria" pitchFamily="18" charset="0"/>
            </a:endParaRPr>
          </a:p>
        </p:txBody>
      </p:sp>
      <p:sp>
        <p:nvSpPr>
          <p:cNvPr id="3" name="عنصر نائب للمحتوى 2"/>
          <p:cNvSpPr>
            <a:spLocks noGrp="1"/>
          </p:cNvSpPr>
          <p:nvPr>
            <p:ph idx="1"/>
          </p:nvPr>
        </p:nvSpPr>
        <p:spPr/>
        <p:txBody>
          <a:bodyPr>
            <a:normAutofit/>
          </a:bodyPr>
          <a:lstStyle/>
          <a:p>
            <a:pPr algn="l" rtl="0"/>
            <a:r>
              <a:rPr lang="en-US" sz="3600" dirty="0">
                <a:latin typeface="Cambria" pitchFamily="18" charset="0"/>
              </a:rPr>
              <a:t>Consider visual field testing</a:t>
            </a:r>
          </a:p>
          <a:p>
            <a:pPr algn="l" rtl="0"/>
            <a:r>
              <a:rPr lang="en-US" sz="3600" dirty="0" smtClean="0">
                <a:latin typeface="Cambria" pitchFamily="18" charset="0"/>
              </a:rPr>
              <a:t> </a:t>
            </a:r>
            <a:r>
              <a:rPr lang="en-US" sz="3600" dirty="0">
                <a:latin typeface="Cambria" pitchFamily="18" charset="0"/>
              </a:rPr>
              <a:t>Image the pituitary and hypothalamus by MRI or CT</a:t>
            </a:r>
            <a:endParaRPr lang="ar-SA" sz="3600" dirty="0">
              <a:latin typeface="Cambria" pitchFamily="18" charset="0"/>
            </a:endParaRPr>
          </a:p>
        </p:txBody>
      </p:sp>
    </p:spTree>
    <p:extLst>
      <p:ext uri="{BB962C8B-B14F-4D97-AF65-F5344CB8AC3E}">
        <p14:creationId xmlns:p14="http://schemas.microsoft.com/office/powerpoint/2010/main" val="7964464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en-US" sz="6000" b="1" dirty="0" smtClean="0">
                <a:latin typeface="Cambria" pitchFamily="18" charset="0"/>
              </a:rPr>
              <a:t>Treatment </a:t>
            </a:r>
          </a:p>
        </p:txBody>
      </p:sp>
      <p:sp>
        <p:nvSpPr>
          <p:cNvPr id="44035" name="Rectangle 3"/>
          <p:cNvSpPr>
            <a:spLocks noGrp="1"/>
          </p:cNvSpPr>
          <p:nvPr>
            <p:ph idx="1"/>
          </p:nvPr>
        </p:nvSpPr>
        <p:spPr>
          <a:xfrm>
            <a:off x="685800" y="1985963"/>
            <a:ext cx="7772400" cy="4538662"/>
          </a:xfrm>
        </p:spPr>
        <p:txBody>
          <a:bodyPr>
            <a:noAutofit/>
          </a:bodyPr>
          <a:lstStyle/>
          <a:p>
            <a:pPr algn="l" rtl="0" eaLnBrk="1" hangingPunct="1"/>
            <a:r>
              <a:rPr lang="en-US" dirty="0" smtClean="0">
                <a:latin typeface="Cambria" pitchFamily="18" charset="0"/>
                <a:cs typeface="Times New Roman" pitchFamily="18" charset="0"/>
              </a:rPr>
              <a:t>Hormone replacement therapy </a:t>
            </a:r>
          </a:p>
          <a:p>
            <a:pPr lvl="1" algn="l" rtl="0" eaLnBrk="1" hangingPunct="1"/>
            <a:r>
              <a:rPr lang="en-US" dirty="0" smtClean="0">
                <a:latin typeface="Cambria" pitchFamily="18" charset="0"/>
                <a:cs typeface="Times New Roman" pitchFamily="18" charset="0"/>
              </a:rPr>
              <a:t>usually free of complications</a:t>
            </a:r>
          </a:p>
          <a:p>
            <a:pPr algn="l" rtl="0" eaLnBrk="1" hangingPunct="1"/>
            <a:r>
              <a:rPr lang="en-US" dirty="0" smtClean="0">
                <a:latin typeface="Cambria" pitchFamily="18" charset="0"/>
                <a:cs typeface="Times New Roman" pitchFamily="18" charset="0"/>
              </a:rPr>
              <a:t>Treatment regimens that mimic physiologic hormone production</a:t>
            </a:r>
          </a:p>
          <a:p>
            <a:pPr lvl="1" algn="l" rtl="0" eaLnBrk="1" hangingPunct="1"/>
            <a:r>
              <a:rPr lang="en-US" dirty="0" smtClean="0">
                <a:latin typeface="Cambria" pitchFamily="18" charset="0"/>
                <a:cs typeface="Times New Roman" pitchFamily="18" charset="0"/>
              </a:rPr>
              <a:t>allow for maintenance of satisfactory clinical homeostasis </a:t>
            </a:r>
          </a:p>
        </p:txBody>
      </p:sp>
    </p:spTree>
    <p:extLst>
      <p:ext uri="{BB962C8B-B14F-4D97-AF65-F5344CB8AC3E}">
        <p14:creationId xmlns:p14="http://schemas.microsoft.com/office/powerpoint/2010/main" val="20452898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a:xfrm>
            <a:off x="683568" y="0"/>
            <a:ext cx="8135937" cy="908050"/>
          </a:xfrm>
        </p:spPr>
        <p:txBody>
          <a:bodyPr/>
          <a:lstStyle/>
          <a:p>
            <a:pPr eaLnBrk="1" fontAlgn="auto" hangingPunct="1">
              <a:spcAft>
                <a:spcPts val="0"/>
              </a:spcAft>
              <a:defRPr/>
            </a:pPr>
            <a:r>
              <a:rPr lang="en-US" sz="4000" smtClean="0"/>
              <a:t>Hormone Replacement</a:t>
            </a:r>
          </a:p>
        </p:txBody>
      </p:sp>
      <p:graphicFrame>
        <p:nvGraphicFramePr>
          <p:cNvPr id="51203" name="Group 3"/>
          <p:cNvGraphicFramePr>
            <a:graphicFrameLocks noGrp="1"/>
          </p:cNvGraphicFramePr>
          <p:nvPr>
            <p:extLst>
              <p:ext uri="{D42A27DB-BD31-4B8C-83A1-F6EECF244321}">
                <p14:modId xmlns:p14="http://schemas.microsoft.com/office/powerpoint/2010/main" val="3307511335"/>
              </p:ext>
            </p:extLst>
          </p:nvPr>
        </p:nvGraphicFramePr>
        <p:xfrm>
          <a:off x="539552" y="836712"/>
          <a:ext cx="8208912" cy="5904938"/>
        </p:xfrm>
        <a:graphic>
          <a:graphicData uri="http://schemas.openxmlformats.org/drawingml/2006/table">
            <a:tbl>
              <a:tblPr>
                <a:tableStyleId>{284E427A-3D55-4303-BF80-6455036E1DE7}</a:tableStyleId>
              </a:tblPr>
              <a:tblGrid>
                <a:gridCol w="2664296"/>
                <a:gridCol w="5544616"/>
              </a:tblGrid>
              <a:tr h="517847">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400" u="none" strike="noStrike" cap="none" normalizeH="0" baseline="0" smtClean="0">
                          <a:ln>
                            <a:noFill/>
                          </a:ln>
                          <a:effectLst/>
                        </a:rPr>
                        <a:t> </a:t>
                      </a:r>
                      <a:r>
                        <a:rPr kumimoji="0" lang="en-US" sz="2400" u="none" strike="noStrike" cap="none" normalizeH="0" baseline="0" dirty="0" smtClean="0">
                          <a:ln>
                            <a:noFill/>
                          </a:ln>
                          <a:effectLst/>
                        </a:rPr>
                        <a:t>Hormone Deficit</a:t>
                      </a:r>
                      <a:endParaRPr kumimoji="0" lang="en-US" sz="2400" b="0" i="0" u="none" strike="noStrike" cap="none" normalizeH="0" baseline="0" dirty="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400" u="none" strike="noStrike" cap="none" normalizeH="0" baseline="0" dirty="0" smtClean="0">
                          <a:ln>
                            <a:noFill/>
                          </a:ln>
                          <a:effectLst/>
                        </a:rPr>
                        <a:t>Hormone Replacement</a:t>
                      </a:r>
                      <a:endParaRPr kumimoji="0" lang="en-US" sz="2400" b="0" i="0" u="none" strike="noStrike" cap="none" normalizeH="0" baseline="0" dirty="0" smtClean="0">
                        <a:ln>
                          <a:noFill/>
                        </a:ln>
                        <a:solidFill>
                          <a:schemeClr val="tx1"/>
                        </a:solidFill>
                        <a:effectLst/>
                        <a:latin typeface="Calibri" pitchFamily="34" charset="0"/>
                      </a:endParaRPr>
                    </a:p>
                  </a:txBody>
                  <a:tcPr horzOverflow="overflow"/>
                </a:tc>
              </a:tr>
              <a:tr h="706289">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ACTH</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Hydrocortisone (10-20 mg A.M.; 10 mg P.M.)</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Prednisone (5 mg A.M.; 2.5 mg P.M.)</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r>
              <a:tr h="443869">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TSH</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smtClean="0">
                          <a:ln>
                            <a:noFill/>
                          </a:ln>
                          <a:effectLst/>
                        </a:rPr>
                        <a:t>L-Thyroxine (0.075-0.15 mg daily)</a:t>
                      </a:r>
                      <a:endParaRPr kumimoji="0" lang="en-US" sz="2000" b="0" i="0" u="none" strike="noStrike" cap="none" normalizeH="0" baseline="0" smtClean="0">
                        <a:ln>
                          <a:noFill/>
                        </a:ln>
                        <a:solidFill>
                          <a:schemeClr val="tx1"/>
                        </a:solidFill>
                        <a:effectLst/>
                        <a:latin typeface="Calibri" pitchFamily="34" charset="0"/>
                      </a:endParaRPr>
                    </a:p>
                  </a:txBody>
                  <a:tcPr horzOverflow="overflow"/>
                </a:tc>
              </a:tr>
              <a:tr h="2381616">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FSH/LH</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Males</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Testosterone </a:t>
                      </a:r>
                      <a:r>
                        <a:rPr kumimoji="0" lang="en-US" sz="2000" u="none" strike="noStrike" cap="none" normalizeH="0" baseline="0" dirty="0" err="1" smtClean="0">
                          <a:ln>
                            <a:noFill/>
                          </a:ln>
                          <a:effectLst/>
                        </a:rPr>
                        <a:t>enanthate</a:t>
                      </a:r>
                      <a:r>
                        <a:rPr kumimoji="0" lang="en-US" sz="2000" u="none" strike="noStrike" cap="none" normalizeH="0" baseline="0" dirty="0" smtClean="0">
                          <a:ln>
                            <a:noFill/>
                          </a:ln>
                          <a:effectLst/>
                        </a:rPr>
                        <a:t> (200 mg IM every 2 wks)</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Testosterone skin patch (5 mg/d)</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Females</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Conjugated estrogen (0.65-1.25 mg </a:t>
                      </a:r>
                      <a:r>
                        <a:rPr kumimoji="0" lang="en-US" sz="2000" u="none" strike="noStrike" cap="none" normalizeH="0" baseline="0" dirty="0" err="1" smtClean="0">
                          <a:ln>
                            <a:noFill/>
                          </a:ln>
                          <a:effectLst/>
                        </a:rPr>
                        <a:t>qd</a:t>
                      </a:r>
                      <a:r>
                        <a:rPr kumimoji="0" lang="en-US" sz="2000" u="none" strike="noStrike" cap="none" normalizeH="0" baseline="0" dirty="0" smtClean="0">
                          <a:ln>
                            <a:noFill/>
                          </a:ln>
                          <a:effectLst/>
                        </a:rPr>
                        <a:t> for 25days)</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Progesterone (5-10 mg </a:t>
                      </a:r>
                      <a:r>
                        <a:rPr kumimoji="0" lang="en-US" sz="2000" u="none" strike="noStrike" cap="none" normalizeH="0" baseline="0" dirty="0" err="1" smtClean="0">
                          <a:ln>
                            <a:noFill/>
                          </a:ln>
                          <a:effectLst/>
                        </a:rPr>
                        <a:t>qd</a:t>
                      </a:r>
                      <a:r>
                        <a:rPr kumimoji="0" lang="en-US" sz="2000" u="none" strike="noStrike" cap="none" normalizeH="0" baseline="0" dirty="0" smtClean="0">
                          <a:ln>
                            <a:noFill/>
                          </a:ln>
                          <a:effectLst/>
                        </a:rPr>
                        <a:t>) on days 16-25</a:t>
                      </a:r>
                      <a:br>
                        <a:rPr kumimoji="0" lang="en-US" sz="2000" u="none" strike="noStrike" cap="none" normalizeH="0" baseline="0" dirty="0" smtClean="0">
                          <a:ln>
                            <a:noFill/>
                          </a:ln>
                          <a:effectLst/>
                        </a:rPr>
                      </a:br>
                      <a:r>
                        <a:rPr kumimoji="0" lang="en-US" sz="2000" u="none" strike="noStrike" cap="none" normalizeH="0" baseline="0" dirty="0" err="1" smtClean="0">
                          <a:ln>
                            <a:noFill/>
                          </a:ln>
                          <a:effectLst/>
                        </a:rPr>
                        <a:t>Estradiol</a:t>
                      </a:r>
                      <a:r>
                        <a:rPr kumimoji="0" lang="en-US" sz="2000" u="none" strike="noStrike" cap="none" normalizeH="0" baseline="0" dirty="0" smtClean="0">
                          <a:ln>
                            <a:noFill/>
                          </a:ln>
                          <a:effectLst/>
                        </a:rPr>
                        <a:t> skin patch (0.5 mg, every other day)</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For fertility: Menopausal </a:t>
                      </a:r>
                      <a:r>
                        <a:rPr kumimoji="0" lang="en-US" sz="2000" u="none" strike="noStrike" cap="none" normalizeH="0" baseline="0" dirty="0" err="1" smtClean="0">
                          <a:ln>
                            <a:noFill/>
                          </a:ln>
                          <a:effectLst/>
                        </a:rPr>
                        <a:t>gonadotropins</a:t>
                      </a:r>
                      <a:r>
                        <a:rPr kumimoji="0" lang="en-US" sz="2000" u="none" strike="noStrike" cap="none" normalizeH="0" baseline="0" dirty="0" smtClean="0">
                          <a:ln>
                            <a:noFill/>
                          </a:ln>
                          <a:effectLst/>
                        </a:rPr>
                        <a:t>, human chorionic </a:t>
                      </a:r>
                      <a:r>
                        <a:rPr kumimoji="0" lang="en-US" sz="2000" u="none" strike="noStrike" cap="none" normalizeH="0" baseline="0" dirty="0" err="1" smtClean="0">
                          <a:ln>
                            <a:noFill/>
                          </a:ln>
                          <a:effectLst/>
                        </a:rPr>
                        <a:t>gonadotropins</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r>
              <a:tr h="610321">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smtClean="0">
                          <a:ln>
                            <a:noFill/>
                          </a:ln>
                          <a:effectLst/>
                        </a:rPr>
                        <a:t>GH</a:t>
                      </a:r>
                      <a:endParaRPr kumimoji="0" lang="en-US" sz="2000" b="0" i="0" u="none" strike="noStrike" cap="none" normalizeH="0" baseline="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Adults: Somatotropin (0.3-1.0 mg SC qd)</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Children: Somatotropin [0.02-0.05 (mg/kg per day)]</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r>
              <a:tr h="70125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smtClean="0">
                          <a:ln>
                            <a:noFill/>
                          </a:ln>
                          <a:effectLst/>
                        </a:rPr>
                        <a:t>Vasopressin</a:t>
                      </a:r>
                      <a:endParaRPr kumimoji="0" lang="en-US" sz="2000" b="0" i="0" u="none" strike="noStrike" cap="none" normalizeH="0" baseline="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Intranasal </a:t>
                      </a:r>
                      <a:r>
                        <a:rPr kumimoji="0" lang="en-US" sz="2000" u="none" strike="noStrike" cap="none" normalizeH="0" baseline="0" dirty="0" err="1" smtClean="0">
                          <a:ln>
                            <a:noFill/>
                          </a:ln>
                          <a:effectLst/>
                        </a:rPr>
                        <a:t>desmopressin</a:t>
                      </a:r>
                      <a:r>
                        <a:rPr kumimoji="0" lang="en-US" sz="2000" u="none" strike="noStrike" cap="none" normalizeH="0" baseline="0" dirty="0" smtClean="0">
                          <a:ln>
                            <a:noFill/>
                          </a:ln>
                          <a:effectLst/>
                        </a:rPr>
                        <a:t> (5-20 </a:t>
                      </a:r>
                      <a:r>
                        <a:rPr kumimoji="0" lang="en-US" sz="2000" u="none" strike="noStrike" cap="none" normalizeH="0" baseline="0" dirty="0" err="1" smtClean="0">
                          <a:ln>
                            <a:noFill/>
                          </a:ln>
                          <a:effectLst/>
                        </a:rPr>
                        <a:t>ug</a:t>
                      </a:r>
                      <a:r>
                        <a:rPr kumimoji="0" lang="en-US" sz="2000" u="none" strike="noStrike" cap="none" normalizeH="0" baseline="0" dirty="0" smtClean="0">
                          <a:ln>
                            <a:noFill/>
                          </a:ln>
                          <a:effectLst/>
                        </a:rPr>
                        <a:t> twice daily)</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Oral 300-600 </a:t>
                      </a:r>
                      <a:r>
                        <a:rPr kumimoji="0" lang="en-US" sz="2000" u="none" strike="noStrike" cap="none" normalizeH="0" baseline="0" dirty="0" err="1" smtClean="0">
                          <a:ln>
                            <a:noFill/>
                          </a:ln>
                          <a:effectLst/>
                        </a:rPr>
                        <a:t>ug</a:t>
                      </a:r>
                      <a:r>
                        <a:rPr kumimoji="0" lang="en-US" sz="2000" u="none" strike="noStrike" cap="none" normalizeH="0" baseline="0" dirty="0" smtClean="0">
                          <a:ln>
                            <a:noFill/>
                          </a:ln>
                          <a:effectLst/>
                        </a:rPr>
                        <a:t> </a:t>
                      </a:r>
                      <a:r>
                        <a:rPr kumimoji="0" lang="en-US" sz="2000" u="none" strike="noStrike" cap="none" normalizeH="0" baseline="0" dirty="0" err="1" smtClean="0">
                          <a:ln>
                            <a:noFill/>
                          </a:ln>
                          <a:effectLst/>
                        </a:rPr>
                        <a:t>qd</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r>
            </a:tbl>
          </a:graphicData>
        </a:graphic>
      </p:graphicFrame>
    </p:spTree>
    <p:extLst>
      <p:ext uri="{BB962C8B-B14F-4D97-AF65-F5344CB8AC3E}">
        <p14:creationId xmlns:p14="http://schemas.microsoft.com/office/powerpoint/2010/main" val="34726175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32656"/>
            <a:ext cx="7625279" cy="6198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8918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16632"/>
            <a:ext cx="8897588" cy="662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09155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7384"/>
            <a:ext cx="87129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872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 y="1524000"/>
            <a:ext cx="89535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8970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6000" b="1" dirty="0" smtClean="0">
                <a:latin typeface="Cambria" pitchFamily="18" charset="0"/>
              </a:rPr>
              <a:t>Hypopituitarism</a:t>
            </a:r>
            <a:endParaRPr lang="ar-SA" sz="6000" b="1" dirty="0">
              <a:latin typeface="Cambria" pitchFamily="18" charset="0"/>
            </a:endParaRPr>
          </a:p>
        </p:txBody>
      </p:sp>
      <p:sp>
        <p:nvSpPr>
          <p:cNvPr id="3" name="عنصر نائب للمحتوى 2"/>
          <p:cNvSpPr>
            <a:spLocks noGrp="1"/>
          </p:cNvSpPr>
          <p:nvPr>
            <p:ph idx="1"/>
          </p:nvPr>
        </p:nvSpPr>
        <p:spPr/>
        <p:txBody>
          <a:bodyPr>
            <a:normAutofit/>
          </a:bodyPr>
          <a:lstStyle/>
          <a:p>
            <a:pPr algn="l" rtl="0"/>
            <a:r>
              <a:rPr lang="en-US" sz="4000" dirty="0" smtClean="0">
                <a:latin typeface="Cambria" pitchFamily="18" charset="0"/>
              </a:rPr>
              <a:t>Definition</a:t>
            </a:r>
          </a:p>
          <a:p>
            <a:pPr algn="l" rtl="0"/>
            <a:r>
              <a:rPr lang="en-US" sz="4000" dirty="0" smtClean="0">
                <a:latin typeface="Cambria" pitchFamily="18" charset="0"/>
              </a:rPr>
              <a:t>Causes</a:t>
            </a:r>
          </a:p>
          <a:p>
            <a:pPr algn="l" rtl="0"/>
            <a:r>
              <a:rPr lang="en-US" sz="4000" dirty="0" smtClean="0">
                <a:latin typeface="Cambria" pitchFamily="18" charset="0"/>
              </a:rPr>
              <a:t>Clinical features</a:t>
            </a:r>
          </a:p>
          <a:p>
            <a:pPr algn="l" rtl="0"/>
            <a:r>
              <a:rPr lang="en-US" sz="4000" dirty="0" smtClean="0">
                <a:latin typeface="Cambria" pitchFamily="18" charset="0"/>
              </a:rPr>
              <a:t>Investigations and diagnosis</a:t>
            </a:r>
          </a:p>
          <a:p>
            <a:pPr algn="l" rtl="0"/>
            <a:r>
              <a:rPr lang="en-US" sz="4000" dirty="0" smtClean="0">
                <a:latin typeface="Cambria" pitchFamily="18" charset="0"/>
              </a:rPr>
              <a:t>treatment</a:t>
            </a:r>
            <a:endParaRPr lang="ar-SA" sz="4000" dirty="0">
              <a:latin typeface="Cambria" pitchFamily="18" charset="0"/>
            </a:endParaRPr>
          </a:p>
        </p:txBody>
      </p:sp>
    </p:spTree>
    <p:extLst>
      <p:ext uri="{BB962C8B-B14F-4D97-AF65-F5344CB8AC3E}">
        <p14:creationId xmlns:p14="http://schemas.microsoft.com/office/powerpoint/2010/main" val="166694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a:xfrm>
            <a:off x="395536" y="0"/>
            <a:ext cx="8280400" cy="1143000"/>
          </a:xfrm>
        </p:spPr>
        <p:txBody>
          <a:bodyPr>
            <a:normAutofit/>
          </a:bodyPr>
          <a:lstStyle/>
          <a:p>
            <a:pPr eaLnBrk="1" fontAlgn="auto" hangingPunct="1">
              <a:spcAft>
                <a:spcPts val="0"/>
              </a:spcAft>
              <a:defRPr/>
            </a:pPr>
            <a:r>
              <a:rPr lang="tr-TR" sz="5400" dirty="0" smtClean="0">
                <a:latin typeface="Cambria" pitchFamily="18" charset="0"/>
              </a:rPr>
              <a:t>Definition</a:t>
            </a:r>
          </a:p>
        </p:txBody>
      </p:sp>
      <p:sp>
        <p:nvSpPr>
          <p:cNvPr id="7171" name="Rectangle 3"/>
          <p:cNvSpPr>
            <a:spLocks noGrp="1"/>
          </p:cNvSpPr>
          <p:nvPr>
            <p:ph idx="1"/>
          </p:nvPr>
        </p:nvSpPr>
        <p:spPr>
          <a:xfrm>
            <a:off x="179512" y="908720"/>
            <a:ext cx="8856984" cy="5805264"/>
          </a:xfrm>
        </p:spPr>
        <p:txBody>
          <a:bodyPr>
            <a:noAutofit/>
          </a:bodyPr>
          <a:lstStyle/>
          <a:p>
            <a:pPr algn="l" rtl="0" eaLnBrk="1" hangingPunct="1">
              <a:lnSpc>
                <a:spcPct val="130000"/>
              </a:lnSpc>
              <a:defRPr/>
            </a:pPr>
            <a:r>
              <a:rPr lang="en-US" sz="2800" dirty="0">
                <a:latin typeface="Cambria" pitchFamily="18" charset="0"/>
              </a:rPr>
              <a:t>D</a:t>
            </a:r>
            <a:r>
              <a:rPr lang="en-US" sz="2800" dirty="0" smtClean="0">
                <a:latin typeface="Cambria" pitchFamily="18" charset="0"/>
              </a:rPr>
              <a:t>eficiency of one or more hormones of pituitary gland ,Due </a:t>
            </a:r>
            <a:r>
              <a:rPr lang="en-US" sz="2800" dirty="0">
                <a:latin typeface="Cambria" pitchFamily="18" charset="0"/>
              </a:rPr>
              <a:t>to pituitary disease or to hypothalamic pathology which interferes with the hypothalamic control </a:t>
            </a:r>
            <a:r>
              <a:rPr lang="en-US" sz="2800" dirty="0" smtClean="0">
                <a:latin typeface="Cambria" pitchFamily="18" charset="0"/>
              </a:rPr>
              <a:t>of pituitary</a:t>
            </a:r>
            <a:endParaRPr lang="en-US" sz="2800" dirty="0">
              <a:latin typeface="Cambria" pitchFamily="18" charset="0"/>
            </a:endParaRPr>
          </a:p>
          <a:p>
            <a:pPr algn="l" rtl="0">
              <a:lnSpc>
                <a:spcPct val="130000"/>
              </a:lnSpc>
              <a:defRPr/>
            </a:pPr>
            <a:r>
              <a:rPr lang="tr-TR" sz="2800" dirty="0" smtClean="0">
                <a:latin typeface="Cambria" pitchFamily="18" charset="0"/>
              </a:rPr>
              <a:t>Deficiency of one or multiple hormones of the anterior pituitary -</a:t>
            </a:r>
            <a:r>
              <a:rPr lang="tr-TR" sz="2800" b="1" dirty="0" smtClean="0">
                <a:solidFill>
                  <a:schemeClr val="tx2">
                    <a:lumMod val="60000"/>
                    <a:lumOff val="40000"/>
                  </a:schemeClr>
                </a:solidFill>
                <a:latin typeface="Cambria" pitchFamily="18" charset="0"/>
              </a:rPr>
              <a:t>hypopituitarism</a:t>
            </a:r>
            <a:r>
              <a:rPr lang="tr-TR" sz="2800" dirty="0" smtClean="0">
                <a:latin typeface="Cambria" pitchFamily="18" charset="0"/>
              </a:rPr>
              <a:t> </a:t>
            </a:r>
            <a:endParaRPr lang="en-US" sz="2800" dirty="0" smtClean="0">
              <a:latin typeface="Cambria" pitchFamily="18" charset="0"/>
            </a:endParaRPr>
          </a:p>
          <a:p>
            <a:pPr algn="l" rtl="0">
              <a:lnSpc>
                <a:spcPct val="130000"/>
              </a:lnSpc>
              <a:defRPr/>
            </a:pPr>
            <a:r>
              <a:rPr lang="tr-TR" sz="2800" dirty="0" smtClean="0">
                <a:latin typeface="Cambria" pitchFamily="18" charset="0"/>
              </a:rPr>
              <a:t>Deficiency of the posterior lobe -</a:t>
            </a:r>
            <a:r>
              <a:rPr lang="tr-TR" sz="2800" b="1" dirty="0" smtClean="0">
                <a:solidFill>
                  <a:schemeClr val="tx2">
                    <a:lumMod val="60000"/>
                    <a:lumOff val="40000"/>
                  </a:schemeClr>
                </a:solidFill>
                <a:latin typeface="Cambria" pitchFamily="18" charset="0"/>
              </a:rPr>
              <a:t>central diabetes insipi</a:t>
            </a:r>
            <a:r>
              <a:rPr lang="en-US" sz="2800" b="1" dirty="0">
                <a:solidFill>
                  <a:schemeClr val="tx2">
                    <a:lumMod val="60000"/>
                    <a:lumOff val="40000"/>
                  </a:schemeClr>
                </a:solidFill>
                <a:latin typeface="Cambria" pitchFamily="18" charset="0"/>
              </a:rPr>
              <a:t>d</a:t>
            </a:r>
            <a:r>
              <a:rPr lang="tr-TR" sz="2800" b="1" dirty="0" smtClean="0">
                <a:solidFill>
                  <a:schemeClr val="tx2">
                    <a:lumMod val="60000"/>
                    <a:lumOff val="40000"/>
                  </a:schemeClr>
                </a:solidFill>
                <a:latin typeface="Cambria" pitchFamily="18" charset="0"/>
              </a:rPr>
              <a:t>us</a:t>
            </a:r>
            <a:endParaRPr lang="en-US" sz="2800" b="1" dirty="0" smtClean="0">
              <a:solidFill>
                <a:schemeClr val="tx2">
                  <a:lumMod val="60000"/>
                  <a:lumOff val="40000"/>
                </a:schemeClr>
              </a:solidFill>
              <a:latin typeface="Cambria" pitchFamily="18" charset="0"/>
            </a:endParaRPr>
          </a:p>
          <a:p>
            <a:pPr algn="l" rtl="0">
              <a:lnSpc>
                <a:spcPct val="130000"/>
              </a:lnSpc>
              <a:defRPr/>
            </a:pPr>
            <a:r>
              <a:rPr lang="tr-TR" sz="2800" dirty="0" smtClean="0">
                <a:latin typeface="Cambria" pitchFamily="18" charset="0"/>
              </a:rPr>
              <a:t>Deficiency of all pituitary hormones</a:t>
            </a:r>
            <a:r>
              <a:rPr lang="en-US" sz="2800" dirty="0" smtClean="0">
                <a:latin typeface="Cambria" pitchFamily="18" charset="0"/>
              </a:rPr>
              <a:t> </a:t>
            </a:r>
            <a:r>
              <a:rPr lang="tr-TR" sz="2800" b="1" dirty="0" smtClean="0">
                <a:solidFill>
                  <a:schemeClr val="tx2">
                    <a:lumMod val="60000"/>
                    <a:lumOff val="40000"/>
                  </a:schemeClr>
                </a:solidFill>
                <a:latin typeface="Cambria" pitchFamily="18" charset="0"/>
              </a:rPr>
              <a:t>panhypopituitarism</a:t>
            </a:r>
          </a:p>
        </p:txBody>
      </p:sp>
    </p:spTree>
    <p:extLst>
      <p:ext uri="{BB962C8B-B14F-4D97-AF65-F5344CB8AC3E}">
        <p14:creationId xmlns:p14="http://schemas.microsoft.com/office/powerpoint/2010/main" val="889947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800" b="1" dirty="0">
                <a:latin typeface="Cambria" pitchFamily="18" charset="0"/>
              </a:rPr>
              <a:t>Causes</a:t>
            </a:r>
            <a:endParaRPr lang="ar-SA" sz="4800" b="1" dirty="0">
              <a:latin typeface="Cambria" pitchFamily="18" charset="0"/>
            </a:endParaRPr>
          </a:p>
        </p:txBody>
      </p:sp>
      <p:sp>
        <p:nvSpPr>
          <p:cNvPr id="3" name="عنصر نائب للمحتوى 2"/>
          <p:cNvSpPr>
            <a:spLocks noGrp="1"/>
          </p:cNvSpPr>
          <p:nvPr>
            <p:ph idx="1"/>
          </p:nvPr>
        </p:nvSpPr>
        <p:spPr>
          <a:xfrm>
            <a:off x="457200" y="1196752"/>
            <a:ext cx="8686800" cy="5544616"/>
          </a:xfrm>
        </p:spPr>
        <p:txBody>
          <a:bodyPr>
            <a:noAutofit/>
          </a:bodyPr>
          <a:lstStyle/>
          <a:p>
            <a:pPr algn="l" rtl="0"/>
            <a:r>
              <a:rPr lang="en-US" sz="2800" dirty="0"/>
              <a:t>Pituitary </a:t>
            </a:r>
            <a:r>
              <a:rPr lang="en-US" sz="2800" dirty="0" smtClean="0"/>
              <a:t>tumours(macroadenomas).</a:t>
            </a:r>
            <a:endParaRPr lang="en-US" sz="2800" dirty="0"/>
          </a:p>
          <a:p>
            <a:pPr algn="l" rtl="0"/>
            <a:r>
              <a:rPr lang="en-US" sz="2800" dirty="0" smtClean="0"/>
              <a:t> </a:t>
            </a:r>
            <a:r>
              <a:rPr lang="en-US" sz="2800" dirty="0"/>
              <a:t>Parapituitary tumours—craniopharyngiomas, meningiomas, </a:t>
            </a:r>
            <a:r>
              <a:rPr lang="en-US" sz="2800" dirty="0" smtClean="0"/>
              <a:t>secondary deposits </a:t>
            </a:r>
            <a:r>
              <a:rPr lang="en-US" sz="2800" dirty="0"/>
              <a:t>(e.g. breast, lung</a:t>
            </a:r>
            <a:r>
              <a:rPr lang="en-US" sz="2800" dirty="0" smtClean="0"/>
              <a:t>), </a:t>
            </a:r>
            <a:r>
              <a:rPr lang="en-US" sz="2800" dirty="0"/>
              <a:t>gliomas.</a:t>
            </a:r>
          </a:p>
          <a:p>
            <a:pPr algn="l" rtl="0"/>
            <a:r>
              <a:rPr lang="en-US" sz="2800" dirty="0" smtClean="0"/>
              <a:t> </a:t>
            </a:r>
            <a:r>
              <a:rPr lang="en-US" sz="2800" dirty="0"/>
              <a:t>Radiotherapy—pituitary, cranial, nasopharyngeal.</a:t>
            </a:r>
          </a:p>
          <a:p>
            <a:pPr algn="l" rtl="0"/>
            <a:r>
              <a:rPr lang="en-US" sz="2800" dirty="0" smtClean="0"/>
              <a:t> </a:t>
            </a:r>
            <a:r>
              <a:rPr lang="en-US" sz="2800" dirty="0"/>
              <a:t>Pituitary infarction (apoplexy), Sheehan’s syndrome.</a:t>
            </a:r>
          </a:p>
          <a:p>
            <a:pPr algn="l" rtl="0"/>
            <a:r>
              <a:rPr lang="en-US" sz="2800" dirty="0" smtClean="0"/>
              <a:t> </a:t>
            </a:r>
            <a:r>
              <a:rPr lang="en-US" sz="2800" dirty="0"/>
              <a:t>Infiltration of the pituitary gland—sarcoidosis, </a:t>
            </a:r>
            <a:r>
              <a:rPr lang="en-US" sz="2800" dirty="0" smtClean="0"/>
              <a:t>lymphocytic hypophysitis</a:t>
            </a:r>
            <a:r>
              <a:rPr lang="en-US" sz="2800" dirty="0"/>
              <a:t>, haemochromatosis, </a:t>
            </a:r>
            <a:endParaRPr lang="en-US" sz="2800" dirty="0" smtClean="0"/>
          </a:p>
          <a:p>
            <a:pPr algn="l" rtl="0"/>
            <a:r>
              <a:rPr lang="en-US" sz="2800" dirty="0" smtClean="0"/>
              <a:t>Empty </a:t>
            </a:r>
            <a:r>
              <a:rPr lang="en-US" sz="2800" dirty="0"/>
              <a:t>sella</a:t>
            </a:r>
            <a:r>
              <a:rPr lang="en-US" sz="2800" dirty="0" smtClean="0"/>
              <a:t>.</a:t>
            </a:r>
            <a:endParaRPr lang="en-US" sz="2800" dirty="0"/>
          </a:p>
        </p:txBody>
      </p:sp>
    </p:spTree>
    <p:extLst>
      <p:ext uri="{BB962C8B-B14F-4D97-AF65-F5344CB8AC3E}">
        <p14:creationId xmlns:p14="http://schemas.microsoft.com/office/powerpoint/2010/main" val="3651716599"/>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3042</TotalTime>
  <Words>886</Words>
  <Application>Microsoft Office PowerPoint</Application>
  <PresentationFormat>On-screen Show (4:3)</PresentationFormat>
  <Paragraphs>145</Paragraphs>
  <Slides>25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Cambria</vt:lpstr>
      <vt:lpstr>Times New Roman</vt:lpstr>
      <vt:lpstr>Wingdings</vt:lpstr>
      <vt:lpstr>سمة Office</vt:lpstr>
      <vt:lpstr>Hypopituitarism</vt:lpstr>
      <vt:lpstr>Anatomy </vt:lpstr>
      <vt:lpstr>PowerPoint Presentation</vt:lpstr>
      <vt:lpstr>PowerPoint Presentation</vt:lpstr>
      <vt:lpstr>PowerPoint Presentation</vt:lpstr>
      <vt:lpstr>PowerPoint Presentation</vt:lpstr>
      <vt:lpstr>Hypopituitarism</vt:lpstr>
      <vt:lpstr>Definition</vt:lpstr>
      <vt:lpstr>Causes</vt:lpstr>
      <vt:lpstr>Causes... Contd.</vt:lpstr>
      <vt:lpstr>Clinical Features</vt:lpstr>
      <vt:lpstr>Specific Hormone Deficiencies</vt:lpstr>
      <vt:lpstr>Gonadotropin Deficiency</vt:lpstr>
      <vt:lpstr>ACTH Deficiency</vt:lpstr>
      <vt:lpstr>TSH Deficiency</vt:lpstr>
      <vt:lpstr>Prolactin Deficiency</vt:lpstr>
      <vt:lpstr>Growth Hormone Deficiency</vt:lpstr>
      <vt:lpstr>Diagnosis</vt:lpstr>
      <vt:lpstr>Diagnosis of Hypocortisolism</vt:lpstr>
      <vt:lpstr>Diagnosis of Hypothyroidism</vt:lpstr>
      <vt:lpstr>Diagnosis of Hypogonadism</vt:lpstr>
      <vt:lpstr>Diagnosis of GH Deficiency</vt:lpstr>
      <vt:lpstr>Establish the anatomy and diagnosis</vt:lpstr>
      <vt:lpstr>Treatment </vt:lpstr>
      <vt:lpstr>Hormone Replacement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mosa</dc:creator>
  <cp:lastModifiedBy>Yousra</cp:lastModifiedBy>
  <cp:revision>29</cp:revision>
  <dcterms:created xsi:type="dcterms:W3CDTF">2018-06-17T08:58:29Z</dcterms:created>
  <dcterms:modified xsi:type="dcterms:W3CDTF">2019-05-25T13:14:17Z</dcterms:modified>
</cp:coreProperties>
</file>