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8" r:id="rId4"/>
    <p:sldId id="260" r:id="rId5"/>
    <p:sldId id="259" r:id="rId6"/>
    <p:sldId id="262" r:id="rId7"/>
    <p:sldId id="264" r:id="rId8"/>
    <p:sldId id="265" r:id="rId9"/>
    <p:sldId id="263" r:id="rId10"/>
    <p:sldId id="266" r:id="rId11"/>
    <p:sldId id="258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hd.alwerfaly2003@gmail.com" initials="s" lastIdx="1" clrIdx="0">
    <p:extLst>
      <p:ext uri="{19B8F6BF-5375-455C-9EA6-DF929625EA0E}">
        <p15:presenceInfo xmlns:p15="http://schemas.microsoft.com/office/powerpoint/2012/main" userId="eb4cdfb50227fe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15" autoAdjust="0"/>
    <p:restoredTop sz="94658" autoAdjust="0"/>
  </p:normalViewPr>
  <p:slideViewPr>
    <p:cSldViewPr>
      <p:cViewPr varScale="1">
        <p:scale>
          <a:sx n="74" d="100"/>
          <a:sy n="74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33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562657576606918E-2"/>
          <c:y val="4.986996799808889E-2"/>
          <c:w val="0.93287332834265246"/>
          <c:h val="0.796589368249578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ar-S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24-18</c:v>
                </c:pt>
                <c:pt idx="1">
                  <c:v>34-25</c:v>
                </c:pt>
                <c:pt idx="2">
                  <c:v>44-35</c:v>
                </c:pt>
                <c:pt idx="3">
                  <c:v>54-45</c:v>
                </c:pt>
                <c:pt idx="4">
                  <c:v>64-55</c:v>
                </c:pt>
                <c:pt idx="5">
                  <c:v>74-65</c:v>
                </c:pt>
                <c:pt idx="6">
                  <c:v>75+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8.3000000000000007</c:v>
                </c:pt>
                <c:pt idx="1">
                  <c:v>10.6</c:v>
                </c:pt>
                <c:pt idx="2">
                  <c:v>11.7</c:v>
                </c:pt>
                <c:pt idx="3">
                  <c:v>13.6</c:v>
                </c:pt>
                <c:pt idx="4">
                  <c:v>13.7</c:v>
                </c:pt>
                <c:pt idx="5">
                  <c:v>8.9</c:v>
                </c:pt>
                <c:pt idx="6">
                  <c:v>3.4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447-41C4-A40C-11E5B61861E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000625856"/>
        <c:axId val="1811417792"/>
      </c:barChart>
      <c:catAx>
        <c:axId val="20006258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1811417792"/>
        <c:crosses val="autoZero"/>
        <c:auto val="1"/>
        <c:lblAlgn val="ctr"/>
        <c:lblOffset val="100"/>
        <c:noMultiLvlLbl val="0"/>
      </c:catAx>
      <c:valAx>
        <c:axId val="1811417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20006258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Click to edit Master text styles</a:t>
            </a:r>
          </a:p>
          <a:p>
            <a:pPr lvl="1"/>
            <a:r>
              <a:rPr lang="ru-RU" noProof="0"/>
              <a:t>Second level</a:t>
            </a:r>
          </a:p>
          <a:p>
            <a:pPr lvl="2"/>
            <a:r>
              <a:rPr lang="ru-RU" noProof="0"/>
              <a:t>Third level</a:t>
            </a:r>
          </a:p>
          <a:p>
            <a:pPr lvl="3"/>
            <a:r>
              <a:rPr lang="ru-RU" noProof="0"/>
              <a:t>Fourth level</a:t>
            </a:r>
          </a:p>
          <a:p>
            <a:pPr lvl="4"/>
            <a:r>
              <a:rPr lang="ru-RU" noProof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40BB6E7-23E6-4885-B914-B48882DDE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570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44450"/>
            <a:ext cx="6697663" cy="893763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836613"/>
            <a:ext cx="6697663" cy="561975"/>
          </a:xfrm>
          <a:effectLst>
            <a:outerShdw dist="17961" dir="2700000" algn="ctr" rotWithShape="0">
              <a:schemeClr val="tx2"/>
            </a:outerShdw>
          </a:effectLst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0075" y="476250"/>
            <a:ext cx="1943100" cy="6121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6013" y="476250"/>
            <a:ext cx="5681662" cy="6121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6013" y="1628775"/>
            <a:ext cx="3811587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0000" y="1628775"/>
            <a:ext cx="3813175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76250"/>
            <a:ext cx="68405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628775"/>
            <a:ext cx="777716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dt="0"/>
  <p:txStyles>
    <p:titleStyle>
      <a:lvl1pPr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news-room/fact-sheets/detail/tobacco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abs.gov.au/statistics/health/health-conditions-and-risks/smoking/latest-release#:~:text=Key%20statistics%2061.2%25%20of%20people%20aged%2018%20years,vaping%20device%20at%20least%20once%20in%20their%20lives" TargetMode="External"/><Relationship Id="rId4" Type="http://schemas.openxmlformats.org/officeDocument/2006/relationships/hyperlink" Target="https://europeanlung.org/en/information-hub/factsheets/smoking-and-the-lungs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0219" y="0"/>
            <a:ext cx="8483561" cy="7245424"/>
          </a:xfrm>
          <a:noFill/>
        </p:spPr>
        <p:txBody>
          <a:bodyPr/>
          <a:lstStyle/>
          <a:p>
            <a:pPr algn="ctr" eaLnBrk="1" hangingPunct="1"/>
            <a:r>
              <a:rPr lang="en-AU" sz="2400" dirty="0">
                <a:solidFill>
                  <a:schemeClr val="bg2">
                    <a:lumMod val="50000"/>
                  </a:schemeClr>
                </a:solidFill>
              </a:rPr>
              <a:t>Libyan International Medical University</a:t>
            </a:r>
            <a:r>
              <a:rPr lang="ar-LY" sz="2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LY" sz="2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AU" sz="2400" dirty="0">
                <a:solidFill>
                  <a:schemeClr val="bg2">
                    <a:lumMod val="50000"/>
                  </a:schemeClr>
                </a:solidFill>
              </a:rPr>
              <a:t>Faculty of Applied Medical Science</a:t>
            </a:r>
            <a:r>
              <a:rPr lang="ar-LY" sz="2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LY" sz="2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LY" sz="2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LY" sz="2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50000"/>
                  </a:schemeClr>
                </a:solidFill>
              </a:rPr>
              <a:t>Choose Health   </a:t>
            </a:r>
            <a:r>
              <a:rPr lang="ar-LY" sz="4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br>
              <a:rPr lang="ar-LY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LY" sz="40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LY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LY" sz="40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LY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LY" sz="40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LY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LY" sz="40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LY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LY" sz="40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LY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LY" sz="40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LY" sz="40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LY" sz="2800" b="0" dirty="0">
                <a:solidFill>
                  <a:schemeClr val="tx2"/>
                </a:solidFill>
                <a:latin typeface="Algerian" panose="04020705040A02060702" pitchFamily="82" charset="0"/>
              </a:rPr>
              <a:t>1</a:t>
            </a:r>
            <a:r>
              <a:rPr lang="en-AU" sz="2800" b="0" dirty="0">
                <a:solidFill>
                  <a:schemeClr val="tx2"/>
                </a:solidFill>
              </a:rPr>
              <a:t>                                                                              </a:t>
            </a:r>
            <a:r>
              <a:rPr lang="ar-LY" sz="2800" b="0" dirty="0">
                <a:solidFill>
                  <a:schemeClr val="tx2"/>
                </a:solidFill>
              </a:rPr>
              <a:t>       </a:t>
            </a:r>
            <a:br>
              <a:rPr lang="ar-LY" sz="2800" b="0" dirty="0">
                <a:solidFill>
                  <a:schemeClr val="tx2"/>
                </a:solidFill>
              </a:rPr>
            </a:br>
            <a:endParaRPr lang="en-US" sz="2800" b="0" dirty="0">
              <a:solidFill>
                <a:schemeClr val="tx2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373216"/>
            <a:ext cx="3240087" cy="4318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By: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Shahd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Dayri</a:t>
            </a:r>
          </a:p>
          <a:p>
            <a:pPr algn="l" eaLnBrk="1" hangingPunct="1">
              <a:lnSpc>
                <a:spcPct val="80000"/>
              </a:lnSpc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Roll No: 3404</a:t>
            </a:r>
          </a:p>
          <a:p>
            <a:pPr algn="l">
              <a:lnSpc>
                <a:spcPct val="80000"/>
              </a:lnSpc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Year 1 – 2021-2022</a:t>
            </a:r>
          </a:p>
          <a:p>
            <a:pPr algn="l">
              <a:lnSpc>
                <a:spcPct val="80000"/>
              </a:lnSpc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Date: 4-6-2022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B13C201-2655-EAE8-45E9-6633BE51A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9" y="77096"/>
            <a:ext cx="1724744" cy="13932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D1B56CF-A9DD-785A-CFAF-F0F02F9C86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517" y="-424180"/>
            <a:ext cx="2395830" cy="23958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1DB268-1C0E-3840-A5B2-18FCC2846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1116013" y="332656"/>
            <a:ext cx="6840537" cy="143594"/>
          </a:xfrm>
        </p:spPr>
        <p:txBody>
          <a:bodyPr/>
          <a:lstStyle/>
          <a:p>
            <a:endParaRPr lang="ar-LY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xmlns="" id="{E35465C2-BDEE-7A54-04C7-CA43591A66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1140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71663" y="188913"/>
            <a:ext cx="7092950" cy="647700"/>
          </a:xfrm>
        </p:spPr>
        <p:txBody>
          <a:bodyPr/>
          <a:lstStyle/>
          <a:p>
            <a:pPr rtl="0" eaLnBrk="1" hangingPunct="1"/>
            <a:r>
              <a:rPr lang="en-AU" dirty="0"/>
              <a:t>References list</a:t>
            </a:r>
            <a:r>
              <a:rPr lang="en-AU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60550" y="908050"/>
            <a:ext cx="7104063" cy="5761038"/>
          </a:xfrm>
        </p:spPr>
        <p:txBody>
          <a:bodyPr/>
          <a:lstStyle/>
          <a:p>
            <a:pPr marL="457200" indent="-457200" algn="l" rtl="0">
              <a:buFont typeface="+mj-lt"/>
              <a:buAutoNum type="arabicPeriod"/>
            </a:pPr>
            <a:r>
              <a:rPr lang="en-AU" sz="20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Tobacco. (2022). Retrieved 12 May 2022, from </a:t>
            </a:r>
            <a:r>
              <a:rPr lang="en-AU" sz="20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hlinkClick r:id="rId3"/>
              </a:rPr>
              <a:t>https://www.who.int/news-room/fact-sheets/detail/tobacco</a:t>
            </a:r>
            <a:endParaRPr lang="en-US" sz="2400" dirty="0">
              <a:solidFill>
                <a:srgbClr val="000000"/>
              </a:solidFill>
            </a:endParaRPr>
          </a:p>
          <a:p>
            <a:pPr marL="457200" indent="-457200" algn="l" rtl="0"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</a:endParaRPr>
          </a:p>
          <a:p>
            <a:pPr marL="457200" indent="-457200" algn="l" rtl="0">
              <a:buFont typeface="+mj-lt"/>
              <a:buAutoNum type="arabicPeriod"/>
            </a:pPr>
            <a:r>
              <a:rPr lang="en-AU" sz="20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Smoking and the lungs - European Lung Foundation. (2022). Retrieved 12 May 2022, from </a:t>
            </a:r>
            <a:r>
              <a:rPr lang="en-AU" sz="20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hlinkClick r:id="rId4"/>
              </a:rPr>
              <a:t>https://europeanlung.org/en/information-hub/factsheets/smoking-and-the-lungs/</a:t>
            </a:r>
            <a:endParaRPr lang="en-AU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marL="457200" indent="-457200" algn="l" rtl="0">
              <a:buFont typeface="+mj-lt"/>
              <a:buAutoNum type="arabicPeriod"/>
            </a:pPr>
            <a:endParaRPr lang="en-US" sz="2000" dirty="0">
              <a:solidFill>
                <a:srgbClr val="000000"/>
              </a:solidFill>
            </a:endParaRPr>
          </a:p>
          <a:p>
            <a:pPr marL="457200" indent="-457200" algn="l" rtl="0">
              <a:buFont typeface="+mj-lt"/>
              <a:buAutoNum type="arabicPeriod"/>
            </a:pPr>
            <a:r>
              <a:rPr lang="en-AU" sz="18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Smoking, 2020-21 financial year. (2022). Retrieved 12 May 2022, from </a:t>
            </a:r>
            <a:r>
              <a:rPr lang="en-AU" sz="18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hlinkClick r:id="rId5"/>
              </a:rPr>
              <a:t>https://www.abs.gov.au/statistics/health/health-conditions-and-risks/smoking/latest-release#:~:text=Key%20statistics%2061.2%25%20of%20people%20aged%2018%20years,vaping%20device%20at%20least%20once%20in%20their%20lives</a:t>
            </a:r>
            <a:endParaRPr lang="en-AU" sz="1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marL="457200" indent="-457200" algn="l" rtl="0">
              <a:buFont typeface="+mj-lt"/>
              <a:buAutoNum type="arabicPeriod"/>
            </a:pPr>
            <a:endParaRPr lang="en-AU" sz="18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marL="0" indent="0" algn="l" rtl="0">
              <a:buNone/>
            </a:pPr>
            <a:r>
              <a:rPr lang="en-AU" dirty="0">
                <a:solidFill>
                  <a:srgbClr val="000000"/>
                </a:solidFill>
              </a:rPr>
              <a:t>                                                                  11</a:t>
            </a:r>
          </a:p>
          <a:p>
            <a:pPr marL="0" indent="0" algn="l" rtl="0">
              <a:buNone/>
            </a:pPr>
            <a:r>
              <a:rPr lang="en-AU" dirty="0">
                <a:solidFill>
                  <a:srgbClr val="000000"/>
                </a:solidFill>
                <a:latin typeface="Open Sans" panose="020B0606030504020204" pitchFamily="34" charset="0"/>
              </a:rPr>
              <a:t>                                                                                                          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4C0A03-BBC9-D36C-CC9E-5F8E29654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/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1C1E44-A9B6-EB20-1DFE-E4E51A5B0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7704" y="1556792"/>
            <a:ext cx="7777162" cy="5750463"/>
          </a:xfrm>
        </p:spPr>
        <p:txBody>
          <a:bodyPr/>
          <a:lstStyle/>
          <a:p>
            <a:pPr marL="0" indent="0" algn="l" rtl="0">
              <a:buNone/>
            </a:pPr>
            <a:r>
              <a:rPr lang="en-AU" sz="7200" b="1" i="1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heading"/>
              </a:rPr>
              <a:t>Thank you!</a:t>
            </a:r>
          </a:p>
          <a:p>
            <a:pPr marL="0" indent="0" algn="l" rtl="0">
              <a:buNone/>
            </a:pPr>
            <a:endParaRPr lang="en-AU" sz="7200" b="1" i="1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heading"/>
            </a:endParaRPr>
          </a:p>
          <a:p>
            <a:pPr marL="0" indent="0" algn="l" rtl="0">
              <a:buNone/>
            </a:pPr>
            <a:endParaRPr lang="en-AU" sz="7200" b="1" i="1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heading"/>
            </a:endParaRPr>
          </a:p>
          <a:p>
            <a:pPr marL="0" indent="0" algn="l" rtl="0">
              <a:buNone/>
            </a:pPr>
            <a:r>
              <a:rPr lang="en-AU" dirty="0">
                <a:solidFill>
                  <a:schemeClr val="tx2"/>
                </a:solidFill>
                <a:latin typeface="Arial heading"/>
              </a:rPr>
              <a:t>                                                                  </a:t>
            </a:r>
          </a:p>
          <a:p>
            <a:pPr marL="0" indent="0" algn="l" rtl="0">
              <a:lnSpc>
                <a:spcPct val="200000"/>
              </a:lnSpc>
              <a:buNone/>
            </a:pPr>
            <a:r>
              <a:rPr lang="en-AU" dirty="0">
                <a:solidFill>
                  <a:schemeClr val="tx2"/>
                </a:solidFill>
                <a:latin typeface="Arial heading"/>
              </a:rPr>
              <a:t>                                                                 12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87707C0-3BAA-A65E-C7FD-B64C4EC80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125" y="2924944"/>
            <a:ext cx="4382311" cy="438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4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620688"/>
            <a:ext cx="6480175" cy="504825"/>
          </a:xfrm>
        </p:spPr>
        <p:txBody>
          <a:bodyPr/>
          <a:lstStyle/>
          <a:p>
            <a:pPr rtl="0" eaLnBrk="1" hangingPunct="1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r>
              <a:rPr lang="en-A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602" y="1773262"/>
            <a:ext cx="9109397" cy="446405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What is Cigarette Smoking</a:t>
            </a:r>
          </a:p>
          <a:p>
            <a:pPr algn="l" rtl="0">
              <a:lnSpc>
                <a:spcPct val="80000"/>
              </a:lnSpc>
            </a:pP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Effect of Tobacco on The Lungs</a:t>
            </a:r>
          </a:p>
          <a:p>
            <a:pPr algn="l" rtl="0">
              <a:lnSpc>
                <a:spcPct val="80000"/>
              </a:lnSpc>
            </a:pP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AU" sz="3600" dirty="0">
                <a:solidFill>
                  <a:schemeClr val="bg2">
                    <a:lumMod val="10000"/>
                  </a:schemeClr>
                </a:solidFill>
              </a:rPr>
              <a:t>Proportion of current daily smokers by age, 2020-21</a:t>
            </a:r>
          </a:p>
          <a:p>
            <a:pPr algn="l" rtl="0">
              <a:lnSpc>
                <a:spcPct val="80000"/>
              </a:lnSpc>
            </a:pPr>
            <a:endParaRPr lang="en-US" sz="3600" dirty="0">
              <a:solidFill>
                <a:schemeClr val="bg2">
                  <a:lumMod val="10000"/>
                </a:schemeClr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Benefits of Quitting</a:t>
            </a:r>
          </a:p>
          <a:p>
            <a:pPr marL="0" indent="0" algn="l" rtl="0">
              <a:lnSpc>
                <a:spcPct val="80000"/>
              </a:lnSpc>
              <a:buNone/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                                                                 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CF0E2D-5A86-D468-998B-41CCDB911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Introduction</a:t>
            </a:r>
            <a:endParaRPr lang="ar-LY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6B7022A-8C07-1828-DFA2-94A6241C8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5013176"/>
          </a:xfrm>
        </p:spPr>
        <p:txBody>
          <a:bodyPr/>
          <a:lstStyle/>
          <a:p>
            <a:pPr marL="0" indent="0" algn="l" rtl="0">
              <a:buNone/>
            </a:pPr>
            <a:r>
              <a:rPr lang="en-AU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The </a:t>
            </a:r>
            <a:r>
              <a:rPr lang="en-AU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tobacco epidemic is one of the biggest public health threats the world has ever faced, killing more than 8 million people a year around the world</a:t>
            </a:r>
            <a:r>
              <a:rPr lang="en-AU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.</a:t>
            </a:r>
          </a:p>
          <a:p>
            <a:pPr marL="0" indent="0" algn="l" rtl="0">
              <a:buNone/>
            </a:pPr>
            <a:endParaRPr lang="en-AU" dirty="0" smtClean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  <a:p>
            <a:pPr marL="0" indent="0" algn="l" rtl="0">
              <a:buNone/>
            </a:pPr>
            <a:r>
              <a:rPr lang="en-AU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All </a:t>
            </a:r>
            <a:r>
              <a:rPr lang="en-AU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forms of tobacco are harmful, and there is no safe level of exposure to tobacco.</a:t>
            </a:r>
          </a:p>
          <a:p>
            <a:pPr marL="0" indent="0" algn="l" rtl="0">
              <a:buNone/>
            </a:pPr>
            <a:endParaRPr lang="en-AU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  <a:p>
            <a:pPr marL="0" indent="0" algn="l" rtl="0">
              <a:buNone/>
            </a:pPr>
            <a:r>
              <a:rPr lang="en-AU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</a:p>
          <a:p>
            <a:pPr marL="0" indent="0" algn="l" rtl="0">
              <a:buNone/>
            </a:pPr>
            <a:endParaRPr lang="en-AU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  <a:p>
            <a:pPr marL="0" indent="0" algn="l" rtl="0">
              <a:buNone/>
            </a:pPr>
            <a:r>
              <a:rPr lang="en-AU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                                                                                       3</a:t>
            </a:r>
            <a:endParaRPr lang="en-AU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381719D3-4EB4-4F4B-BF90-AFE2C8187F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797152"/>
            <a:ext cx="1646652" cy="164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516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76250"/>
            <a:ext cx="6480175" cy="504825"/>
          </a:xfrm>
        </p:spPr>
        <p:txBody>
          <a:bodyPr/>
          <a:lstStyle/>
          <a:p>
            <a:pPr eaLnBrk="1" hangingPunct="1"/>
            <a:r>
              <a:rPr lang="en-US" sz="3200" dirty="0"/>
              <a:t>Cigarette Smoking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9036496" cy="5472608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endParaRPr lang="en-AU" b="0" i="0" dirty="0">
              <a:solidFill>
                <a:schemeClr val="bg2">
                  <a:lumMod val="10000"/>
                </a:schemeClr>
              </a:solidFill>
              <a:effectLst/>
              <a:latin typeface="Open Sans" panose="020B0606030504020204" pitchFamily="34" charset="0"/>
            </a:endParaRPr>
          </a:p>
          <a:p>
            <a:pPr algn="l" rtl="0" eaLnBrk="1" hangingPunct="1">
              <a:lnSpc>
                <a:spcPct val="80000"/>
              </a:lnSpc>
            </a:pPr>
            <a:endParaRPr lang="en-AU" dirty="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AU" b="0" i="0" dirty="0">
                <a:solidFill>
                  <a:schemeClr val="bg2">
                    <a:lumMod val="10000"/>
                  </a:schemeClr>
                </a:solidFill>
                <a:effectLst/>
                <a:latin typeface="Open Sans" panose="020B0606030504020204" pitchFamily="34" charset="0"/>
              </a:rPr>
              <a:t>Cigarette smoking increases risk for </a:t>
            </a:r>
            <a:r>
              <a:rPr lang="en-AU" b="0" i="0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death from all causes in men and women.</a:t>
            </a:r>
          </a:p>
          <a:p>
            <a:pPr algn="l" rtl="0" eaLnBrk="1" hangingPunct="1">
              <a:lnSpc>
                <a:spcPct val="80000"/>
              </a:lnSpc>
            </a:pPr>
            <a:endParaRPr lang="en-AU" b="0" i="0" dirty="0">
              <a:solidFill>
                <a:schemeClr val="bg2">
                  <a:lumMod val="10000"/>
                </a:schemeClr>
              </a:solidFill>
              <a:effectLst/>
              <a:latin typeface="+mj-lt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Harms nearly every organ of the body, causes many diseases, and reduces the health of smokers in general.</a:t>
            </a:r>
          </a:p>
          <a:p>
            <a:pPr algn="l" rtl="0" eaLnBrk="1" hangingPunct="1">
              <a:lnSpc>
                <a:spcPct val="80000"/>
              </a:lnSpc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algn="l" rtl="0" eaLnBrk="1" hangingPunct="1">
              <a:lnSpc>
                <a:spcPct val="80000"/>
              </a:lnSpc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l" rtl="0" eaLnBrk="1" hangingPunct="1">
              <a:lnSpc>
                <a:spcPct val="80000"/>
              </a:lnSpc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l" rtl="0" eaLnBrk="1" hangingPunct="1">
              <a:lnSpc>
                <a:spcPct val="80000"/>
              </a:lnSpc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                                                                                     4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E40D06D8-B3FF-A566-5934-CED8A546F8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792394"/>
            <a:ext cx="1574645" cy="157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29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629432"/>
            <a:ext cx="6480175" cy="504825"/>
          </a:xfrm>
        </p:spPr>
        <p:txBody>
          <a:bodyPr/>
          <a:lstStyle/>
          <a:p>
            <a:pPr eaLnBrk="1" hangingPunct="1"/>
            <a:r>
              <a:rPr lang="en-US" sz="4400" dirty="0"/>
              <a:t>MYTH or FACT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971054" y="1687666"/>
            <a:ext cx="8172945" cy="5170334"/>
          </a:xfrm>
        </p:spPr>
        <p:txBody>
          <a:bodyPr/>
          <a:lstStyle/>
          <a:p>
            <a:pPr marL="0" indent="0" algn="l" rtl="0" eaLnBrk="1" hangingPunct="1">
              <a:lnSpc>
                <a:spcPct val="80000"/>
              </a:lnSpc>
              <a:buNone/>
            </a:pPr>
            <a:r>
              <a:rPr lang="en-AU" sz="2600" dirty="0">
                <a:solidFill>
                  <a:schemeClr val="bg2">
                    <a:lumMod val="10000"/>
                  </a:schemeClr>
                </a:solidFill>
              </a:rPr>
              <a:t>“</a:t>
            </a:r>
            <a:r>
              <a:rPr lang="en-AU" sz="260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Smoking does not hurt anyone else but me</a:t>
            </a:r>
            <a:r>
              <a:rPr lang="en-AU" sz="2600" dirty="0">
                <a:solidFill>
                  <a:schemeClr val="bg2">
                    <a:lumMod val="10000"/>
                  </a:schemeClr>
                </a:solidFill>
              </a:rPr>
              <a:t>”</a:t>
            </a:r>
          </a:p>
          <a:p>
            <a:pPr marL="0" indent="0" algn="l" rtl="0" eaLnBrk="1" hangingPunct="1">
              <a:lnSpc>
                <a:spcPct val="80000"/>
              </a:lnSpc>
              <a:buNone/>
            </a:pPr>
            <a:endParaRPr lang="en-AU" sz="26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l" rtl="0" eaLnBrk="1" hangingPunct="1">
              <a:lnSpc>
                <a:spcPct val="80000"/>
              </a:lnSpc>
              <a:buNone/>
            </a:pPr>
            <a:r>
              <a:rPr lang="en-AU" sz="3200" dirty="0">
                <a:solidFill>
                  <a:schemeClr val="bg2">
                    <a:lumMod val="10000"/>
                  </a:schemeClr>
                </a:solidFill>
              </a:rPr>
              <a:t>        </a:t>
            </a:r>
          </a:p>
          <a:p>
            <a:pPr marL="0" indent="0" algn="l" rtl="0" eaLnBrk="1" hangingPunct="1">
              <a:lnSpc>
                <a:spcPct val="80000"/>
              </a:lnSpc>
              <a:buNone/>
            </a:pPr>
            <a:r>
              <a:rPr lang="en-AU" sz="3200" dirty="0">
                <a:solidFill>
                  <a:schemeClr val="bg2">
                    <a:lumMod val="10000"/>
                  </a:schemeClr>
                </a:solidFill>
              </a:rPr>
              <a:t>          MYTH                    FACT</a:t>
            </a:r>
          </a:p>
          <a:p>
            <a:pPr marL="0" indent="0" algn="l" rtl="0" eaLnBrk="1" hangingPunct="1">
              <a:lnSpc>
                <a:spcPct val="80000"/>
              </a:lnSpc>
              <a:buNone/>
            </a:pPr>
            <a:endParaRPr lang="en-AU" sz="32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l" rtl="0" eaLnBrk="1" hangingPunct="1">
              <a:lnSpc>
                <a:spcPct val="80000"/>
              </a:lnSpc>
              <a:buNone/>
            </a:pPr>
            <a:endParaRPr lang="en-AU" sz="24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l" rtl="0" eaLnBrk="1" hangingPunct="1">
              <a:lnSpc>
                <a:spcPct val="80000"/>
              </a:lnSpc>
              <a:buNone/>
            </a:pPr>
            <a:endParaRPr lang="en-AU" sz="24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l" rtl="0" eaLnBrk="1" hangingPunct="1">
              <a:lnSpc>
                <a:spcPct val="80000"/>
              </a:lnSpc>
              <a:buNone/>
            </a:pPr>
            <a:r>
              <a:rPr lang="en-AU" sz="2600" dirty="0">
                <a:solidFill>
                  <a:schemeClr val="bg2">
                    <a:lumMod val="10000"/>
                  </a:schemeClr>
                </a:solidFill>
              </a:rPr>
              <a:t>There is no safe level of second – hand smoke, Every on is at risk even if you don’t smoke</a:t>
            </a:r>
          </a:p>
          <a:p>
            <a:pPr marL="0" indent="0" algn="l" rtl="0" eaLnBrk="1" hangingPunct="1">
              <a:lnSpc>
                <a:spcPct val="80000"/>
              </a:lnSpc>
              <a:buNone/>
            </a:pPr>
            <a:endParaRPr lang="en-AU" sz="26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l" rtl="0" eaLnBrk="1" hangingPunct="1">
              <a:lnSpc>
                <a:spcPct val="80000"/>
              </a:lnSpc>
              <a:buNone/>
            </a:pPr>
            <a:endParaRPr lang="en-AU" sz="260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l" rtl="0" eaLnBrk="1" hangingPunct="1">
              <a:lnSpc>
                <a:spcPct val="80000"/>
              </a:lnSpc>
              <a:buNone/>
            </a:pPr>
            <a:r>
              <a:rPr lang="en-AU" sz="2600" dirty="0">
                <a:solidFill>
                  <a:schemeClr val="bg2">
                    <a:lumMod val="10000"/>
                  </a:schemeClr>
                </a:solidFill>
              </a:rPr>
              <a:t>                                                                                  5</a:t>
            </a:r>
            <a:endParaRPr lang="en-US" sz="2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B4EB19D7-2A07-767E-F365-13D322B757FA}"/>
              </a:ext>
            </a:extLst>
          </p:cNvPr>
          <p:cNvSpPr/>
          <p:nvPr/>
        </p:nvSpPr>
        <p:spPr>
          <a:xfrm>
            <a:off x="1907704" y="2458571"/>
            <a:ext cx="1800200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9086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557A11-68D3-2C2B-F153-32CBA0A17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76250"/>
            <a:ext cx="7956550" cy="508000"/>
          </a:xfrm>
        </p:spPr>
        <p:txBody>
          <a:bodyPr/>
          <a:lstStyle/>
          <a:p>
            <a:r>
              <a:rPr lang="en-AU" dirty="0"/>
              <a:t>Effect of Tobacco on The Lungs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ED9D20A-C675-791C-1B48-E7C214F54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412875"/>
            <a:ext cx="8964612" cy="5445125"/>
          </a:xfrm>
        </p:spPr>
        <p:txBody>
          <a:bodyPr/>
          <a:lstStyle/>
          <a:p>
            <a:pPr marL="0" indent="0" algn="l" rtl="0">
              <a:buNone/>
            </a:pPr>
            <a:r>
              <a:rPr lang="en-AU" dirty="0">
                <a:solidFill>
                  <a:schemeClr val="bg2">
                    <a:lumMod val="10000"/>
                  </a:schemeClr>
                </a:solidFill>
              </a:rPr>
              <a:t>What does smoking do to my lungs?</a:t>
            </a:r>
          </a:p>
          <a:p>
            <a:pPr marL="0" indent="0" algn="l" rtl="0">
              <a:buNone/>
            </a:pPr>
            <a:endParaRPr lang="en-AU" dirty="0">
              <a:solidFill>
                <a:schemeClr val="bg2">
                  <a:lumMod val="10000"/>
                </a:schemeClr>
              </a:solidFill>
            </a:endParaRPr>
          </a:p>
          <a:p>
            <a:pPr algn="l" rtl="0"/>
            <a:r>
              <a:rPr lang="en-AU" b="1" dirty="0">
                <a:solidFill>
                  <a:schemeClr val="bg2">
                    <a:lumMod val="10000"/>
                  </a:schemeClr>
                </a:solidFill>
              </a:rPr>
              <a:t>Damage the airways</a:t>
            </a:r>
          </a:p>
          <a:p>
            <a:pPr algn="l" rtl="0"/>
            <a:endParaRPr lang="en-AU" b="1" dirty="0">
              <a:solidFill>
                <a:schemeClr val="bg2">
                  <a:lumMod val="10000"/>
                </a:schemeClr>
              </a:solidFill>
            </a:endParaRPr>
          </a:p>
          <a:p>
            <a:pPr algn="l" rtl="0"/>
            <a:r>
              <a:rPr lang="en-AU" b="1" dirty="0">
                <a:solidFill>
                  <a:schemeClr val="bg2">
                    <a:lumMod val="10000"/>
                  </a:schemeClr>
                </a:solidFill>
              </a:rPr>
              <a:t>Worsen quality of life</a:t>
            </a:r>
          </a:p>
          <a:p>
            <a:pPr algn="l" rtl="0"/>
            <a:endParaRPr lang="en-AU" b="1" dirty="0">
              <a:solidFill>
                <a:schemeClr val="bg2">
                  <a:lumMod val="10000"/>
                </a:schemeClr>
              </a:solidFill>
            </a:endParaRPr>
          </a:p>
          <a:p>
            <a:pPr algn="l" rtl="0"/>
            <a:r>
              <a:rPr lang="en-AU" b="1" dirty="0">
                <a:solidFill>
                  <a:schemeClr val="bg2">
                    <a:lumMod val="10000"/>
                  </a:schemeClr>
                </a:solidFill>
              </a:rPr>
              <a:t>Cause death</a:t>
            </a:r>
          </a:p>
          <a:p>
            <a:pPr marL="0" indent="0" algn="l" rtl="0">
              <a:buNone/>
            </a:pPr>
            <a:r>
              <a:rPr lang="en-AU" dirty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 marL="0" indent="0" algn="l" rtl="0">
              <a:buNone/>
            </a:pPr>
            <a:endParaRPr lang="en-AU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l" rtl="0">
              <a:buNone/>
            </a:pPr>
            <a:r>
              <a:rPr lang="en-AU" dirty="0">
                <a:solidFill>
                  <a:schemeClr val="bg2">
                    <a:lumMod val="10000"/>
                  </a:schemeClr>
                </a:solidFill>
              </a:rPr>
              <a:t>                                                                                     6</a:t>
            </a:r>
          </a:p>
          <a:p>
            <a:pPr algn="l" rtl="0"/>
            <a:endParaRPr lang="en-A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AC58A518-3A2C-C4EC-2A73-23BC6CBEDF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906613"/>
            <a:ext cx="2952328" cy="3475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94228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AF99B0-E9B9-E598-C3F0-F94C70932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97" y="519570"/>
            <a:ext cx="6840537" cy="508000"/>
          </a:xfrm>
        </p:spPr>
        <p:txBody>
          <a:bodyPr/>
          <a:lstStyle/>
          <a:p>
            <a:r>
              <a:rPr lang="en-AU" dirty="0"/>
              <a:t>Proportion of current daily smokers by age, 2020-21</a:t>
            </a:r>
            <a:endParaRPr lang="ar-LY" dirty="0"/>
          </a:p>
        </p:txBody>
      </p:sp>
      <p:graphicFrame>
        <p:nvGraphicFramePr>
          <p:cNvPr id="18" name="Content Placeholder 17">
            <a:extLst>
              <a:ext uri="{FF2B5EF4-FFF2-40B4-BE49-F238E27FC236}">
                <a16:creationId xmlns:a16="http://schemas.microsoft.com/office/drawing/2014/main" xmlns="" id="{E758675F-8897-B10C-BB00-1B0D9A7B95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6459769"/>
              </p:ext>
            </p:extLst>
          </p:nvPr>
        </p:nvGraphicFramePr>
        <p:xfrm>
          <a:off x="539552" y="1667063"/>
          <a:ext cx="8551083" cy="5157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BF8DC703-A24A-0104-E6DC-2FF0A8426E75}"/>
              </a:ext>
            </a:extLst>
          </p:cNvPr>
          <p:cNvSpPr txBox="1"/>
          <p:nvPr/>
        </p:nvSpPr>
        <p:spPr>
          <a:xfrm>
            <a:off x="3851920" y="6301035"/>
            <a:ext cx="51240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Age (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Yrs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                                                                           </a:t>
            </a: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7</a:t>
            </a:r>
            <a:endParaRPr lang="ar-LY" sz="2800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2B8DBB3-708D-63FB-81D5-56FE1EA7F52C}"/>
              </a:ext>
            </a:extLst>
          </p:cNvPr>
          <p:cNvSpPr txBox="1"/>
          <p:nvPr/>
        </p:nvSpPr>
        <p:spPr>
          <a:xfrm>
            <a:off x="71500" y="3459353"/>
            <a:ext cx="1224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%</a:t>
            </a:r>
            <a:endParaRPr lang="ar-LY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61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0050B7-3495-E409-A6D3-8D980C0F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88640"/>
            <a:ext cx="6840537" cy="508000"/>
          </a:xfrm>
        </p:spPr>
        <p:txBody>
          <a:bodyPr/>
          <a:lstStyle/>
          <a:p>
            <a:r>
              <a:rPr lang="en-AU" dirty="0"/>
              <a:t>Benefits of Quitting</a:t>
            </a:r>
            <a:endParaRPr lang="ar-LY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xmlns="" id="{D72A4C7E-4DFC-4272-A0E6-A39BAF2C48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10079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1DB268-1C0E-3840-A5B2-18FCC2846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2" y="472053"/>
            <a:ext cx="6840537" cy="508000"/>
          </a:xfrm>
        </p:spPr>
        <p:txBody>
          <a:bodyPr/>
          <a:lstStyle/>
          <a:p>
            <a:pPr rtl="0"/>
            <a:r>
              <a:rPr lang="en-AU" dirty="0"/>
              <a:t>Conclusion:</a:t>
            </a:r>
            <a:endParaRPr lang="ar-L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CDFB805-7C6F-74F8-9538-2EB214349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5013176"/>
          </a:xfrm>
        </p:spPr>
        <p:txBody>
          <a:bodyPr/>
          <a:lstStyle/>
          <a:p>
            <a:pPr algn="l" rtl="0"/>
            <a:r>
              <a:rPr lang="en-AU" sz="2600" b="0" i="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Cigarette smoking and second-hand smoke cause disease, disability, and death</a:t>
            </a:r>
            <a:r>
              <a:rPr lang="en-AU" sz="2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 rtl="0"/>
            <a:endParaRPr lang="en-AU" sz="2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AU" sz="2600" dirty="0">
                <a:solidFill>
                  <a:schemeClr val="bg2">
                    <a:lumMod val="10000"/>
                  </a:schemeClr>
                </a:solidFill>
                <a:latin typeface="Arial Body"/>
                <a:cs typeface="Arial" panose="020B0604020202020204" pitchFamily="34" charset="0"/>
              </a:rPr>
              <a:t>Quitting smoking </a:t>
            </a:r>
            <a:r>
              <a:rPr lang="en-AU" sz="2600" b="0" i="0" dirty="0">
                <a:solidFill>
                  <a:schemeClr val="bg2">
                    <a:lumMod val="10000"/>
                  </a:schemeClr>
                </a:solidFill>
                <a:effectLst/>
                <a:latin typeface="Arial Body"/>
                <a:cs typeface="Arial" panose="020B0604020202020204" pitchFamily="34" charset="0"/>
              </a:rPr>
              <a:t>improves your health. No matter how old you are or how long you have smoked</a:t>
            </a:r>
            <a:r>
              <a:rPr lang="en-AU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 rtl="0"/>
            <a:endParaRPr lang="en-AU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en-AU" sz="2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AU" sz="2600" b="0" i="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enefits of quitting start straight away , After only a few weeks without smoking your risk begin to reduce</a:t>
            </a:r>
          </a:p>
          <a:p>
            <a:pPr algn="l" rtl="0"/>
            <a:endParaRPr lang="en-AU" sz="26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>
              <a:lnSpc>
                <a:spcPct val="250000"/>
              </a:lnSpc>
              <a:buNone/>
            </a:pPr>
            <a:r>
              <a:rPr lang="en-AU" sz="2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</a:t>
            </a:r>
            <a:r>
              <a:rPr lang="en-AU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1881B92-5EC7-CA7C-B529-674F1F965F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201816"/>
            <a:ext cx="165618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64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">
  <a:themeElements>
    <a:clrScheme name="template 2">
      <a:dk1>
        <a:srgbClr val="4D4D4D"/>
      </a:dk1>
      <a:lt1>
        <a:srgbClr val="FFFFFF"/>
      </a:lt1>
      <a:dk2>
        <a:srgbClr val="000000"/>
      </a:dk2>
      <a:lt2>
        <a:srgbClr val="B6C7E3"/>
      </a:lt2>
      <a:accent1>
        <a:srgbClr val="C6C5D5"/>
      </a:accent1>
      <a:accent2>
        <a:srgbClr val="CCD8EC"/>
      </a:accent2>
      <a:accent3>
        <a:srgbClr val="FFFFFF"/>
      </a:accent3>
      <a:accent4>
        <a:srgbClr val="404040"/>
      </a:accent4>
      <a:accent5>
        <a:srgbClr val="DFDFE7"/>
      </a:accent5>
      <a:accent6>
        <a:srgbClr val="B9C4D6"/>
      </a:accent6>
      <a:hlink>
        <a:srgbClr val="B9B8CC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333333"/>
        </a:lt2>
        <a:accent1>
          <a:srgbClr val="4D4D4D"/>
        </a:accent1>
        <a:accent2>
          <a:srgbClr val="808080"/>
        </a:accent2>
        <a:accent3>
          <a:srgbClr val="FFFFFF"/>
        </a:accent3>
        <a:accent4>
          <a:srgbClr val="404040"/>
        </a:accent4>
        <a:accent5>
          <a:srgbClr val="B2B2B2"/>
        </a:accent5>
        <a:accent6>
          <a:srgbClr val="737373"/>
        </a:accent6>
        <a:hlink>
          <a:srgbClr val="C0C0C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B6C7E3"/>
        </a:lt2>
        <a:accent1>
          <a:srgbClr val="C6C5D5"/>
        </a:accent1>
        <a:accent2>
          <a:srgbClr val="CCD8EC"/>
        </a:accent2>
        <a:accent3>
          <a:srgbClr val="FFFFFF"/>
        </a:accent3>
        <a:accent4>
          <a:srgbClr val="404040"/>
        </a:accent4>
        <a:accent5>
          <a:srgbClr val="DFDFE7"/>
        </a:accent5>
        <a:accent6>
          <a:srgbClr val="B9C4D6"/>
        </a:accent6>
        <a:hlink>
          <a:srgbClr val="B9B8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7149</TotalTime>
  <Words>342</Words>
  <Application>Microsoft Office PowerPoint</Application>
  <PresentationFormat>On-screen Show (4:3)</PresentationFormat>
  <Paragraphs>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Algerian</vt:lpstr>
      <vt:lpstr>Arial</vt:lpstr>
      <vt:lpstr>Arial Body</vt:lpstr>
      <vt:lpstr>Arial heading</vt:lpstr>
      <vt:lpstr>Open Sans</vt:lpstr>
      <vt:lpstr>template</vt:lpstr>
      <vt:lpstr>Libyan International Medical University Faculty of Applied Medical Science   Choose Health           1                                                                                      </vt:lpstr>
      <vt:lpstr>Objectives:</vt:lpstr>
      <vt:lpstr>Introduction</vt:lpstr>
      <vt:lpstr>Cigarette Smoking</vt:lpstr>
      <vt:lpstr>MYTH or FACT</vt:lpstr>
      <vt:lpstr>Effect of Tobacco on The Lungs</vt:lpstr>
      <vt:lpstr>Proportion of current daily smokers by age, 2020-21</vt:lpstr>
      <vt:lpstr>Benefits of Quitting</vt:lpstr>
      <vt:lpstr>Conclusion:</vt:lpstr>
      <vt:lpstr>PowerPoint Presentation</vt:lpstr>
      <vt:lpstr>References list:</vt:lpstr>
      <vt:lpstr>  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shahd.alwerfaly2003@gmail.com</dc:creator>
  <cp:lastModifiedBy>DQA</cp:lastModifiedBy>
  <cp:revision>25</cp:revision>
  <dcterms:created xsi:type="dcterms:W3CDTF">2022-04-20T08:50:05Z</dcterms:created>
  <dcterms:modified xsi:type="dcterms:W3CDTF">2022-06-08T19:41:24Z</dcterms:modified>
</cp:coreProperties>
</file>